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5688"/>
  <p:defaultTextStyle>
    <a:defPPr>
      <a:defRPr lang="id-ID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1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88" autoAdjust="0"/>
    <p:restoredTop sz="94624" autoAdjust="0"/>
  </p:normalViewPr>
  <p:slideViewPr>
    <p:cSldViewPr>
      <p:cViewPr>
        <p:scale>
          <a:sx n="140" d="100"/>
          <a:sy n="140" d="100"/>
        </p:scale>
        <p:origin x="2274" y="13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AF098-2A04-4DE3-8904-41732BCC9E9F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1"/>
            <a:ext cx="5486400" cy="447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9528E-6BC4-49F8-B02E-499CBE8948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701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9528E-6BC4-49F8-B02E-499CBE89487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150E6-D679-45DC-BEAD-8279C869FD5B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7CCE8-72ED-4E08-AFFD-7E3E988B82D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29A13-20A6-4219-BE70-D7D88B322D25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270C-F1B1-4A63-ABB9-63E64F57DAE1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864AC-CC4D-48A1-9F83-3519C879A03C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F74F0-7423-42FF-86DF-DE8DC59B1D2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E84CF-2D2A-49A5-8167-401214937DC0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9B20-2CE8-47B6-BE38-B410F7CCECC5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7894C-7962-425C-A7A7-04EF5D8E5F60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BEDC-4E18-417A-8547-61AA00372E48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FD195-341B-44B1-A84B-078D1F37B43C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E0A55-45AC-4064-84DE-9FF7A52CDFA6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EDEF-0861-4FD9-989B-97EBC4B2B05D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E2ED9-D630-4B97-86ED-7F16752D367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39F83-8741-410F-9DD4-2073813B00F7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A70D5-7250-4145-AB34-BB0BDE374E22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30789-3BBC-4D90-BF85-D0C7618DC1FD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1FB26-83F9-4BEB-9901-FB7F345AC3AA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6B2DB-9C18-4FAA-8992-858B74EDD7A8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23FC9-CCD1-4225-9FED-0B0A4B863574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477A7-B8B2-4201-AA3E-F7E14FEA27CE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C8CBA-8438-40EA-A51B-E6BBD48E979B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47F3F3-8690-4960-8CA5-BF1462DEEC4F}" type="datetimeFigureOut">
              <a:rPr lang="id-ID"/>
              <a:pPr>
                <a:defRPr/>
              </a:pPr>
              <a:t>04/03/2020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1C9D42-9506-4604-9626-FAD3D07FDC08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9" name="Straight Arrow Connector 238"/>
          <p:cNvCxnSpPr/>
          <p:nvPr/>
        </p:nvCxnSpPr>
        <p:spPr>
          <a:xfrm>
            <a:off x="3141653" y="428604"/>
            <a:ext cx="144463" cy="158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 rot="5400000">
            <a:off x="4772017" y="3899378"/>
            <a:ext cx="3473010" cy="153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7296278" y="1716870"/>
            <a:ext cx="0" cy="280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2846090" y="2287898"/>
            <a:ext cx="285750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286116" y="1710520"/>
            <a:ext cx="0" cy="2873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4826024" y="750075"/>
            <a:ext cx="500067" cy="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86116" y="142853"/>
            <a:ext cx="1643074" cy="357190"/>
          </a:xfrm>
          <a:prstGeom prst="rect">
            <a:avLst/>
          </a:prstGeom>
          <a:ln w="127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VISI 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M</a:t>
            </a:r>
            <a:r>
              <a:rPr lang="id-ID" sz="600" dirty="0">
                <a:solidFill>
                  <a:schemeClr val="tx1"/>
                </a:solidFill>
              </a:rPr>
              <a:t>enjadikan Sumatera Barat sebagai Daerah Tujuan Investasi Yang Menarik, Unggul dan </a:t>
            </a:r>
            <a:r>
              <a:rPr lang="id-ID" sz="600" dirty="0" smtClean="0">
                <a:solidFill>
                  <a:schemeClr val="tx1"/>
                </a:solidFill>
              </a:rPr>
              <a:t>Ber</a:t>
            </a:r>
            <a:r>
              <a:rPr lang="en-US" sz="600" dirty="0" err="1" smtClean="0">
                <a:solidFill>
                  <a:schemeClr val="tx1"/>
                </a:solidFill>
              </a:rPr>
              <a:t>daya</a:t>
            </a:r>
            <a:r>
              <a:rPr lang="id-ID" sz="600" dirty="0" smtClean="0">
                <a:solidFill>
                  <a:schemeClr val="tx1"/>
                </a:solidFill>
              </a:rPr>
              <a:t>saing</a:t>
            </a:r>
            <a:endParaRPr lang="id-ID" sz="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2066" y="142852"/>
            <a:ext cx="2714644" cy="357190"/>
          </a:xfrm>
          <a:prstGeom prst="rect">
            <a:avLst/>
          </a:prstGeom>
          <a:ln w="127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MISI :</a:t>
            </a:r>
          </a:p>
          <a:p>
            <a:pPr marL="90488" indent="-9048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600" dirty="0" smtClean="0">
                <a:solidFill>
                  <a:schemeClr val="tx1"/>
                </a:solidFill>
              </a:rPr>
              <a:t>Mendukung Terwujudnya Peningkatan Daya Tarik Investasi di Sumatera Barat </a:t>
            </a:r>
          </a:p>
          <a:p>
            <a:pPr marL="90488" indent="-9048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600" dirty="0" smtClean="0">
                <a:solidFill>
                  <a:schemeClr val="tx1"/>
                </a:solidFill>
              </a:rPr>
              <a:t>Meningkatnya </a:t>
            </a:r>
            <a:r>
              <a:rPr lang="id-ID" sz="600" dirty="0">
                <a:solidFill>
                  <a:schemeClr val="tx1"/>
                </a:solidFill>
              </a:rPr>
              <a:t>Pelayanan Investasi Yang </a:t>
            </a:r>
            <a:r>
              <a:rPr lang="id-ID" sz="600" dirty="0" smtClean="0">
                <a:solidFill>
                  <a:schemeClr val="tx1"/>
                </a:solidFill>
              </a:rPr>
              <a:t>Berkualitas</a:t>
            </a:r>
            <a:endParaRPr lang="id-ID" sz="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938" y="571480"/>
            <a:ext cx="3151202" cy="35719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TUJUAN :</a:t>
            </a:r>
          </a:p>
          <a:p>
            <a:pPr marL="90488" indent="-9048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600" dirty="0" smtClean="0">
                <a:solidFill>
                  <a:schemeClr val="tx1"/>
                </a:solidFill>
              </a:rPr>
              <a:t>Meningkatnya Pertumbuhan Investasi IKU : Persentase Pertumbuhan Investasi</a:t>
            </a:r>
            <a:endParaRPr lang="id-ID" sz="600" dirty="0">
              <a:solidFill>
                <a:schemeClr val="tx1"/>
              </a:solidFill>
            </a:endParaRPr>
          </a:p>
          <a:p>
            <a:pPr marL="90488" indent="-9048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600" dirty="0" smtClean="0">
                <a:solidFill>
                  <a:schemeClr val="tx1"/>
                </a:solidFill>
              </a:rPr>
              <a:t>Meningkatnya Kinerja Organisasi IKU : Nilai Evaluasi Akuntabilitas Kinerja</a:t>
            </a:r>
            <a:endParaRPr lang="id-ID" sz="6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28926" y="1920054"/>
            <a:ext cx="1427050" cy="865186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Minat</a:t>
            </a:r>
            <a:r>
              <a:rPr lang="id-ID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Calon</a:t>
            </a:r>
            <a:r>
              <a:rPr lang="en-US" sz="800" b="1" dirty="0" smtClean="0">
                <a:solidFill>
                  <a:schemeClr val="tx1"/>
                </a:solidFill>
              </a:rPr>
              <a:t> Investor </a:t>
            </a:r>
            <a:r>
              <a:rPr lang="id-ID" sz="800" b="1" dirty="0" smtClean="0">
                <a:solidFill>
                  <a:schemeClr val="tx1"/>
                </a:solidFill>
              </a:rPr>
              <a:t>di </a:t>
            </a:r>
            <a:r>
              <a:rPr lang="en-US" sz="800" b="1" dirty="0" smtClean="0">
                <a:solidFill>
                  <a:schemeClr val="tx1"/>
                </a:solidFill>
              </a:rPr>
              <a:t>Sumatera Barat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</a:t>
            </a:r>
            <a:r>
              <a:rPr lang="id-ID" sz="800" b="1" dirty="0">
                <a:solidFill>
                  <a:schemeClr val="tx1"/>
                </a:solidFill>
              </a:rPr>
              <a:t>: 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Pernyataan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Minat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Calon</a:t>
            </a:r>
            <a:r>
              <a:rPr lang="en-US" sz="800" dirty="0" smtClean="0">
                <a:solidFill>
                  <a:schemeClr val="tx1"/>
                </a:solidFill>
              </a:rPr>
              <a:t> Investor Yang </a:t>
            </a:r>
            <a:r>
              <a:rPr lang="en-US" sz="800" dirty="0" err="1" smtClean="0">
                <a:solidFill>
                  <a:schemeClr val="tx1"/>
                </a:solidFill>
              </a:rPr>
              <a:t>Menanamkan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Modalnya</a:t>
            </a:r>
            <a:endParaRPr lang="en-US" sz="8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943064" y="2947766"/>
            <a:ext cx="1412912" cy="9813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Materi</a:t>
            </a:r>
            <a:r>
              <a:rPr lang="en-US" sz="800" b="1" dirty="0" smtClean="0">
                <a:solidFill>
                  <a:schemeClr val="tx1"/>
                </a:solidFill>
              </a:rPr>
              <a:t>  </a:t>
            </a:r>
            <a:r>
              <a:rPr lang="en-US" sz="800" b="1" dirty="0" err="1" smtClean="0">
                <a:solidFill>
                  <a:schemeClr val="tx1"/>
                </a:solidFill>
              </a:rPr>
              <a:t>Promosi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Materi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Promosi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Sesuai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Proyek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Investasi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Prioritas</a:t>
            </a:r>
            <a:r>
              <a:rPr lang="en-US" sz="800" dirty="0" smtClean="0">
                <a:solidFill>
                  <a:schemeClr val="tx1"/>
                </a:solidFill>
              </a:rPr>
              <a:t> Daerah</a:t>
            </a:r>
            <a:endParaRPr lang="id-ID" sz="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943064" y="4005064"/>
            <a:ext cx="1412912" cy="99557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Meningkatnya </a:t>
            </a:r>
            <a:r>
              <a:rPr lang="en-US" sz="800" b="1" dirty="0" err="1" smtClean="0">
                <a:solidFill>
                  <a:schemeClr val="tx1"/>
                </a:solidFill>
              </a:rPr>
              <a:t>Pelaksanaan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Promosi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r>
              <a:rPr lang="en-US" sz="800" b="1" dirty="0" smtClean="0">
                <a:solidFill>
                  <a:schemeClr val="tx1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Calon</a:t>
            </a:r>
            <a:r>
              <a:rPr lang="en-US" sz="800" dirty="0" smtClean="0">
                <a:solidFill>
                  <a:schemeClr val="tx1"/>
                </a:solidFill>
              </a:rPr>
              <a:t> Investor Yang </a:t>
            </a:r>
            <a:r>
              <a:rPr lang="en-US" sz="800" dirty="0" err="1" smtClean="0">
                <a:solidFill>
                  <a:schemeClr val="tx1"/>
                </a:solidFill>
              </a:rPr>
              <a:t>Berminat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Investasi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endParaRPr lang="id-ID" sz="8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57620" y="1071546"/>
            <a:ext cx="2428892" cy="571504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id-ID" sz="6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id-ID" sz="6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id-ID" sz="800" b="1" dirty="0" smtClean="0">
                <a:solidFill>
                  <a:schemeClr val="tx1"/>
                </a:solidFill>
              </a:rPr>
              <a:t> Realisasi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endParaRPr lang="id-ID" sz="8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800" b="1" dirty="0">
                <a:solidFill>
                  <a:schemeClr val="tx1"/>
                </a:solidFill>
              </a:rPr>
              <a:t> </a:t>
            </a:r>
            <a:r>
              <a:rPr lang="en-US" sz="800" b="1" dirty="0" err="1">
                <a:solidFill>
                  <a:schemeClr val="tx1"/>
                </a:solidFill>
              </a:rPr>
              <a:t>di</a:t>
            </a:r>
            <a:r>
              <a:rPr lang="en-US" sz="800" b="1" dirty="0">
                <a:solidFill>
                  <a:schemeClr val="tx1"/>
                </a:solidFill>
              </a:rPr>
              <a:t> Sumatera Barat</a:t>
            </a:r>
            <a:endParaRPr lang="id-ID" sz="8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id-ID" sz="800" dirty="0">
                <a:solidFill>
                  <a:schemeClr val="tx1"/>
                </a:solidFill>
              </a:rPr>
              <a:t>IKU :</a:t>
            </a:r>
          </a:p>
          <a:p>
            <a:pPr>
              <a:defRPr/>
            </a:pPr>
            <a:r>
              <a:rPr lang="id-ID" sz="800" dirty="0">
                <a:solidFill>
                  <a:schemeClr val="tx1"/>
                </a:solidFill>
              </a:rPr>
              <a:t>1. </a:t>
            </a:r>
            <a:r>
              <a:rPr lang="en-US" sz="800" dirty="0" err="1">
                <a:solidFill>
                  <a:schemeClr val="tx1"/>
                </a:solidFill>
              </a:rPr>
              <a:t>Nilai</a:t>
            </a:r>
            <a:r>
              <a:rPr lang="en-US" sz="800" dirty="0">
                <a:solidFill>
                  <a:schemeClr val="tx1"/>
                </a:solidFill>
              </a:rPr>
              <a:t> </a:t>
            </a:r>
            <a:r>
              <a:rPr lang="en-US" sz="800" dirty="0" err="1">
                <a:solidFill>
                  <a:schemeClr val="tx1"/>
                </a:solidFill>
              </a:rPr>
              <a:t>Realisasi</a:t>
            </a:r>
            <a:r>
              <a:rPr lang="en-US" sz="800" dirty="0">
                <a:solidFill>
                  <a:schemeClr val="tx1"/>
                </a:solidFill>
              </a:rPr>
              <a:t> </a:t>
            </a:r>
            <a:r>
              <a:rPr lang="en-US" sz="800" dirty="0" err="1">
                <a:solidFill>
                  <a:schemeClr val="tx1"/>
                </a:solidFill>
              </a:rPr>
              <a:t>Investasi</a:t>
            </a:r>
            <a:r>
              <a:rPr lang="en-US" sz="800" dirty="0">
                <a:solidFill>
                  <a:schemeClr val="tx1"/>
                </a:solidFill>
              </a:rPr>
              <a:t> PMA/PMDN</a:t>
            </a:r>
            <a:endParaRPr lang="id-ID" sz="800" dirty="0">
              <a:solidFill>
                <a:schemeClr val="tx1"/>
              </a:solidFill>
            </a:endParaRPr>
          </a:p>
          <a:p>
            <a:pPr>
              <a:defRPr/>
            </a:pPr>
            <a:endParaRPr lang="id-ID" sz="600" dirty="0">
              <a:solidFill>
                <a:schemeClr val="tx1"/>
              </a:solidFill>
            </a:endParaRPr>
          </a:p>
          <a:p>
            <a:pPr>
              <a:defRPr/>
            </a:pPr>
            <a:endParaRPr lang="id-ID" sz="600" dirty="0">
              <a:solidFill>
                <a:schemeClr val="tx1"/>
              </a:solidFill>
            </a:endParaRPr>
          </a:p>
          <a:p>
            <a:pPr>
              <a:defRPr/>
            </a:pPr>
            <a:endParaRPr lang="id-ID" sz="600" dirty="0">
              <a:solidFill>
                <a:schemeClr val="tx1"/>
              </a:solidFill>
            </a:endParaRPr>
          </a:p>
          <a:p>
            <a:pPr>
              <a:defRPr/>
            </a:pPr>
            <a:endParaRPr lang="id-ID" sz="500" dirty="0">
              <a:solidFill>
                <a:schemeClr val="tx1"/>
              </a:solidFill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3286116" y="1700808"/>
            <a:ext cx="40101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endCxn id="0" idx="2"/>
          </p:cNvCxnSpPr>
          <p:nvPr/>
        </p:nvCxnSpPr>
        <p:spPr>
          <a:xfrm>
            <a:off x="7019925" y="2133600"/>
            <a:ext cx="0" cy="17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564172" y="2928934"/>
            <a:ext cx="1464212" cy="100013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Kualitas</a:t>
            </a:r>
            <a:r>
              <a:rPr lang="en-US" sz="800" b="1" dirty="0" smtClean="0">
                <a:solidFill>
                  <a:schemeClr val="tx1"/>
                </a:solidFill>
              </a:rPr>
              <a:t> Data </a:t>
            </a:r>
            <a:r>
              <a:rPr lang="en-US" sz="800" b="1" dirty="0" err="1" smtClean="0">
                <a:solidFill>
                  <a:schemeClr val="tx1"/>
                </a:solidFill>
              </a:rPr>
              <a:t>Potensi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dan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Peluang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endParaRPr lang="id-ID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</a:t>
            </a:r>
          </a:p>
          <a:p>
            <a:pPr marL="88900" indent="-889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Dokumen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Kajian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smtClean="0">
                <a:solidFill>
                  <a:schemeClr val="tx1"/>
                </a:solidFill>
              </a:rPr>
              <a:t>   </a:t>
            </a:r>
            <a:r>
              <a:rPr lang="en-US" sz="800" dirty="0" err="1" smtClean="0">
                <a:solidFill>
                  <a:schemeClr val="tx1"/>
                </a:solidFill>
              </a:rPr>
              <a:t>Potensi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dan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Peluang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Investasi</a:t>
            </a:r>
            <a:endParaRPr lang="en-US" sz="800" dirty="0" smtClean="0">
              <a:solidFill>
                <a:schemeClr val="tx1"/>
              </a:solidFill>
            </a:endParaRPr>
          </a:p>
          <a:p>
            <a:pPr marL="88900" indent="-88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>
                <a:solidFill>
                  <a:schemeClr val="tx1"/>
                </a:solidFill>
              </a:rPr>
              <a:t>2. </a:t>
            </a:r>
            <a:r>
              <a:rPr lang="en-US" sz="800" dirty="0" err="1" smtClean="0">
                <a:solidFill>
                  <a:schemeClr val="tx1"/>
                </a:solidFill>
              </a:rPr>
              <a:t>Terbangunnya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Sistem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Informasi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Potensi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dan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Peluang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Investasi</a:t>
            </a:r>
            <a:endParaRPr lang="id-ID" sz="8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564172" y="4000504"/>
            <a:ext cx="1464212" cy="995573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Tersedianya</a:t>
            </a:r>
            <a:r>
              <a:rPr lang="id-ID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Regulasi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Untuk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Kemudahan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endParaRPr lang="id-ID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Regulasi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Penanaman</a:t>
            </a:r>
            <a:r>
              <a:rPr lang="en-US" sz="800" dirty="0" smtClean="0">
                <a:solidFill>
                  <a:schemeClr val="tx1"/>
                </a:solidFill>
              </a:rPr>
              <a:t> Modal</a:t>
            </a:r>
            <a:endParaRPr lang="id-ID" sz="800" dirty="0">
              <a:solidFill>
                <a:schemeClr val="tx1"/>
              </a:solidFill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1982786" y="1178703"/>
            <a:ext cx="285752" cy="42862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>
                <a:solidFill>
                  <a:schemeClr val="tx1"/>
                </a:solidFill>
              </a:rPr>
              <a:t>ESS II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1974055" y="1997858"/>
            <a:ext cx="285751" cy="42862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>
                <a:solidFill>
                  <a:schemeClr val="tx1"/>
                </a:solidFill>
              </a:rPr>
              <a:t>ESS III</a:t>
            </a:r>
          </a:p>
        </p:txBody>
      </p:sp>
      <p:sp>
        <p:nvSpPr>
          <p:cNvPr id="203" name="Rectangle 202"/>
          <p:cNvSpPr/>
          <p:nvPr/>
        </p:nvSpPr>
        <p:spPr>
          <a:xfrm>
            <a:off x="1982787" y="2957357"/>
            <a:ext cx="285751" cy="50006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>
                <a:solidFill>
                  <a:schemeClr val="tx1"/>
                </a:solidFill>
              </a:rPr>
              <a:t>ESS IV</a:t>
            </a:r>
          </a:p>
        </p:txBody>
      </p:sp>
      <p:sp>
        <p:nvSpPr>
          <p:cNvPr id="2137" name="TextBox 236"/>
          <p:cNvSpPr txBox="1">
            <a:spLocks noChangeArrowheads="1"/>
          </p:cNvSpPr>
          <p:nvPr/>
        </p:nvSpPr>
        <p:spPr bwMode="auto">
          <a:xfrm>
            <a:off x="3995738" y="-214338"/>
            <a:ext cx="316865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1000" b="1" dirty="0">
                <a:latin typeface="Calibri" pitchFamily="34" charset="0"/>
              </a:rPr>
              <a:t>   </a:t>
            </a:r>
          </a:p>
          <a:p>
            <a:pPr algn="ctr"/>
            <a:r>
              <a:rPr lang="id-ID" sz="900" b="1" dirty="0">
                <a:latin typeface="Calibri" pitchFamily="34" charset="0"/>
              </a:rPr>
              <a:t>POHON KINERJA DPM &amp; PTSP PROVINSI SUMBAR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1116013" y="-24"/>
            <a:ext cx="1151731" cy="7191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600" b="1" dirty="0">
                <a:solidFill>
                  <a:schemeClr val="tx1"/>
                </a:solidFill>
              </a:rPr>
              <a:t>Misi II &amp; IV</a:t>
            </a:r>
          </a:p>
          <a:p>
            <a:pPr marL="88900" indent="-88900">
              <a:buFontTx/>
              <a:buAutoNum type="romanUcPeriod" startAt="2"/>
              <a:tabLst>
                <a:tab pos="88900" algn="l"/>
              </a:tabLst>
              <a:defRPr/>
            </a:pPr>
            <a:r>
              <a:rPr lang="id-ID" sz="600" dirty="0">
                <a:solidFill>
                  <a:schemeClr val="tx1"/>
                </a:solidFill>
              </a:rPr>
              <a:t>Meningkatnya Tata Pemerintahan Yang Baik, Bersih dan Profesional.</a:t>
            </a:r>
          </a:p>
          <a:p>
            <a:pPr marL="88900" indent="-88900">
              <a:tabLst>
                <a:tab pos="88900" algn="l"/>
              </a:tabLst>
              <a:defRPr/>
            </a:pPr>
            <a:r>
              <a:rPr lang="id-ID" sz="600" dirty="0">
                <a:solidFill>
                  <a:schemeClr val="tx1"/>
                </a:solidFill>
              </a:rPr>
              <a:t>IV. Berkembangnya Industri Olahan, Perdagangan, UMKMK  dan Iklim Investasi 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252413" y="-24"/>
            <a:ext cx="719137" cy="7191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600" b="1" dirty="0">
                <a:solidFill>
                  <a:schemeClr val="tx1"/>
                </a:solidFill>
              </a:rPr>
              <a:t>Visi Daerah : </a:t>
            </a:r>
          </a:p>
          <a:p>
            <a:pPr algn="ctr">
              <a:defRPr/>
            </a:pPr>
            <a:r>
              <a:rPr lang="id-ID" sz="600" dirty="0">
                <a:solidFill>
                  <a:schemeClr val="tx1"/>
                </a:solidFill>
              </a:rPr>
              <a:t>Terwujudnya Masyarakat Sumatera Barat yang Madani dan Sejahtera</a:t>
            </a:r>
          </a:p>
        </p:txBody>
      </p:sp>
      <p:cxnSp>
        <p:nvCxnSpPr>
          <p:cNvPr id="159" name="Straight Arrow Connector 158"/>
          <p:cNvCxnSpPr/>
          <p:nvPr/>
        </p:nvCxnSpPr>
        <p:spPr>
          <a:xfrm>
            <a:off x="971550" y="357166"/>
            <a:ext cx="144463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ectangle 171"/>
          <p:cNvSpPr/>
          <p:nvPr/>
        </p:nvSpPr>
        <p:spPr>
          <a:xfrm>
            <a:off x="2411413" y="-24"/>
            <a:ext cx="720725" cy="7191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600" b="1" dirty="0">
                <a:solidFill>
                  <a:schemeClr val="tx1"/>
                </a:solidFill>
              </a:rPr>
              <a:t>Sasaran : </a:t>
            </a:r>
          </a:p>
          <a:p>
            <a:pPr algn="ctr">
              <a:defRPr/>
            </a:pPr>
            <a:r>
              <a:rPr lang="id-ID" sz="600" dirty="0">
                <a:solidFill>
                  <a:schemeClr val="tx1"/>
                </a:solidFill>
              </a:rPr>
              <a:t>Meningkatnya Kualitas PTSP dan Meningkatnya Investasi Daerah</a:t>
            </a:r>
          </a:p>
        </p:txBody>
      </p:sp>
      <p:cxnSp>
        <p:nvCxnSpPr>
          <p:cNvPr id="192" name="Straight Arrow Connector 191"/>
          <p:cNvCxnSpPr/>
          <p:nvPr/>
        </p:nvCxnSpPr>
        <p:spPr>
          <a:xfrm>
            <a:off x="2268538" y="357166"/>
            <a:ext cx="142875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Arrow Connector 195"/>
          <p:cNvCxnSpPr/>
          <p:nvPr/>
        </p:nvCxnSpPr>
        <p:spPr>
          <a:xfrm flipV="1">
            <a:off x="4911729" y="357166"/>
            <a:ext cx="160337" cy="158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" name="TextBox 236"/>
          <p:cNvSpPr txBox="1">
            <a:spLocks noChangeArrowheads="1"/>
          </p:cNvSpPr>
          <p:nvPr/>
        </p:nvSpPr>
        <p:spPr bwMode="auto">
          <a:xfrm>
            <a:off x="179512" y="714356"/>
            <a:ext cx="30243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1000" b="1" dirty="0" smtClean="0">
                <a:latin typeface="Calibri" pitchFamily="34" charset="0"/>
              </a:rPr>
              <a:t>PEMERINTAH PROVINSI SUMATERA BARAT</a:t>
            </a:r>
            <a:endParaRPr lang="id-ID" sz="1000" b="1" dirty="0">
              <a:latin typeface="Calibri" pitchFamily="34" charset="0"/>
            </a:endParaRPr>
          </a:p>
        </p:txBody>
      </p:sp>
      <p:cxnSp>
        <p:nvCxnSpPr>
          <p:cNvPr id="287" name="Straight Connector 286"/>
          <p:cNvCxnSpPr/>
          <p:nvPr/>
        </p:nvCxnSpPr>
        <p:spPr>
          <a:xfrm>
            <a:off x="5072066" y="1643051"/>
            <a:ext cx="0" cy="714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H="1">
            <a:off x="6515199" y="2170568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 flipH="1">
            <a:off x="6506425" y="3423515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/>
          <p:nvPr/>
        </p:nvCxnSpPr>
        <p:spPr>
          <a:xfrm flipH="1">
            <a:off x="6515199" y="4653136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7966130" y="71414"/>
            <a:ext cx="1177902" cy="792162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 Kepala DPM &amp; PTSP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Provinsi Sumatera Barat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6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b="1" dirty="0">
                <a:solidFill>
                  <a:schemeClr val="tx1"/>
                </a:solidFill>
              </a:rPr>
              <a:t>MASWAR DEDI, A.P, M.Si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dirty="0">
                <a:solidFill>
                  <a:schemeClr val="tx1"/>
                </a:solidFill>
              </a:rPr>
              <a:t>Pembina Utama Muda</a:t>
            </a:r>
          </a:p>
          <a:p>
            <a:pPr marL="90488" indent="-9048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600" dirty="0">
                <a:solidFill>
                  <a:schemeClr val="tx1"/>
                </a:solidFill>
              </a:rPr>
              <a:t>NIP. 19740618 199311 1 001</a:t>
            </a:r>
          </a:p>
        </p:txBody>
      </p:sp>
      <p:cxnSp>
        <p:nvCxnSpPr>
          <p:cNvPr id="295" name="Straight Connector 294"/>
          <p:cNvCxnSpPr/>
          <p:nvPr/>
        </p:nvCxnSpPr>
        <p:spPr>
          <a:xfrm flipH="1">
            <a:off x="4070347" y="5786454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4643438" y="1920053"/>
            <a:ext cx="1593478" cy="86518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Pengendalian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Pelaksanaan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Penanaman</a:t>
            </a:r>
            <a:r>
              <a:rPr lang="en-US" sz="800" b="1" dirty="0" smtClean="0">
                <a:solidFill>
                  <a:schemeClr val="tx1"/>
                </a:solidFill>
              </a:rPr>
              <a:t> Modal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</a:t>
            </a:r>
            <a:r>
              <a:rPr lang="id-ID" sz="800" b="1" dirty="0" smtClean="0">
                <a:solidFill>
                  <a:schemeClr val="tx1"/>
                </a:solidFill>
              </a:rPr>
              <a:t>: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>
                <a:solidFill>
                  <a:srgbClr val="FF0000"/>
                </a:solidFill>
              </a:rPr>
              <a:t> </a:t>
            </a:r>
            <a:endParaRPr lang="en-US" sz="800" dirty="0" smtClean="0">
              <a:solidFill>
                <a:srgbClr val="FF0000"/>
              </a:solidFill>
            </a:endParaRPr>
          </a:p>
        </p:txBody>
      </p:sp>
      <p:cxnSp>
        <p:nvCxnSpPr>
          <p:cNvPr id="137" name="Straight Connector 136"/>
          <p:cNvCxnSpPr/>
          <p:nvPr/>
        </p:nvCxnSpPr>
        <p:spPr>
          <a:xfrm rot="5400000">
            <a:off x="5037141" y="1035033"/>
            <a:ext cx="71438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Rectangle 193"/>
          <p:cNvSpPr/>
          <p:nvPr/>
        </p:nvSpPr>
        <p:spPr>
          <a:xfrm>
            <a:off x="4634706" y="2947766"/>
            <a:ext cx="1593477" cy="9813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Pengawasan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Penanaman</a:t>
            </a:r>
            <a:r>
              <a:rPr lang="en-US" sz="800" b="1" dirty="0" smtClean="0">
                <a:solidFill>
                  <a:schemeClr val="tx1"/>
                </a:solidFill>
              </a:rPr>
              <a:t> Modal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endParaRPr lang="id-ID" sz="800" dirty="0">
              <a:solidFill>
                <a:srgbClr val="FF0000"/>
              </a:solidFill>
            </a:endParaRPr>
          </a:p>
        </p:txBody>
      </p:sp>
      <p:cxnSp>
        <p:nvCxnSpPr>
          <p:cNvPr id="197" name="Straight Connector 196"/>
          <p:cNvCxnSpPr/>
          <p:nvPr/>
        </p:nvCxnSpPr>
        <p:spPr>
          <a:xfrm flipH="1" flipV="1">
            <a:off x="4572000" y="3423515"/>
            <a:ext cx="99246" cy="22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Rectangle 198"/>
          <p:cNvSpPr/>
          <p:nvPr/>
        </p:nvSpPr>
        <p:spPr>
          <a:xfrm>
            <a:off x="4634706" y="4005065"/>
            <a:ext cx="1593477" cy="99557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rgbClr val="FF0000"/>
                </a:solidFill>
              </a:rPr>
              <a:t>Meningkatnya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Kualitas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Promosi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Investasi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endParaRPr lang="id-ID" sz="800" b="1" dirty="0" smtClean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rgbClr val="FF0000"/>
                </a:solidFill>
              </a:rPr>
              <a:t>IKU:</a:t>
            </a:r>
          </a:p>
          <a:p>
            <a:pPr marL="111125" indent="-111125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n-US" sz="800" dirty="0" err="1" smtClean="0">
                <a:solidFill>
                  <a:srgbClr val="FF0000"/>
                </a:solidFill>
              </a:rPr>
              <a:t>Jumlah</a:t>
            </a:r>
            <a:r>
              <a:rPr lang="en-US" sz="800" dirty="0" smtClean="0">
                <a:solidFill>
                  <a:srgbClr val="FF0000"/>
                </a:solidFill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</a:rPr>
              <a:t>Calon</a:t>
            </a:r>
            <a:r>
              <a:rPr lang="en-US" sz="800" dirty="0" smtClean="0">
                <a:solidFill>
                  <a:srgbClr val="FF0000"/>
                </a:solidFill>
              </a:rPr>
              <a:t> Investor Yang </a:t>
            </a:r>
            <a:r>
              <a:rPr lang="en-US" sz="800" dirty="0" err="1" smtClean="0">
                <a:solidFill>
                  <a:srgbClr val="FF0000"/>
                </a:solidFill>
              </a:rPr>
              <a:t>Berminat</a:t>
            </a:r>
            <a:r>
              <a:rPr lang="en-US" sz="800" dirty="0" smtClean="0">
                <a:solidFill>
                  <a:srgbClr val="FF0000"/>
                </a:solidFill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</a:rPr>
              <a:t>Serius</a:t>
            </a:r>
            <a:endParaRPr lang="id-ID" sz="800" dirty="0">
              <a:solidFill>
                <a:srgbClr val="FF0000"/>
              </a:solidFill>
            </a:endParaRPr>
          </a:p>
        </p:txBody>
      </p:sp>
      <p:cxnSp>
        <p:nvCxnSpPr>
          <p:cNvPr id="200" name="Straight Connector 199"/>
          <p:cNvCxnSpPr/>
          <p:nvPr/>
        </p:nvCxnSpPr>
        <p:spPr>
          <a:xfrm flipH="1">
            <a:off x="4572000" y="4653136"/>
            <a:ext cx="992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Rectangle 214"/>
          <p:cNvSpPr/>
          <p:nvPr/>
        </p:nvSpPr>
        <p:spPr>
          <a:xfrm>
            <a:off x="6564172" y="1920053"/>
            <a:ext cx="1464212" cy="86518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Meningkatnya 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Kualitas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Perencanaan</a:t>
            </a:r>
            <a:r>
              <a:rPr lang="en-US" sz="800" b="1" dirty="0" smtClean="0">
                <a:solidFill>
                  <a:schemeClr val="tx1"/>
                </a:solidFill>
              </a:rPr>
              <a:t>  </a:t>
            </a:r>
            <a:r>
              <a:rPr lang="en-US" sz="800" b="1" dirty="0" err="1" smtClean="0">
                <a:solidFill>
                  <a:schemeClr val="tx1"/>
                </a:solidFill>
              </a:rPr>
              <a:t>dan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Iklim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Investasi</a:t>
            </a:r>
            <a:endParaRPr lang="id-ID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IKU: 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Persentase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Ketersediaan</a:t>
            </a:r>
            <a:r>
              <a:rPr lang="en-US" sz="800" dirty="0" smtClean="0">
                <a:solidFill>
                  <a:schemeClr val="tx1"/>
                </a:solidFill>
              </a:rPr>
              <a:t>  </a:t>
            </a:r>
            <a:r>
              <a:rPr lang="en-US" sz="800" dirty="0" err="1" smtClean="0">
                <a:solidFill>
                  <a:schemeClr val="tx1"/>
                </a:solidFill>
              </a:rPr>
              <a:t>Dokumen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Perencanaan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dan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Regulasi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Penanaman</a:t>
            </a:r>
            <a:r>
              <a:rPr lang="en-US" sz="800" dirty="0" smtClean="0">
                <a:solidFill>
                  <a:schemeClr val="tx1"/>
                </a:solidFill>
              </a:rPr>
              <a:t> Modal</a:t>
            </a:r>
            <a:endParaRPr lang="id-ID" sz="8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31" name="Straight Connector 130"/>
          <p:cNvCxnSpPr/>
          <p:nvPr/>
        </p:nvCxnSpPr>
        <p:spPr>
          <a:xfrm>
            <a:off x="2843808" y="2276182"/>
            <a:ext cx="0" cy="3384376"/>
          </a:xfrm>
          <a:prstGeom prst="line">
            <a:avLst/>
          </a:prstGeom>
          <a:ln w="12700">
            <a:solidFill>
              <a:schemeClr val="dk1">
                <a:shade val="95000"/>
                <a:satMod val="10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rot="5400000">
            <a:off x="2893207" y="3964785"/>
            <a:ext cx="335758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>
            <a:off x="4572000" y="2285992"/>
            <a:ext cx="1060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>
            <a:off x="2842791" y="5643682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2928926" y="5109288"/>
            <a:ext cx="1427049" cy="96291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Meningkatnya </a:t>
            </a:r>
            <a:r>
              <a:rPr lang="en-US" sz="800" b="1" dirty="0" err="1" smtClean="0">
                <a:solidFill>
                  <a:schemeClr val="tx1"/>
                </a:solidFill>
              </a:rPr>
              <a:t>Fasilitasi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Calon</a:t>
            </a:r>
            <a:r>
              <a:rPr lang="en-US" sz="800" b="1" dirty="0" smtClean="0">
                <a:solidFill>
                  <a:schemeClr val="tx1"/>
                </a:solidFill>
              </a:rPr>
              <a:t> Investor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chemeClr val="tx1"/>
                </a:solidFill>
              </a:rPr>
              <a:t>IKU :</a:t>
            </a: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Fasilitasi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Calon</a:t>
            </a:r>
            <a:r>
              <a:rPr lang="en-US" sz="800" dirty="0" smtClean="0">
                <a:solidFill>
                  <a:schemeClr val="tx1"/>
                </a:solidFill>
              </a:rPr>
              <a:t> Investor </a:t>
            </a:r>
            <a:r>
              <a:rPr lang="en-US" sz="800" dirty="0" err="1" smtClean="0">
                <a:solidFill>
                  <a:schemeClr val="tx1"/>
                </a:solidFill>
              </a:rPr>
              <a:t>ke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Lokasi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Proyek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Investasi</a:t>
            </a:r>
            <a:endParaRPr lang="id-ID" sz="8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b="1" dirty="0" smtClean="0">
              <a:solidFill>
                <a:schemeClr val="tx1"/>
              </a:solidFill>
            </a:endParaRPr>
          </a:p>
        </p:txBody>
      </p:sp>
      <p:cxnSp>
        <p:nvCxnSpPr>
          <p:cNvPr id="180" name="Straight Connector 179"/>
          <p:cNvCxnSpPr/>
          <p:nvPr/>
        </p:nvCxnSpPr>
        <p:spPr>
          <a:xfrm flipH="1" flipV="1">
            <a:off x="2843808" y="3355282"/>
            <a:ext cx="72008" cy="22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/>
          <p:nvPr/>
        </p:nvCxnSpPr>
        <p:spPr>
          <a:xfrm flipH="1">
            <a:off x="2857488" y="4539383"/>
            <a:ext cx="992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5364088" y="1700808"/>
            <a:ext cx="0" cy="280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572264" y="5072074"/>
            <a:ext cx="1464212" cy="1067011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chemeClr val="tx1"/>
                </a:solidFill>
              </a:rPr>
              <a:t>Meningkatnya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Kemampuan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Berusaha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err="1" smtClean="0">
                <a:solidFill>
                  <a:schemeClr val="tx1"/>
                </a:solidFill>
              </a:rPr>
              <a:t>Pelaku</a:t>
            </a:r>
            <a:r>
              <a:rPr lang="en-US" sz="800" b="1" dirty="0" smtClean="0">
                <a:solidFill>
                  <a:schemeClr val="tx1"/>
                </a:solidFill>
              </a:rPr>
              <a:t> Usaha Kecil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smtClean="0">
                <a:solidFill>
                  <a:schemeClr val="tx1"/>
                </a:solidFill>
              </a:rPr>
              <a:t>IKU: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 smtClean="0">
                <a:solidFill>
                  <a:schemeClr val="tx1"/>
                </a:solidFill>
              </a:rPr>
              <a:t>Jumlah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sz="800" dirty="0" err="1" smtClean="0">
                <a:solidFill>
                  <a:schemeClr val="tx1"/>
                </a:solidFill>
              </a:rPr>
              <a:t>Pelaku</a:t>
            </a:r>
            <a:r>
              <a:rPr lang="en-US" sz="800" dirty="0" smtClean="0">
                <a:solidFill>
                  <a:schemeClr val="tx1"/>
                </a:solidFill>
              </a:rPr>
              <a:t> Usaha Yang </a:t>
            </a:r>
            <a:r>
              <a:rPr lang="en-US" sz="800" dirty="0" err="1" smtClean="0">
                <a:solidFill>
                  <a:schemeClr val="tx1"/>
                </a:solidFill>
              </a:rPr>
              <a:t>Bermitra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endParaRPr lang="id-ID" sz="800" dirty="0">
              <a:solidFill>
                <a:schemeClr val="tx1"/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6500826" y="5643578"/>
            <a:ext cx="730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4643438" y="5143512"/>
            <a:ext cx="1593477" cy="99557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err="1" smtClean="0">
                <a:solidFill>
                  <a:srgbClr val="FF0000"/>
                </a:solidFill>
              </a:rPr>
              <a:t>Meningkatnya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Kualitas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Promosi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</a:rPr>
              <a:t>Investasi</a:t>
            </a:r>
            <a:r>
              <a:rPr lang="en-US" sz="800" b="1" dirty="0" smtClean="0">
                <a:solidFill>
                  <a:srgbClr val="FF0000"/>
                </a:solidFill>
              </a:rPr>
              <a:t> </a:t>
            </a:r>
            <a:endParaRPr lang="id-ID" sz="800" b="1" dirty="0" smtClean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b="1" dirty="0" smtClean="0">
                <a:solidFill>
                  <a:srgbClr val="FF0000"/>
                </a:solidFill>
              </a:rPr>
              <a:t>IKU:</a:t>
            </a:r>
          </a:p>
          <a:p>
            <a:pPr marL="111125" indent="-111125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n-US" sz="800" dirty="0" err="1" smtClean="0">
                <a:solidFill>
                  <a:srgbClr val="FF0000"/>
                </a:solidFill>
              </a:rPr>
              <a:t>Jumlah</a:t>
            </a:r>
            <a:r>
              <a:rPr lang="en-US" sz="800" dirty="0" smtClean="0">
                <a:solidFill>
                  <a:srgbClr val="FF0000"/>
                </a:solidFill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</a:rPr>
              <a:t>Calon</a:t>
            </a:r>
            <a:r>
              <a:rPr lang="en-US" sz="800" dirty="0" smtClean="0">
                <a:solidFill>
                  <a:srgbClr val="FF0000"/>
                </a:solidFill>
              </a:rPr>
              <a:t> Investor Yang </a:t>
            </a:r>
            <a:r>
              <a:rPr lang="en-US" sz="800" dirty="0" err="1" smtClean="0">
                <a:solidFill>
                  <a:srgbClr val="FF0000"/>
                </a:solidFill>
              </a:rPr>
              <a:t>Berminat</a:t>
            </a:r>
            <a:r>
              <a:rPr lang="en-US" sz="800" dirty="0" smtClean="0">
                <a:solidFill>
                  <a:srgbClr val="FF0000"/>
                </a:solidFill>
              </a:rPr>
              <a:t> </a:t>
            </a:r>
            <a:r>
              <a:rPr lang="en-US" sz="800" dirty="0" err="1" smtClean="0">
                <a:solidFill>
                  <a:srgbClr val="FF0000"/>
                </a:solidFill>
              </a:rPr>
              <a:t>Serius</a:t>
            </a:r>
            <a:endParaRPr lang="id-ID" sz="800" dirty="0">
              <a:solidFill>
                <a:srgbClr val="FF0000"/>
              </a:solidFill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4572000" y="5643578"/>
            <a:ext cx="992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</TotalTime>
  <Words>318</Words>
  <Application>Microsoft Office PowerPoint</Application>
  <PresentationFormat>On-screen Show (4:3)</PresentationFormat>
  <Paragraphs>98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lenovo</cp:lastModifiedBy>
  <cp:revision>289</cp:revision>
  <dcterms:created xsi:type="dcterms:W3CDTF">2017-09-20T03:21:47Z</dcterms:created>
  <dcterms:modified xsi:type="dcterms:W3CDTF">2020-03-04T09:01:32Z</dcterms:modified>
</cp:coreProperties>
</file>