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322" r:id="rId2"/>
    <p:sldId id="315" r:id="rId3"/>
    <p:sldId id="316" r:id="rId4"/>
    <p:sldId id="317" r:id="rId5"/>
    <p:sldId id="306" r:id="rId6"/>
    <p:sldId id="307" r:id="rId7"/>
    <p:sldId id="308" r:id="rId8"/>
    <p:sldId id="318" r:id="rId9"/>
    <p:sldId id="326" r:id="rId10"/>
    <p:sldId id="336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9" r:id="rId19"/>
    <p:sldId id="338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FF"/>
    <a:srgbClr val="00CC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22" autoAdjust="0"/>
    <p:restoredTop sz="94660"/>
  </p:normalViewPr>
  <p:slideViewPr>
    <p:cSldViewPr>
      <p:cViewPr varScale="1">
        <p:scale>
          <a:sx n="70" d="100"/>
          <a:sy n="70" d="100"/>
        </p:scale>
        <p:origin x="150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42336-2A1E-40D0-8D58-211A29759889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F176F3-9E83-49EE-984A-63BF6802CF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8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32C40-CA53-483E-B91E-1284ECB49221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ghg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770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d-ID" dirty="0" smtClean="0"/>
              <a:t>Definis</a:t>
            </a:r>
            <a:r>
              <a:rPr lang="id-ID" baseline="0" dirty="0" smtClean="0"/>
              <a:t> CEE dicari lagi di literatur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27AD4-B742-4207-B13A-55E52F289EFD}" type="slidenum">
              <a:rPr lang="id-ID" smtClean="0"/>
              <a:t>10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3230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627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947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03459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670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290415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365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435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745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105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899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906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71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512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029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355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788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B91C1-232C-4680-BC54-9BBC9320C02A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740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 Diagonal Corner Rectangle 9"/>
          <p:cNvSpPr/>
          <p:nvPr/>
        </p:nvSpPr>
        <p:spPr>
          <a:xfrm>
            <a:off x="1357290" y="2357430"/>
            <a:ext cx="6572296" cy="2357454"/>
          </a:xfrm>
          <a:prstGeom prst="round2Diag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6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libri" pitchFamily="34" charset="0"/>
                <a:cs typeface="Tahoma" pitchFamily="34" charset="0"/>
              </a:rPr>
              <a:t>PENYUSUNAN</a:t>
            </a:r>
          </a:p>
          <a:p>
            <a:pPr algn="ctr"/>
            <a:r>
              <a:rPr lang="en-US" sz="6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libri" pitchFamily="34" charset="0"/>
                <a:cs typeface="Tahoma" pitchFamily="34" charset="0"/>
              </a:rPr>
              <a:t>RTP </a:t>
            </a:r>
            <a:endParaRPr lang="en-US" sz="6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2800" dirty="0"/>
              <a:t>CEE</a:t>
            </a:r>
            <a:br>
              <a:rPr lang="en-US" sz="2800" dirty="0"/>
            </a:br>
            <a:r>
              <a:rPr lang="en-US" sz="2800" dirty="0"/>
              <a:t>Control Environment Evaluation</a:t>
            </a:r>
            <a:br>
              <a:rPr lang="en-US" sz="2800" dirty="0"/>
            </a:b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</a:rPr>
              <a:t>Evaluasi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</a:rPr>
              <a:t>lingkungan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75000"/>
                  </a:schemeClr>
                </a:solidFill>
              </a:rPr>
              <a:t>Pengendalian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2800" dirty="0">
                <a:solidFill>
                  <a:schemeClr val="accent1">
                    <a:lumMod val="75000"/>
                  </a:schemeClr>
                </a:solidFill>
              </a:rPr>
            </a:br>
            <a:endParaRPr lang="id-ID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56" y="2276872"/>
            <a:ext cx="8157592" cy="3744416"/>
          </a:xfrm>
        </p:spPr>
        <p:txBody>
          <a:bodyPr/>
          <a:lstStyle/>
          <a:p>
            <a:r>
              <a:rPr lang="en-US" sz="2400" kern="1400" dirty="0" err="1" smtClean="0">
                <a:solidFill>
                  <a:srgbClr val="000000"/>
                </a:solidFill>
                <a:latin typeface="Times New Roman"/>
              </a:rPr>
              <a:t>Penilaian</a:t>
            </a:r>
            <a:r>
              <a:rPr lang="en-US" sz="2400" kern="14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2400" kern="1400" dirty="0" err="1" smtClean="0">
                <a:solidFill>
                  <a:srgbClr val="000000"/>
                </a:solidFill>
                <a:latin typeface="Times New Roman"/>
              </a:rPr>
              <a:t>lingkungan</a:t>
            </a:r>
            <a:r>
              <a:rPr lang="en-US" sz="2400" kern="14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2400" kern="1400" dirty="0" err="1" smtClean="0">
                <a:solidFill>
                  <a:srgbClr val="000000"/>
                </a:solidFill>
                <a:latin typeface="Times New Roman"/>
              </a:rPr>
              <a:t>pengendalian</a:t>
            </a:r>
            <a:r>
              <a:rPr lang="en-US" sz="2400" kern="14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2400" kern="1400" dirty="0" err="1" smtClean="0">
                <a:solidFill>
                  <a:srgbClr val="000000"/>
                </a:solidFill>
                <a:latin typeface="Times New Roman"/>
              </a:rPr>
              <a:t>pada</a:t>
            </a:r>
            <a:r>
              <a:rPr lang="en-US" sz="2400" kern="14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2400" kern="1400" dirty="0" err="1" smtClean="0">
                <a:solidFill>
                  <a:srgbClr val="000000"/>
                </a:solidFill>
                <a:latin typeface="Times New Roman"/>
              </a:rPr>
              <a:t>suatu</a:t>
            </a:r>
            <a:r>
              <a:rPr lang="en-US" sz="2400" kern="1400" dirty="0" smtClean="0">
                <a:solidFill>
                  <a:srgbClr val="000000"/>
                </a:solidFill>
                <a:latin typeface="Times New Roman"/>
              </a:rPr>
              <a:t> unit </a:t>
            </a:r>
            <a:r>
              <a:rPr lang="en-US" sz="2400" kern="1400" dirty="0" err="1" smtClean="0">
                <a:solidFill>
                  <a:srgbClr val="000000"/>
                </a:solidFill>
                <a:latin typeface="Times New Roman"/>
              </a:rPr>
              <a:t>organisasi</a:t>
            </a:r>
            <a:r>
              <a:rPr lang="id-ID" sz="2400" kern="14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en-US" sz="2400" kern="1400" dirty="0" smtClean="0">
              <a:solidFill>
                <a:srgbClr val="000000"/>
              </a:solidFill>
              <a:latin typeface="Times New Roman"/>
            </a:endParaRPr>
          </a:p>
          <a:p>
            <a:r>
              <a:rPr lang="en-US" sz="2400" kern="1400" dirty="0" err="1" smtClean="0">
                <a:solidFill>
                  <a:srgbClr val="000000"/>
                </a:solidFill>
                <a:latin typeface="Times New Roman"/>
              </a:rPr>
              <a:t>Menggunakan</a:t>
            </a:r>
            <a:r>
              <a:rPr lang="en-US" sz="2400" kern="14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2400" kern="1400" dirty="0" err="1" smtClean="0">
                <a:solidFill>
                  <a:srgbClr val="000000"/>
                </a:solidFill>
                <a:latin typeface="Times New Roman"/>
              </a:rPr>
              <a:t>pendekatan</a:t>
            </a:r>
            <a:r>
              <a:rPr lang="en-US" sz="2400" kern="1400" dirty="0" smtClean="0">
                <a:solidFill>
                  <a:srgbClr val="000000"/>
                </a:solidFill>
                <a:latin typeface="Times New Roman"/>
              </a:rPr>
              <a:t> CSA (</a:t>
            </a:r>
            <a:r>
              <a:rPr lang="en-US" sz="2400" i="1" kern="1400" dirty="0" smtClean="0">
                <a:solidFill>
                  <a:srgbClr val="000000"/>
                </a:solidFill>
                <a:latin typeface="Times New Roman"/>
              </a:rPr>
              <a:t>Control Self Assessment)</a:t>
            </a:r>
            <a:r>
              <a:rPr lang="en-US" sz="2400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 </a:t>
            </a:r>
            <a:r>
              <a:rPr lang="en-US" sz="2400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mengikutsertakan</a:t>
            </a:r>
            <a:r>
              <a:rPr lang="en-US" sz="2400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sz="2400" i="1" kern="1400" dirty="0" err="1" smtClean="0">
                <a:solidFill>
                  <a:srgbClr val="FF0000"/>
                </a:solidFill>
                <a:latin typeface="Times New Roman"/>
                <a:sym typeface="Wingdings" pitchFamily="2" charset="2"/>
              </a:rPr>
              <a:t>manajemen</a:t>
            </a:r>
            <a:r>
              <a:rPr lang="en-US" sz="2400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sz="2400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dan</a:t>
            </a:r>
            <a:r>
              <a:rPr lang="en-US" sz="2400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sz="2400" i="1" kern="1400" dirty="0" err="1" smtClean="0">
                <a:solidFill>
                  <a:srgbClr val="FF0000"/>
                </a:solidFill>
                <a:latin typeface="Times New Roman"/>
                <a:sym typeface="Wingdings" pitchFamily="2" charset="2"/>
              </a:rPr>
              <a:t>staf</a:t>
            </a:r>
            <a:r>
              <a:rPr lang="en-US" sz="2400" i="1" kern="1400" dirty="0" smtClean="0">
                <a:solidFill>
                  <a:srgbClr val="FF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sz="2400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dalam</a:t>
            </a:r>
            <a:r>
              <a:rPr lang="en-US" sz="2400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sz="2400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menilai</a:t>
            </a:r>
            <a:r>
              <a:rPr lang="en-US" sz="2400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/</a:t>
            </a:r>
            <a:r>
              <a:rPr lang="en-US" sz="2400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membangun</a:t>
            </a:r>
            <a:r>
              <a:rPr lang="en-US" sz="2400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SPIP </a:t>
            </a:r>
            <a:r>
              <a:rPr lang="en-US" sz="2400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dalam</a:t>
            </a:r>
            <a:r>
              <a:rPr lang="en-US" sz="2400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unit </a:t>
            </a:r>
            <a:r>
              <a:rPr lang="en-US" sz="2400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masing-masing</a:t>
            </a:r>
            <a:r>
              <a:rPr lang="en-US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.</a:t>
            </a:r>
          </a:p>
          <a:p>
            <a:pPr marL="0" indent="0">
              <a:buNone/>
            </a:pPr>
            <a:r>
              <a:rPr lang="en-US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     </a:t>
            </a:r>
            <a:r>
              <a:rPr lang="en-US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Kesadaran</a:t>
            </a:r>
            <a:r>
              <a:rPr lang="en-US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akan</a:t>
            </a:r>
            <a:r>
              <a:rPr lang="en-US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pentingnya</a:t>
            </a:r>
            <a:r>
              <a:rPr lang="en-US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pengendalian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92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Tujuan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id-ID" sz="2000" dirty="0" smtClean="0"/>
              <a:t>Mengevaluasi kondisi lingkungan pengendalian yang ada pada suatu organisasi dibandingkan dengan “kondisi ideal” (</a:t>
            </a:r>
            <a:r>
              <a:rPr lang="id-ID" sz="2000" i="1" dirty="0" smtClean="0"/>
              <a:t>framework) dari </a:t>
            </a:r>
            <a:r>
              <a:rPr lang="id-ID" sz="2000" dirty="0" smtClean="0">
                <a:solidFill>
                  <a:srgbClr val="0000FF"/>
                </a:solidFill>
              </a:rPr>
              <a:t>masing-masing sub unsur </a:t>
            </a:r>
            <a:r>
              <a:rPr lang="id-ID" sz="2000" dirty="0" smtClean="0"/>
              <a:t>dalam </a:t>
            </a:r>
            <a:r>
              <a:rPr lang="id-ID" sz="2000" dirty="0" smtClean="0">
                <a:solidFill>
                  <a:srgbClr val="0000FF"/>
                </a:solidFill>
              </a:rPr>
              <a:t>lingkungan pengendalian </a:t>
            </a:r>
            <a:r>
              <a:rPr lang="id-ID" sz="2000" dirty="0" smtClean="0"/>
              <a:t>dan sebagai bahan bagi manajemen dalam perbaikan lingkungan pengendalian</a:t>
            </a:r>
            <a:r>
              <a:rPr lang="id-ID" dirty="0" smtClean="0"/>
              <a:t>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8770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id-ID" sz="3200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rPr>
              <a:t>MENILAI </a:t>
            </a:r>
            <a:r>
              <a:rPr lang="en-US" sz="3200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rPr>
              <a:t>LINGKUNGAN PENGENDALIAN </a:t>
            </a:r>
            <a:r>
              <a:rPr lang="id-ID" sz="3200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rPr>
              <a:t> </a:t>
            </a:r>
            <a:endParaRPr lang="id-ID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42910" y="1643050"/>
            <a:ext cx="8153400" cy="4495800"/>
          </a:xfrm>
        </p:spPr>
        <p:txBody>
          <a:bodyPr>
            <a:normAutofit fontScale="92500" lnSpcReduction="10000"/>
          </a:bodyPr>
          <a:lstStyle/>
          <a:p>
            <a:r>
              <a:rPr lang="id-ID" sz="2800" dirty="0" smtClean="0">
                <a:latin typeface="Arial" pitchFamily="34" charset="0"/>
                <a:cs typeface="Arial" pitchFamily="34" charset="0"/>
              </a:rPr>
              <a:t>Lingkungan pengendalian dapat menjadi </a:t>
            </a:r>
            <a:r>
              <a:rPr lang="id-ID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penyebab risiko</a:t>
            </a:r>
          </a:p>
          <a:p>
            <a:pPr lvl="0"/>
            <a:r>
              <a:rPr lang="en-US" sz="28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Merumuskan</a:t>
            </a:r>
            <a:r>
              <a:rPr lang="en-US" sz="2800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Arial" pitchFamily="34" charset="0"/>
                <a:cs typeface="Arial" pitchFamily="34" charset="0"/>
              </a:rPr>
              <a:t>Lingkungan</a:t>
            </a:r>
            <a:r>
              <a:rPr lang="en-US" sz="2800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Arial" pitchFamily="34" charset="0"/>
                <a:cs typeface="Arial" pitchFamily="34" charset="0"/>
              </a:rPr>
              <a:t>Pengendalian</a:t>
            </a:r>
            <a:r>
              <a:rPr lang="en-US" sz="2800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Arial" pitchFamily="34" charset="0"/>
                <a:cs typeface="Arial" pitchFamily="34" charset="0"/>
              </a:rPr>
              <a:t> yang </a:t>
            </a:r>
            <a:r>
              <a:rPr lang="en-US" sz="2800" dirty="0" err="1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Arial" pitchFamily="34" charset="0"/>
                <a:cs typeface="Arial" pitchFamily="34" charset="0"/>
              </a:rPr>
              <a:t>diharapkan</a:t>
            </a:r>
            <a:endParaRPr lang="id-ID" sz="28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Asesmen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terhadap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lingkungan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pengendalian</a:t>
            </a:r>
            <a:endParaRPr lang="id-ID" sz="280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Merumuskan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Rencana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Penguatan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Lingkungan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Pengendalian</a:t>
            </a:r>
            <a:endParaRPr lang="en-US" sz="280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>
              <a:buNone/>
            </a:pP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Memerlukan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kehati-hatian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agar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memperoleh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gambaran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yg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otentik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, valid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tidak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bias.mengingat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subjektivitas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sensitivitasnya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cukup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tinggi</a:t>
            </a:r>
            <a:r>
              <a:rPr lang="en-US" sz="28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sz="280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lvl="0"/>
            <a:endParaRPr lang="en-US" sz="28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cs typeface="Arial" pitchFamily="34" charset="0"/>
            </a:endParaRPr>
          </a:p>
          <a:p>
            <a:endParaRPr lang="id-ID" sz="2800" dirty="0" smtClean="0">
              <a:latin typeface="Arial" pitchFamily="34" charset="0"/>
              <a:cs typeface="Arial" pitchFamily="34" charset="0"/>
            </a:endParaRPr>
          </a:p>
          <a:p>
            <a:endParaRPr lang="id-ID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94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b="1" i="1" dirty="0" smtClean="0"/>
              <a:t>OUTPUT CEE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err="1" smtClean="0"/>
              <a:t>Kegiatan</a:t>
            </a:r>
            <a:r>
              <a:rPr lang="en-US" b="1" dirty="0" smtClean="0"/>
              <a:t> CEE </a:t>
            </a:r>
            <a:r>
              <a:rPr lang="en-US" b="1" dirty="0" err="1" smtClean="0"/>
              <a:t>akan</a:t>
            </a:r>
            <a:r>
              <a:rPr lang="en-US" b="1" dirty="0" smtClean="0"/>
              <a:t> </a:t>
            </a:r>
            <a:r>
              <a:rPr lang="en-US" b="1" dirty="0" err="1" smtClean="0"/>
              <a:t>menghasilkan</a:t>
            </a:r>
            <a:r>
              <a:rPr lang="en-US" b="1" dirty="0" smtClean="0"/>
              <a:t> </a:t>
            </a:r>
            <a:r>
              <a:rPr lang="en-US" b="1" i="1" dirty="0" smtClean="0"/>
              <a:t>output</a:t>
            </a:r>
            <a:r>
              <a:rPr lang="en-US" b="1" dirty="0" smtClean="0"/>
              <a:t> </a:t>
            </a:r>
            <a:r>
              <a:rPr lang="en-US" b="1" dirty="0" err="1" smtClean="0"/>
              <a:t>utama</a:t>
            </a:r>
            <a:r>
              <a:rPr lang="en-US" b="1" dirty="0" smtClean="0"/>
              <a:t>, </a:t>
            </a:r>
            <a:r>
              <a:rPr lang="en-US" b="1" dirty="0" err="1" smtClean="0"/>
              <a:t>yaitu</a:t>
            </a:r>
            <a:r>
              <a:rPr lang="en-US" b="1" dirty="0" smtClean="0"/>
              <a:t>:</a:t>
            </a:r>
          </a:p>
          <a:p>
            <a:r>
              <a:rPr lang="id-ID" b="1" dirty="0" smtClean="0"/>
              <a:t>Peta kelemahan lingkungan pengendalian</a:t>
            </a:r>
          </a:p>
          <a:p>
            <a:pPr lvl="1"/>
            <a:r>
              <a:rPr lang="id-ID" dirty="0" smtClean="0"/>
              <a:t>Menunjukkan identifikasi sub unsur</a:t>
            </a:r>
          </a:p>
          <a:p>
            <a:pPr lvl="1">
              <a:spcAft>
                <a:spcPts val="1200"/>
              </a:spcAft>
            </a:pPr>
            <a:r>
              <a:rPr lang="id-ID" dirty="0" smtClean="0"/>
              <a:t>lingkungan pengendalian yang lemah</a:t>
            </a:r>
          </a:p>
          <a:p>
            <a:r>
              <a:rPr lang="id-ID" b="1" dirty="0" smtClean="0"/>
              <a:t>Rencana tindak perbaikan lingkungan pengendalian</a:t>
            </a:r>
          </a:p>
          <a:p>
            <a:pPr lvl="1"/>
            <a:r>
              <a:rPr lang="id-ID" dirty="0" smtClean="0"/>
              <a:t>Perbaikan dilakukan dengan memperbaiki akar kelemahan lingkungan pengendalian</a:t>
            </a:r>
            <a:r>
              <a:rPr lang="en-US" dirty="0" smtClean="0"/>
              <a:t> </a:t>
            </a:r>
          </a:p>
          <a:p>
            <a:pPr marL="457200" lvl="1" indent="0">
              <a:buNone/>
            </a:pPr>
            <a:r>
              <a:rPr lang="en-US" dirty="0" smtClean="0"/>
              <a:t>-&gt; </a:t>
            </a:r>
            <a:r>
              <a:rPr lang="en-US" i="1" dirty="0" smtClean="0"/>
              <a:t>hard control (</a:t>
            </a:r>
            <a:r>
              <a:rPr lang="en-US" i="1" dirty="0" err="1" smtClean="0"/>
              <a:t>dokumen</a:t>
            </a:r>
            <a:r>
              <a:rPr lang="en-US" i="1" dirty="0" smtClean="0"/>
              <a:t>) &amp; soft control (</a:t>
            </a:r>
            <a:r>
              <a:rPr lang="en-US" i="1" dirty="0" err="1" smtClean="0"/>
              <a:t>para</a:t>
            </a:r>
            <a:r>
              <a:rPr lang="en-US" i="1" dirty="0" smtClean="0"/>
              <a:t> </a:t>
            </a:r>
            <a:r>
              <a:rPr lang="en-US" i="1" dirty="0" err="1" smtClean="0"/>
              <a:t>pegawai</a:t>
            </a:r>
            <a:r>
              <a:rPr lang="en-US" i="1" dirty="0" smtClean="0"/>
              <a:t> </a:t>
            </a:r>
            <a:r>
              <a:rPr lang="en-US" i="1" dirty="0" err="1" smtClean="0"/>
              <a:t>berprilaku</a:t>
            </a:r>
            <a:r>
              <a:rPr lang="en-US" i="1" dirty="0" smtClean="0"/>
              <a:t> </a:t>
            </a:r>
            <a:r>
              <a:rPr lang="en-US" i="1" dirty="0" err="1" smtClean="0"/>
              <a:t>sesuai</a:t>
            </a:r>
            <a:r>
              <a:rPr lang="en-US" i="1" dirty="0" smtClean="0"/>
              <a:t> dg </a:t>
            </a:r>
            <a:r>
              <a:rPr lang="en-US" i="1" dirty="0" err="1" smtClean="0"/>
              <a:t>kode</a:t>
            </a:r>
            <a:r>
              <a:rPr lang="en-US" i="1" dirty="0" smtClean="0"/>
              <a:t> </a:t>
            </a:r>
            <a:r>
              <a:rPr lang="en-US" i="1" dirty="0" err="1" smtClean="0"/>
              <a:t>etik</a:t>
            </a:r>
            <a:r>
              <a:rPr lang="en-US" i="1" dirty="0" smtClean="0"/>
              <a:t> </a:t>
            </a:r>
            <a:r>
              <a:rPr lang="en-US" i="1" dirty="0" err="1" smtClean="0"/>
              <a:t>dan</a:t>
            </a:r>
            <a:r>
              <a:rPr lang="en-US" i="1" dirty="0" smtClean="0"/>
              <a:t> </a:t>
            </a:r>
            <a:r>
              <a:rPr lang="en-US" i="1" dirty="0" err="1" smtClean="0"/>
              <a:t>integritas</a:t>
            </a:r>
            <a:r>
              <a:rPr lang="en-US" i="1" dirty="0" smtClean="0"/>
              <a:t> </a:t>
            </a:r>
            <a:r>
              <a:rPr lang="en-US" i="1" dirty="0" err="1" smtClean="0"/>
              <a:t>yg</a:t>
            </a:r>
            <a:r>
              <a:rPr lang="en-US" i="1" dirty="0" smtClean="0"/>
              <a:t> </a:t>
            </a:r>
            <a:r>
              <a:rPr lang="en-US" i="1" dirty="0" err="1" smtClean="0"/>
              <a:t>tinggi</a:t>
            </a:r>
            <a:r>
              <a:rPr lang="en-US" i="1" dirty="0" smtClean="0"/>
              <a:t>)</a:t>
            </a:r>
            <a:endParaRPr lang="id-ID" i="1" dirty="0"/>
          </a:p>
        </p:txBody>
      </p:sp>
    </p:spTree>
    <p:extLst>
      <p:ext uri="{BB962C8B-B14F-4D97-AF65-F5344CB8AC3E}">
        <p14:creationId xmlns:p14="http://schemas.microsoft.com/office/powerpoint/2010/main" val="132574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err="1" smtClean="0"/>
              <a:t>Prinsip</a:t>
            </a:r>
            <a:r>
              <a:rPr lang="en-US" b="1" i="1" dirty="0" smtClean="0"/>
              <a:t> CEE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id-ID" b="1" dirty="0" smtClean="0"/>
              <a:t>Pegawai harus tidak khawatir untuk </a:t>
            </a:r>
            <a:r>
              <a:rPr lang="fi-FI" b="1" dirty="0" smtClean="0"/>
              <a:t>jujur atas kelemahan soft control</a:t>
            </a:r>
          </a:p>
          <a:p>
            <a:pPr>
              <a:spcAft>
                <a:spcPts val="600"/>
              </a:spcAft>
            </a:pPr>
            <a:r>
              <a:rPr lang="id-ID" b="1" dirty="0" smtClean="0"/>
              <a:t>Informasi yg diperoleh adalah persepsi</a:t>
            </a:r>
          </a:p>
          <a:p>
            <a:pPr>
              <a:spcAft>
                <a:spcPts val="600"/>
              </a:spcAft>
            </a:pPr>
            <a:r>
              <a:rPr lang="id-ID" b="1" dirty="0" smtClean="0"/>
              <a:t>Hasil Persepsi divalidasi</a:t>
            </a:r>
          </a:p>
          <a:p>
            <a:r>
              <a:rPr lang="id-ID" b="1" dirty="0" smtClean="0"/>
              <a:t>Persepsi negatif pegawai adalah fakta dan dapat menjadi masalah serius di unit kerjanya.</a:t>
            </a:r>
            <a:endParaRPr lang="en-US" b="1" dirty="0" smtClean="0"/>
          </a:p>
          <a:p>
            <a:pPr marL="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  </a:t>
            </a:r>
            <a:r>
              <a:rPr lang="en-US" b="1" dirty="0" err="1" smtClean="0"/>
              <a:t>tujuan</a:t>
            </a:r>
            <a:r>
              <a:rPr lang="en-US" b="1" dirty="0" smtClean="0"/>
              <a:t>-&gt; </a:t>
            </a:r>
            <a:r>
              <a:rPr lang="en-US" b="1" dirty="0" err="1" smtClean="0"/>
              <a:t>tidak</a:t>
            </a:r>
            <a:r>
              <a:rPr lang="en-US" b="1" dirty="0" smtClean="0"/>
              <a:t> </a:t>
            </a:r>
            <a:r>
              <a:rPr lang="en-US" b="1" dirty="0" err="1" smtClean="0"/>
              <a:t>tercapai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65191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Tahapan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id-ID" dirty="0"/>
          </a:p>
        </p:txBody>
      </p:sp>
      <p:grpSp>
        <p:nvGrpSpPr>
          <p:cNvPr id="4" name="Group 8"/>
          <p:cNvGrpSpPr/>
          <p:nvPr/>
        </p:nvGrpSpPr>
        <p:grpSpPr>
          <a:xfrm>
            <a:off x="571504" y="2357430"/>
            <a:ext cx="2143108" cy="1428760"/>
            <a:chOff x="1261302" y="1010331"/>
            <a:chExt cx="856681" cy="661444"/>
          </a:xfrm>
          <a:scene3d>
            <a:camera prst="orthographicFront"/>
            <a:lightRig rig="flat" dir="t"/>
          </a:scene3d>
        </p:grpSpPr>
        <p:sp>
          <p:nvSpPr>
            <p:cNvPr id="5" name="Rounded Rectangle 4"/>
            <p:cNvSpPr/>
            <p:nvPr/>
          </p:nvSpPr>
          <p:spPr>
            <a:xfrm>
              <a:off x="1261302" y="1010331"/>
              <a:ext cx="856681" cy="661444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rgbClr val="9BBB59">
                    <a:hueOff val="0"/>
                    <a:satOff val="0"/>
                    <a:lumOff val="0"/>
                    <a:alphaOff val="0"/>
                    <a:tint val="50000"/>
                    <a:satMod val="300000"/>
                  </a:srgbClr>
                </a:gs>
                <a:gs pos="35000">
                  <a:srgbClr val="9BBB59">
                    <a:hueOff val="0"/>
                    <a:satOff val="0"/>
                    <a:lumOff val="0"/>
                    <a:alphaOff val="0"/>
                    <a:tint val="37000"/>
                    <a:satMod val="300000"/>
                  </a:srgbClr>
                </a:gs>
                <a:gs pos="100000">
                  <a:srgbClr val="9BBB59">
                    <a:hueOff val="0"/>
                    <a:satOff val="0"/>
                    <a:lumOff val="0"/>
                    <a:alphaOff val="0"/>
                    <a:tint val="15000"/>
                    <a:satMod val="35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6" name="Rounded Rectangle 6"/>
            <p:cNvSpPr/>
            <p:nvPr/>
          </p:nvSpPr>
          <p:spPr>
            <a:xfrm>
              <a:off x="1280675" y="1029704"/>
              <a:ext cx="817935" cy="6226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5400" tIns="19050" rIns="25400" bIns="1905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Mengisi</a:t>
              </a:r>
            </a:p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 kuesioner CEE</a:t>
              </a:r>
              <a:endParaRPr lang="en-US" sz="2000" kern="12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" name="Group 9"/>
          <p:cNvGrpSpPr/>
          <p:nvPr/>
        </p:nvGrpSpPr>
        <p:grpSpPr>
          <a:xfrm>
            <a:off x="3428992" y="2357430"/>
            <a:ext cx="2500330" cy="1428760"/>
            <a:chOff x="1261302" y="1773536"/>
            <a:chExt cx="856681" cy="661444"/>
          </a:xfrm>
          <a:scene3d>
            <a:camera prst="orthographicFront"/>
            <a:lightRig rig="flat" dir="t"/>
          </a:scene3d>
        </p:grpSpPr>
        <p:sp>
          <p:nvSpPr>
            <p:cNvPr id="8" name="Rounded Rectangle 7"/>
            <p:cNvSpPr/>
            <p:nvPr/>
          </p:nvSpPr>
          <p:spPr>
            <a:xfrm>
              <a:off x="1261302" y="1773536"/>
              <a:ext cx="856681" cy="661444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rgbClr val="8064A2">
                    <a:hueOff val="0"/>
                    <a:satOff val="0"/>
                    <a:lumOff val="0"/>
                    <a:alphaOff val="0"/>
                    <a:tint val="50000"/>
                    <a:satMod val="300000"/>
                  </a:srgbClr>
                </a:gs>
                <a:gs pos="35000">
                  <a:srgbClr val="8064A2">
                    <a:hueOff val="0"/>
                    <a:satOff val="0"/>
                    <a:lumOff val="0"/>
                    <a:alphaOff val="0"/>
                    <a:tint val="37000"/>
                    <a:satMod val="300000"/>
                  </a:srgbClr>
                </a:gs>
                <a:gs pos="100000">
                  <a:srgbClr val="8064A2">
                    <a:hueOff val="0"/>
                    <a:satOff val="0"/>
                    <a:lumOff val="0"/>
                    <a:alphaOff val="0"/>
                    <a:tint val="15000"/>
                    <a:satMod val="35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9" name="Rounded Rectangle 8"/>
            <p:cNvSpPr/>
            <p:nvPr/>
          </p:nvSpPr>
          <p:spPr>
            <a:xfrm>
              <a:off x="1280675" y="1792909"/>
              <a:ext cx="817935" cy="6226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5400" tIns="19050" rIns="25400" bIns="1905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Mentabulasikan </a:t>
              </a:r>
            </a:p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hasil kuesioner CEE</a:t>
              </a:r>
              <a:endParaRPr lang="en-US" sz="2000" kern="12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6501401" y="2357430"/>
            <a:ext cx="2285441" cy="1428760"/>
            <a:chOff x="1261302" y="2536741"/>
            <a:chExt cx="856681" cy="661444"/>
          </a:xfrm>
          <a:scene3d>
            <a:camera prst="orthographicFront"/>
            <a:lightRig rig="flat" dir="t"/>
          </a:scene3d>
        </p:grpSpPr>
        <p:sp>
          <p:nvSpPr>
            <p:cNvPr id="11" name="Rounded Rectangle 10"/>
            <p:cNvSpPr/>
            <p:nvPr/>
          </p:nvSpPr>
          <p:spPr>
            <a:xfrm>
              <a:off x="1261302" y="2536741"/>
              <a:ext cx="856681" cy="661444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rgbClr val="4BACC6">
                    <a:hueOff val="0"/>
                    <a:satOff val="0"/>
                    <a:lumOff val="0"/>
                    <a:alphaOff val="0"/>
                    <a:tint val="50000"/>
                    <a:satMod val="300000"/>
                  </a:srgbClr>
                </a:gs>
                <a:gs pos="35000">
                  <a:srgbClr val="4BACC6">
                    <a:hueOff val="0"/>
                    <a:satOff val="0"/>
                    <a:lumOff val="0"/>
                    <a:alphaOff val="0"/>
                    <a:tint val="37000"/>
                    <a:satMod val="300000"/>
                  </a:srgbClr>
                </a:gs>
                <a:gs pos="100000">
                  <a:srgbClr val="4BACC6">
                    <a:hueOff val="0"/>
                    <a:satOff val="0"/>
                    <a:lumOff val="0"/>
                    <a:alphaOff val="0"/>
                    <a:tint val="15000"/>
                    <a:satMod val="35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12" name="Rounded Rectangle 10"/>
            <p:cNvSpPr/>
            <p:nvPr/>
          </p:nvSpPr>
          <p:spPr>
            <a:xfrm>
              <a:off x="1280675" y="2556114"/>
              <a:ext cx="817935" cy="6226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5400" tIns="19050" rIns="25400" bIns="1905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Menyimpulkan hasil penilaian CEE</a:t>
              </a:r>
              <a:endParaRPr lang="en-US" sz="2000" kern="12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3" name="Right Arrow 12"/>
          <p:cNvSpPr/>
          <p:nvPr/>
        </p:nvSpPr>
        <p:spPr>
          <a:xfrm>
            <a:off x="2857488" y="2857496"/>
            <a:ext cx="42862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Right Arrow 13"/>
          <p:cNvSpPr/>
          <p:nvPr/>
        </p:nvSpPr>
        <p:spPr>
          <a:xfrm>
            <a:off x="6000760" y="2714620"/>
            <a:ext cx="42862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5" name="Group 10"/>
          <p:cNvGrpSpPr/>
          <p:nvPr/>
        </p:nvGrpSpPr>
        <p:grpSpPr>
          <a:xfrm>
            <a:off x="3428992" y="4286256"/>
            <a:ext cx="2571768" cy="1428760"/>
            <a:chOff x="1261302" y="2536741"/>
            <a:chExt cx="856681" cy="661444"/>
          </a:xfrm>
          <a:scene3d>
            <a:camera prst="orthographicFront"/>
            <a:lightRig rig="flat" dir="t"/>
          </a:scene3d>
        </p:grpSpPr>
        <p:sp>
          <p:nvSpPr>
            <p:cNvPr id="16" name="Rounded Rectangle 15"/>
            <p:cNvSpPr/>
            <p:nvPr/>
          </p:nvSpPr>
          <p:spPr>
            <a:xfrm>
              <a:off x="1261302" y="2536741"/>
              <a:ext cx="856681" cy="661444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rgbClr val="4BACC6">
                    <a:hueOff val="0"/>
                    <a:satOff val="0"/>
                    <a:lumOff val="0"/>
                    <a:alphaOff val="0"/>
                    <a:tint val="50000"/>
                    <a:satMod val="300000"/>
                  </a:srgbClr>
                </a:gs>
                <a:gs pos="35000">
                  <a:srgbClr val="4BACC6">
                    <a:hueOff val="0"/>
                    <a:satOff val="0"/>
                    <a:lumOff val="0"/>
                    <a:alphaOff val="0"/>
                    <a:tint val="37000"/>
                    <a:satMod val="300000"/>
                  </a:srgbClr>
                </a:gs>
                <a:gs pos="100000">
                  <a:srgbClr val="4BACC6">
                    <a:hueOff val="0"/>
                    <a:satOff val="0"/>
                    <a:lumOff val="0"/>
                    <a:alphaOff val="0"/>
                    <a:tint val="15000"/>
                    <a:satMod val="35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17" name="Rounded Rectangle 10"/>
            <p:cNvSpPr/>
            <p:nvPr/>
          </p:nvSpPr>
          <p:spPr>
            <a:xfrm>
              <a:off x="1280675" y="2556114"/>
              <a:ext cx="817935" cy="6226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5400" tIns="19050" rIns="25400" bIns="1905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M</a:t>
              </a:r>
              <a:r>
                <a:rPr lang="id-ID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enyusun Rencana tindak lingkungan pengendalian</a:t>
              </a:r>
              <a:endParaRPr lang="en-US" sz="2000" kern="12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8" name="Group 10"/>
          <p:cNvGrpSpPr/>
          <p:nvPr/>
        </p:nvGrpSpPr>
        <p:grpSpPr>
          <a:xfrm>
            <a:off x="571472" y="4357694"/>
            <a:ext cx="2285441" cy="1428760"/>
            <a:chOff x="1261302" y="2536741"/>
            <a:chExt cx="856681" cy="661444"/>
          </a:xfrm>
          <a:scene3d>
            <a:camera prst="orthographicFront"/>
            <a:lightRig rig="flat" dir="t"/>
          </a:scene3d>
        </p:grpSpPr>
        <p:sp>
          <p:nvSpPr>
            <p:cNvPr id="19" name="Rounded Rectangle 18"/>
            <p:cNvSpPr/>
            <p:nvPr/>
          </p:nvSpPr>
          <p:spPr>
            <a:xfrm>
              <a:off x="1261302" y="2536741"/>
              <a:ext cx="856681" cy="661444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rgbClr val="4BACC6">
                    <a:hueOff val="0"/>
                    <a:satOff val="0"/>
                    <a:lumOff val="0"/>
                    <a:alphaOff val="0"/>
                    <a:tint val="50000"/>
                    <a:satMod val="300000"/>
                  </a:srgbClr>
                </a:gs>
                <a:gs pos="35000">
                  <a:srgbClr val="4BACC6">
                    <a:hueOff val="0"/>
                    <a:satOff val="0"/>
                    <a:lumOff val="0"/>
                    <a:alphaOff val="0"/>
                    <a:tint val="37000"/>
                    <a:satMod val="300000"/>
                  </a:srgbClr>
                </a:gs>
                <a:gs pos="100000">
                  <a:srgbClr val="4BACC6">
                    <a:hueOff val="0"/>
                    <a:satOff val="0"/>
                    <a:lumOff val="0"/>
                    <a:alphaOff val="0"/>
                    <a:tint val="15000"/>
                    <a:satMod val="35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20" name="Rounded Rectangle 10"/>
            <p:cNvSpPr/>
            <p:nvPr/>
          </p:nvSpPr>
          <p:spPr>
            <a:xfrm>
              <a:off x="1280675" y="2556114"/>
              <a:ext cx="817935" cy="6226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5400" tIns="19050" rIns="25400" bIns="1905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Mengkaitkan hasil CEE dengan unsur lain</a:t>
              </a:r>
              <a:endParaRPr lang="en-US" sz="2000" kern="12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1" name="Right Arrow 20"/>
          <p:cNvSpPr/>
          <p:nvPr/>
        </p:nvSpPr>
        <p:spPr>
          <a:xfrm>
            <a:off x="2857488" y="4643446"/>
            <a:ext cx="42862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2" name="Elbow Connector 29"/>
          <p:cNvCxnSpPr>
            <a:stCxn id="11" idx="2"/>
            <a:endCxn id="20" idx="1"/>
          </p:cNvCxnSpPr>
          <p:nvPr/>
        </p:nvCxnSpPr>
        <p:spPr>
          <a:xfrm rot="5400000">
            <a:off x="3490697" y="918649"/>
            <a:ext cx="1285884" cy="7020967"/>
          </a:xfrm>
          <a:prstGeom prst="bentConnector4">
            <a:avLst>
              <a:gd name="adj1" fmla="val 23849"/>
              <a:gd name="adj2" fmla="val 10325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0"/>
          <p:cNvGrpSpPr/>
          <p:nvPr/>
        </p:nvGrpSpPr>
        <p:grpSpPr>
          <a:xfrm>
            <a:off x="6429388" y="4286256"/>
            <a:ext cx="2357454" cy="1428760"/>
            <a:chOff x="1261302" y="2536741"/>
            <a:chExt cx="856681" cy="661444"/>
          </a:xfrm>
          <a:scene3d>
            <a:camera prst="orthographicFront"/>
            <a:lightRig rig="flat" dir="t"/>
          </a:scene3d>
        </p:grpSpPr>
        <p:sp>
          <p:nvSpPr>
            <p:cNvPr id="24" name="Rounded Rectangle 23"/>
            <p:cNvSpPr/>
            <p:nvPr/>
          </p:nvSpPr>
          <p:spPr>
            <a:xfrm>
              <a:off x="1261302" y="2536741"/>
              <a:ext cx="856681" cy="661444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rgbClr val="4BACC6">
                    <a:hueOff val="0"/>
                    <a:satOff val="0"/>
                    <a:lumOff val="0"/>
                    <a:alphaOff val="0"/>
                    <a:tint val="50000"/>
                    <a:satMod val="300000"/>
                  </a:srgbClr>
                </a:gs>
                <a:gs pos="35000">
                  <a:srgbClr val="4BACC6">
                    <a:hueOff val="0"/>
                    <a:satOff val="0"/>
                    <a:lumOff val="0"/>
                    <a:alphaOff val="0"/>
                    <a:tint val="37000"/>
                    <a:satMod val="300000"/>
                  </a:srgbClr>
                </a:gs>
                <a:gs pos="100000">
                  <a:srgbClr val="4BACC6">
                    <a:hueOff val="0"/>
                    <a:satOff val="0"/>
                    <a:lumOff val="0"/>
                    <a:alphaOff val="0"/>
                    <a:tint val="15000"/>
                    <a:satMod val="35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25" name="Rounded Rectangle 10"/>
            <p:cNvSpPr/>
            <p:nvPr/>
          </p:nvSpPr>
          <p:spPr>
            <a:xfrm>
              <a:off x="1280675" y="2556114"/>
              <a:ext cx="817935" cy="6226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5400" tIns="19050" rIns="25400" bIns="1905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R</a:t>
              </a:r>
              <a:r>
                <a:rPr lang="id-ID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TP</a:t>
              </a:r>
              <a:endParaRPr lang="en-US" sz="2000" kern="12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6" name="Right Arrow 25"/>
          <p:cNvSpPr/>
          <p:nvPr/>
        </p:nvSpPr>
        <p:spPr>
          <a:xfrm>
            <a:off x="6000760" y="4643446"/>
            <a:ext cx="42862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488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Contoh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138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85926"/>
            <a:ext cx="8358246" cy="4538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4436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/>
          <p:nvPr/>
        </p:nvGrpSpPr>
        <p:grpSpPr>
          <a:xfrm>
            <a:off x="285720" y="-24"/>
            <a:ext cx="1643074" cy="1357322"/>
            <a:chOff x="2928926" y="2285992"/>
            <a:chExt cx="3786214" cy="3143272"/>
          </a:xfrm>
        </p:grpSpPr>
        <p:pic>
          <p:nvPicPr>
            <p:cNvPr id="3" name="Picture 2" descr="C:\Users\user\Pictures\imagesCA3RPY9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28926" y="2285992"/>
              <a:ext cx="3786214" cy="3143272"/>
            </a:xfrm>
            <a:prstGeom prst="rect">
              <a:avLst/>
            </a:prstGeom>
            <a:noFill/>
          </p:spPr>
        </p:pic>
        <p:sp>
          <p:nvSpPr>
            <p:cNvPr id="4" name="Oval 3"/>
            <p:cNvSpPr/>
            <p:nvPr/>
          </p:nvSpPr>
          <p:spPr>
            <a:xfrm>
              <a:off x="4365076" y="3483429"/>
              <a:ext cx="913914" cy="785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1600" b="1">
                <a:solidFill>
                  <a:schemeClr val="tx1"/>
                </a:solidFill>
              </a:endParaRPr>
            </a:p>
          </p:txBody>
        </p:sp>
        <p:sp>
          <p:nvSpPr>
            <p:cNvPr id="5" name="Circular Arrow 4"/>
            <p:cNvSpPr/>
            <p:nvPr/>
          </p:nvSpPr>
          <p:spPr>
            <a:xfrm>
              <a:off x="4365076" y="3446009"/>
              <a:ext cx="913914" cy="748398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0800000"/>
                <a:gd name="adj5" fmla="val 1153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1600" b="1">
                <a:solidFill>
                  <a:schemeClr val="tx1"/>
                </a:solidFill>
              </a:endParaRPr>
            </a:p>
          </p:txBody>
        </p:sp>
        <p:sp>
          <p:nvSpPr>
            <p:cNvPr id="6" name="Circular Arrow 5"/>
            <p:cNvSpPr/>
            <p:nvPr/>
          </p:nvSpPr>
          <p:spPr>
            <a:xfrm rot="10800000">
              <a:off x="4363391" y="3481527"/>
              <a:ext cx="910364" cy="748398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0800000"/>
                <a:gd name="adj5" fmla="val 1153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1600" b="1">
                <a:solidFill>
                  <a:schemeClr val="tx1"/>
                </a:solidFill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3214678" y="285728"/>
            <a:ext cx="3714776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65113" algn="ctr"/>
            <a:r>
              <a:rPr lang="id-ID" sz="2000" b="1" dirty="0" smtClean="0">
                <a:solidFill>
                  <a:schemeClr val="tx1"/>
                </a:solidFill>
                <a:latin typeface="Arial Narrow" pitchFamily="34" charset="0"/>
              </a:rPr>
              <a:t>CONTOH HASIL PENGUJIAN LINGKUNGAN PENGENDALIAN</a:t>
            </a:r>
            <a:endParaRPr lang="id-ID" sz="20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42844" y="1553550"/>
          <a:ext cx="8786873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2"/>
                <a:gridCol w="5572164"/>
                <a:gridCol w="1857388"/>
                <a:gridCol w="71437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NO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SUB UNSUR LINGKUNGAN</a:t>
                      </a:r>
                      <a:r>
                        <a:rPr lang="id-ID" sz="2000" baseline="0" dirty="0" smtClean="0">
                          <a:latin typeface="Arial Narrow" pitchFamily="34" charset="0"/>
                        </a:rPr>
                        <a:t> PENGENDALIAN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KONDISI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RTP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1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P</a:t>
                      </a:r>
                      <a:r>
                        <a:rPr lang="sv-SE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enegakan integritas dan nilai etika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1" i="0" u="none" strike="noStrike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Tidak Memadai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1" i="0" u="none" strike="noStrike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v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2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Komitmen terhadap kompetensi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d-ID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Kurang Memadai</a:t>
                      </a:r>
                    </a:p>
                  </a:txBody>
                  <a:tcPr marL="7568" marR="7568" marT="756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v</a:t>
                      </a:r>
                      <a:endParaRPr lang="id-ID" sz="20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7568" marR="7568" marT="7568" marB="0" anchor="ctr"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3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Kepemimpinan yang kondusif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d-ID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Cukup Memadai</a:t>
                      </a:r>
                    </a:p>
                  </a:txBody>
                  <a:tcPr marL="7568" marR="7568" marT="7568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id-ID" sz="20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7568" marR="7568" marT="7568" marB="0" anchor="ctr">
                    <a:solidFill>
                      <a:srgbClr val="00B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4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Pembentukan struktur organisasi yang sesuai dengan kebutuhan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d-ID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Cukup Memadai</a:t>
                      </a:r>
                    </a:p>
                  </a:txBody>
                  <a:tcPr marL="7568" marR="7568" marT="7568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id-ID" sz="20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7568" marR="7568" marT="7568" marB="0" anchor="ctr">
                    <a:solidFill>
                      <a:srgbClr val="00B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5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Pendelegasian wewenang dan tanggung jawab yang tepat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d-ID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Cukup Memadai</a:t>
                      </a:r>
                    </a:p>
                  </a:txBody>
                  <a:tcPr marL="7568" marR="7568" marT="7568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id-ID" sz="20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7568" marR="7568" marT="7568" marB="0" anchor="ctr">
                    <a:solidFill>
                      <a:srgbClr val="00B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6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Penyusunan dan penerapan kebijakan yang sehat tentang pembinaan sumber daya manusia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d-ID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Kurang Memadai</a:t>
                      </a:r>
                    </a:p>
                  </a:txBody>
                  <a:tcPr marL="7568" marR="7568" marT="756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v</a:t>
                      </a:r>
                      <a:endParaRPr lang="id-ID" sz="20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7568" marR="7568" marT="7568" marB="0" anchor="ctr"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7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Perwujudan peran aparat pengawasan intern pemerintah yang efektif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Memadai</a:t>
                      </a:r>
                    </a:p>
                    <a:p>
                      <a:pPr algn="ctr"/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8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Hubungan kerja yang baik dengan instansi pemerintah terkait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Cukup Memadai</a:t>
                      </a:r>
                    </a:p>
                    <a:p>
                      <a:pPr algn="ctr"/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>
        <p:nvSpPr>
          <p:cNvPr id="13" name="Freeform 89"/>
          <p:cNvSpPr>
            <a:spLocks/>
          </p:cNvSpPr>
          <p:nvPr/>
        </p:nvSpPr>
        <p:spPr bwMode="auto">
          <a:xfrm rot="15105662" flipV="1">
            <a:off x="1922658" y="-414793"/>
            <a:ext cx="726649" cy="1866617"/>
          </a:xfrm>
          <a:custGeom>
            <a:avLst/>
            <a:gdLst>
              <a:gd name="T0" fmla="*/ 509503969 w 483"/>
              <a:gd name="T1" fmla="*/ 482615567 h 521"/>
              <a:gd name="T2" fmla="*/ 481812546 w 483"/>
              <a:gd name="T3" fmla="*/ 581844902 h 521"/>
              <a:gd name="T4" fmla="*/ 0 w 483"/>
              <a:gd name="T5" fmla="*/ 171397313 h 521"/>
              <a:gd name="T6" fmla="*/ 631342140 w 483"/>
              <a:gd name="T7" fmla="*/ 0 h 521"/>
              <a:gd name="T8" fmla="*/ 598113227 w 483"/>
              <a:gd name="T9" fmla="*/ 103740137 h 521"/>
              <a:gd name="T10" fmla="*/ 686722632 w 483"/>
              <a:gd name="T11" fmla="*/ 126292518 h 521"/>
              <a:gd name="T12" fmla="*/ 819635343 w 483"/>
              <a:gd name="T13" fmla="*/ 144334031 h 521"/>
              <a:gd name="T14" fmla="*/ 941473367 w 483"/>
              <a:gd name="T15" fmla="*/ 180416992 h 521"/>
              <a:gd name="T16" fmla="*/ 1057774047 w 483"/>
              <a:gd name="T17" fmla="*/ 221010853 h 521"/>
              <a:gd name="T18" fmla="*/ 1179612071 w 483"/>
              <a:gd name="T19" fmla="*/ 266115615 h 521"/>
              <a:gd name="T20" fmla="*/ 1290373350 w 483"/>
              <a:gd name="T21" fmla="*/ 315729221 h 521"/>
              <a:gd name="T22" fmla="*/ 1401134334 w 483"/>
              <a:gd name="T23" fmla="*/ 374366686 h 521"/>
              <a:gd name="T24" fmla="*/ 1500820632 w 483"/>
              <a:gd name="T25" fmla="*/ 423980226 h 521"/>
              <a:gd name="T26" fmla="*/ 1594967233 w 483"/>
              <a:gd name="T27" fmla="*/ 473595889 h 521"/>
              <a:gd name="T28" fmla="*/ 1694653531 w 483"/>
              <a:gd name="T29" fmla="*/ 536740007 h 521"/>
              <a:gd name="T30" fmla="*/ 1766648406 w 483"/>
              <a:gd name="T31" fmla="*/ 590866704 h 521"/>
              <a:gd name="T32" fmla="*/ 1849720321 w 483"/>
              <a:gd name="T33" fmla="*/ 654012947 h 521"/>
              <a:gd name="T34" fmla="*/ 1921715196 w 483"/>
              <a:gd name="T35" fmla="*/ 712648288 h 521"/>
              <a:gd name="T36" fmla="*/ 1993710071 w 483"/>
              <a:gd name="T37" fmla="*/ 775794531 h 521"/>
              <a:gd name="T38" fmla="*/ 2071242289 w 483"/>
              <a:gd name="T39" fmla="*/ 843449550 h 521"/>
              <a:gd name="T40" fmla="*/ 2137699821 w 483"/>
              <a:gd name="T41" fmla="*/ 920128496 h 521"/>
              <a:gd name="T42" fmla="*/ 2147483647 w 483"/>
              <a:gd name="T43" fmla="*/ 992294416 h 521"/>
              <a:gd name="T44" fmla="*/ 2147483647 w 483"/>
              <a:gd name="T45" fmla="*/ 1059951559 h 521"/>
              <a:gd name="T46" fmla="*/ 2147483647 w 483"/>
              <a:gd name="T47" fmla="*/ 1145648325 h 521"/>
              <a:gd name="T48" fmla="*/ 2147483647 w 483"/>
              <a:gd name="T49" fmla="*/ 1253899329 h 521"/>
              <a:gd name="T50" fmla="*/ 2147483647 w 483"/>
              <a:gd name="T51" fmla="*/ 1353128532 h 521"/>
              <a:gd name="T52" fmla="*/ 2147483647 w 483"/>
              <a:gd name="T53" fmla="*/ 1438827156 h 521"/>
              <a:gd name="T54" fmla="*/ 2147483647 w 483"/>
              <a:gd name="T55" fmla="*/ 1520014878 h 521"/>
              <a:gd name="T56" fmla="*/ 2147483647 w 483"/>
              <a:gd name="T57" fmla="*/ 1592180799 h 521"/>
              <a:gd name="T58" fmla="*/ 2147483647 w 483"/>
              <a:gd name="T59" fmla="*/ 1664348843 h 521"/>
              <a:gd name="T60" fmla="*/ 2147483647 w 483"/>
              <a:gd name="T61" fmla="*/ 1732003863 h 521"/>
              <a:gd name="T62" fmla="*/ 2147483647 w 483"/>
              <a:gd name="T63" fmla="*/ 1808682808 h 521"/>
              <a:gd name="T64" fmla="*/ 2147483647 w 483"/>
              <a:gd name="T65" fmla="*/ 1876337828 h 521"/>
              <a:gd name="T66" fmla="*/ 2147483647 w 483"/>
              <a:gd name="T67" fmla="*/ 1993608510 h 521"/>
              <a:gd name="T68" fmla="*/ 2147483647 w 483"/>
              <a:gd name="T69" fmla="*/ 2128922797 h 521"/>
              <a:gd name="T70" fmla="*/ 2147483647 w 483"/>
              <a:gd name="T71" fmla="*/ 2147483647 h 521"/>
              <a:gd name="T72" fmla="*/ 2147483647 w 483"/>
              <a:gd name="T73" fmla="*/ 2025182693 h 521"/>
              <a:gd name="T74" fmla="*/ 2147483647 w 483"/>
              <a:gd name="T75" fmla="*/ 1934973169 h 521"/>
              <a:gd name="T76" fmla="*/ 2147483647 w 483"/>
              <a:gd name="T77" fmla="*/ 1862807248 h 521"/>
              <a:gd name="T78" fmla="*/ 2147483647 w 483"/>
              <a:gd name="T79" fmla="*/ 1786130427 h 521"/>
              <a:gd name="T80" fmla="*/ 2147483647 w 483"/>
              <a:gd name="T81" fmla="*/ 1713962382 h 521"/>
              <a:gd name="T82" fmla="*/ 2147483647 w 483"/>
              <a:gd name="T83" fmla="*/ 1569628418 h 521"/>
              <a:gd name="T84" fmla="*/ 2147483647 w 483"/>
              <a:gd name="T85" fmla="*/ 1447846834 h 521"/>
              <a:gd name="T86" fmla="*/ 2147483647 w 483"/>
              <a:gd name="T87" fmla="*/ 1330576151 h 521"/>
              <a:gd name="T88" fmla="*/ 2098933712 w 483"/>
              <a:gd name="T89" fmla="*/ 1226836047 h 521"/>
              <a:gd name="T90" fmla="*/ 1993710071 w 483"/>
              <a:gd name="T91" fmla="*/ 1136628646 h 521"/>
              <a:gd name="T92" fmla="*/ 1844180624 w 483"/>
              <a:gd name="T93" fmla="*/ 1023866475 h 521"/>
              <a:gd name="T94" fmla="*/ 1705728217 w 483"/>
              <a:gd name="T95" fmla="*/ 929148174 h 521"/>
              <a:gd name="T96" fmla="*/ 1556201124 w 483"/>
              <a:gd name="T97" fmla="*/ 847960451 h 521"/>
              <a:gd name="T98" fmla="*/ 1428825757 w 483"/>
              <a:gd name="T99" fmla="*/ 780303308 h 521"/>
              <a:gd name="T100" fmla="*/ 1268221624 w 483"/>
              <a:gd name="T101" fmla="*/ 712648288 h 521"/>
              <a:gd name="T102" fmla="*/ 1118691883 w 483"/>
              <a:gd name="T103" fmla="*/ 654012947 h 521"/>
              <a:gd name="T104" fmla="*/ 991316516 w 483"/>
              <a:gd name="T105" fmla="*/ 604397284 h 521"/>
              <a:gd name="T106" fmla="*/ 841789422 w 483"/>
              <a:gd name="T107" fmla="*/ 554783611 h 521"/>
              <a:gd name="T108" fmla="*/ 670108249 w 483"/>
              <a:gd name="T109" fmla="*/ 505167948 h 521"/>
              <a:gd name="T110" fmla="*/ 509503969 w 483"/>
              <a:gd name="T111" fmla="*/ 482615567 h 52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483"/>
              <a:gd name="T169" fmla="*/ 0 h 521"/>
              <a:gd name="T170" fmla="*/ 483 w 483"/>
              <a:gd name="T171" fmla="*/ 521 h 52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483" h="521">
                <a:moveTo>
                  <a:pt x="92" y="107"/>
                </a:moveTo>
                <a:lnTo>
                  <a:pt x="87" y="129"/>
                </a:lnTo>
                <a:lnTo>
                  <a:pt x="0" y="38"/>
                </a:lnTo>
                <a:lnTo>
                  <a:pt x="114" y="0"/>
                </a:lnTo>
                <a:lnTo>
                  <a:pt x="108" y="23"/>
                </a:lnTo>
                <a:lnTo>
                  <a:pt x="124" y="28"/>
                </a:lnTo>
                <a:lnTo>
                  <a:pt x="148" y="32"/>
                </a:lnTo>
                <a:lnTo>
                  <a:pt x="170" y="40"/>
                </a:lnTo>
                <a:lnTo>
                  <a:pt x="191" y="49"/>
                </a:lnTo>
                <a:lnTo>
                  <a:pt x="213" y="59"/>
                </a:lnTo>
                <a:lnTo>
                  <a:pt x="233" y="70"/>
                </a:lnTo>
                <a:lnTo>
                  <a:pt x="253" y="83"/>
                </a:lnTo>
                <a:lnTo>
                  <a:pt x="271" y="94"/>
                </a:lnTo>
                <a:lnTo>
                  <a:pt x="288" y="105"/>
                </a:lnTo>
                <a:lnTo>
                  <a:pt x="306" y="119"/>
                </a:lnTo>
                <a:lnTo>
                  <a:pt x="319" y="131"/>
                </a:lnTo>
                <a:lnTo>
                  <a:pt x="334" y="145"/>
                </a:lnTo>
                <a:lnTo>
                  <a:pt x="347" y="158"/>
                </a:lnTo>
                <a:lnTo>
                  <a:pt x="360" y="172"/>
                </a:lnTo>
                <a:lnTo>
                  <a:pt x="374" y="187"/>
                </a:lnTo>
                <a:lnTo>
                  <a:pt x="386" y="204"/>
                </a:lnTo>
                <a:lnTo>
                  <a:pt x="398" y="220"/>
                </a:lnTo>
                <a:lnTo>
                  <a:pt x="408" y="235"/>
                </a:lnTo>
                <a:lnTo>
                  <a:pt x="421" y="254"/>
                </a:lnTo>
                <a:lnTo>
                  <a:pt x="434" y="278"/>
                </a:lnTo>
                <a:lnTo>
                  <a:pt x="444" y="300"/>
                </a:lnTo>
                <a:lnTo>
                  <a:pt x="452" y="319"/>
                </a:lnTo>
                <a:lnTo>
                  <a:pt x="459" y="337"/>
                </a:lnTo>
                <a:lnTo>
                  <a:pt x="463" y="353"/>
                </a:lnTo>
                <a:lnTo>
                  <a:pt x="468" y="369"/>
                </a:lnTo>
                <a:lnTo>
                  <a:pt x="472" y="384"/>
                </a:lnTo>
                <a:lnTo>
                  <a:pt x="475" y="401"/>
                </a:lnTo>
                <a:lnTo>
                  <a:pt x="477" y="416"/>
                </a:lnTo>
                <a:lnTo>
                  <a:pt x="480" y="442"/>
                </a:lnTo>
                <a:lnTo>
                  <a:pt x="482" y="472"/>
                </a:lnTo>
                <a:lnTo>
                  <a:pt x="482" y="520"/>
                </a:lnTo>
                <a:lnTo>
                  <a:pt x="472" y="449"/>
                </a:lnTo>
                <a:lnTo>
                  <a:pt x="468" y="429"/>
                </a:lnTo>
                <a:lnTo>
                  <a:pt x="462" y="413"/>
                </a:lnTo>
                <a:lnTo>
                  <a:pt x="457" y="396"/>
                </a:lnTo>
                <a:lnTo>
                  <a:pt x="450" y="380"/>
                </a:lnTo>
                <a:lnTo>
                  <a:pt x="434" y="348"/>
                </a:lnTo>
                <a:lnTo>
                  <a:pt x="418" y="321"/>
                </a:lnTo>
                <a:lnTo>
                  <a:pt x="400" y="295"/>
                </a:lnTo>
                <a:lnTo>
                  <a:pt x="379" y="272"/>
                </a:lnTo>
                <a:lnTo>
                  <a:pt x="360" y="252"/>
                </a:lnTo>
                <a:lnTo>
                  <a:pt x="333" y="227"/>
                </a:lnTo>
                <a:lnTo>
                  <a:pt x="308" y="206"/>
                </a:lnTo>
                <a:lnTo>
                  <a:pt x="281" y="188"/>
                </a:lnTo>
                <a:lnTo>
                  <a:pt x="258" y="173"/>
                </a:lnTo>
                <a:lnTo>
                  <a:pt x="229" y="158"/>
                </a:lnTo>
                <a:lnTo>
                  <a:pt x="202" y="145"/>
                </a:lnTo>
                <a:lnTo>
                  <a:pt x="179" y="134"/>
                </a:lnTo>
                <a:lnTo>
                  <a:pt x="152" y="123"/>
                </a:lnTo>
                <a:lnTo>
                  <a:pt x="121" y="112"/>
                </a:lnTo>
                <a:lnTo>
                  <a:pt x="92" y="107"/>
                </a:lnTo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chemeClr val="accent2"/>
              </a:gs>
            </a:gsLst>
            <a:lin ang="0" scaled="1"/>
          </a:gradFill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1541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836712"/>
            <a:ext cx="6347713" cy="1320800"/>
          </a:xfrm>
        </p:spPr>
        <p:txBody>
          <a:bodyPr/>
          <a:lstStyle/>
          <a:p>
            <a:r>
              <a:rPr lang="en-US" dirty="0" err="1" smtClean="0"/>
              <a:t>Faktor</a:t>
            </a:r>
            <a:r>
              <a:rPr lang="en-US" dirty="0" smtClean="0"/>
              <a:t> </a:t>
            </a:r>
            <a:r>
              <a:rPr lang="en-US" dirty="0" err="1" smtClean="0"/>
              <a:t>keberhasilan</a:t>
            </a:r>
            <a:r>
              <a:rPr lang="en-US" dirty="0" smtClean="0"/>
              <a:t> CEE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Keberhasilan</a:t>
            </a:r>
            <a:r>
              <a:rPr lang="en-US" dirty="0" smtClean="0"/>
              <a:t> </a:t>
            </a:r>
            <a:r>
              <a:rPr lang="en-US" dirty="0" err="1" smtClean="0"/>
              <a:t>pelaksanaan</a:t>
            </a:r>
            <a:r>
              <a:rPr lang="en-US" dirty="0" smtClean="0"/>
              <a:t> CEE </a:t>
            </a:r>
            <a:r>
              <a:rPr lang="en-US" dirty="0" err="1" smtClean="0"/>
              <a:t>bergantung</a:t>
            </a:r>
            <a:r>
              <a:rPr lang="en-US" dirty="0" smtClean="0"/>
              <a:t> </a:t>
            </a:r>
            <a:r>
              <a:rPr lang="en-US" dirty="0" err="1" smtClean="0"/>
              <a:t>sepenuhnya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0000FF"/>
                </a:solidFill>
              </a:rPr>
              <a:t>dukungan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pimpinan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/>
              <a:t>instansi</a:t>
            </a:r>
            <a:r>
              <a:rPr lang="en-US" dirty="0" smtClean="0"/>
              <a:t> </a:t>
            </a:r>
            <a:r>
              <a:rPr lang="en-US" dirty="0" err="1" smtClean="0"/>
              <a:t>pemerintah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</a:t>
            </a:r>
            <a:r>
              <a:rPr lang="en-US" dirty="0" err="1" smtClean="0"/>
              <a:t>staf</a:t>
            </a:r>
            <a:r>
              <a:rPr lang="en-US" dirty="0" smtClean="0"/>
              <a:t> </a:t>
            </a:r>
            <a:r>
              <a:rPr lang="en-US" dirty="0" err="1" smtClean="0"/>
              <a:t>dibawahnya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bersikap</a:t>
            </a:r>
            <a:r>
              <a:rPr lang="en-US" dirty="0" smtClean="0"/>
              <a:t> </a:t>
            </a:r>
            <a:r>
              <a:rPr lang="en-US" dirty="0" err="1" smtClean="0"/>
              <a:t>terbuka</a:t>
            </a:r>
            <a:r>
              <a:rPr lang="en-US" dirty="0" smtClean="0"/>
              <a:t>, </a:t>
            </a:r>
            <a:r>
              <a:rPr lang="en-US" dirty="0" err="1" smtClean="0"/>
              <a:t>jujur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bebas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tekanan</a:t>
            </a:r>
            <a:r>
              <a:rPr lang="en-US" dirty="0" smtClean="0"/>
              <a:t> di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penilaian</a:t>
            </a:r>
            <a:r>
              <a:rPr lang="en-US" dirty="0" smtClean="0"/>
              <a:t> yang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staf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faktor</a:t>
            </a:r>
            <a:r>
              <a:rPr lang="en-US" dirty="0" smtClean="0"/>
              <a:t>- </a:t>
            </a:r>
            <a:r>
              <a:rPr lang="en-US" dirty="0" err="1" smtClean="0"/>
              <a:t>faktor</a:t>
            </a:r>
            <a:r>
              <a:rPr lang="en-US" dirty="0" smtClean="0"/>
              <a:t> </a:t>
            </a:r>
            <a:r>
              <a:rPr lang="en-US" dirty="0" err="1" smtClean="0"/>
              <a:t>lingkungan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.</a:t>
            </a:r>
          </a:p>
          <a:p>
            <a:r>
              <a:rPr lang="en-GB" dirty="0" err="1"/>
              <a:t>Hasil</a:t>
            </a:r>
            <a:r>
              <a:rPr lang="en-GB" dirty="0"/>
              <a:t> CEE yang </a:t>
            </a:r>
            <a:r>
              <a:rPr lang="en-GB" dirty="0" err="1"/>
              <a:t>terlalu</a:t>
            </a:r>
            <a:r>
              <a:rPr lang="en-GB" dirty="0"/>
              <a:t> </a:t>
            </a:r>
            <a:r>
              <a:rPr lang="en-GB" dirty="0" err="1"/>
              <a:t>dipengaruhi</a:t>
            </a:r>
            <a:r>
              <a:rPr lang="en-GB" dirty="0"/>
              <a:t> </a:t>
            </a:r>
            <a:r>
              <a:rPr lang="en-GB" dirty="0" err="1"/>
              <a:t>oleh</a:t>
            </a:r>
            <a:r>
              <a:rPr lang="en-GB" dirty="0"/>
              <a:t> </a:t>
            </a:r>
            <a:r>
              <a:rPr lang="en-GB" dirty="0" err="1"/>
              <a:t>pimpinan</a:t>
            </a:r>
            <a:r>
              <a:rPr lang="en-GB" dirty="0"/>
              <a:t> </a:t>
            </a:r>
            <a:r>
              <a:rPr lang="en-GB" dirty="0" err="1"/>
              <a:t>instansi</a:t>
            </a:r>
            <a:r>
              <a:rPr lang="en-GB" dirty="0"/>
              <a:t> </a:t>
            </a:r>
            <a:r>
              <a:rPr lang="en-GB" dirty="0" err="1" smtClean="0"/>
              <a:t>pemerintah</a:t>
            </a:r>
            <a:r>
              <a:rPr lang="en-GB" dirty="0"/>
              <a:t> </a:t>
            </a:r>
            <a:r>
              <a:rPr lang="en-GB" dirty="0" err="1" smtClean="0"/>
              <a:t>kurang</a:t>
            </a:r>
            <a:r>
              <a:rPr lang="en-GB" dirty="0" smtClean="0"/>
              <a:t> </a:t>
            </a:r>
            <a:r>
              <a:rPr lang="en-GB" dirty="0" err="1"/>
              <a:t>bermanfaat</a:t>
            </a:r>
            <a:r>
              <a:rPr lang="en-GB" dirty="0"/>
              <a:t> </a:t>
            </a:r>
            <a:r>
              <a:rPr lang="en-GB" dirty="0" err="1"/>
              <a:t>untuk</a:t>
            </a:r>
            <a:r>
              <a:rPr lang="en-GB" dirty="0"/>
              <a:t> </a:t>
            </a:r>
            <a:r>
              <a:rPr lang="en-GB" dirty="0" err="1"/>
              <a:t>memperbaiki</a:t>
            </a:r>
            <a:r>
              <a:rPr lang="en-GB" dirty="0"/>
              <a:t> </a:t>
            </a:r>
            <a:r>
              <a:rPr lang="en-GB" dirty="0" err="1"/>
              <a:t>lingkungan</a:t>
            </a:r>
            <a:r>
              <a:rPr lang="en-GB" dirty="0"/>
              <a:t> </a:t>
            </a:r>
            <a:r>
              <a:rPr lang="en-GB" dirty="0" err="1" smtClean="0"/>
              <a:t>pengendalian</a:t>
            </a:r>
            <a:r>
              <a:rPr lang="en-GB" dirty="0" smtClean="0"/>
              <a:t>.</a:t>
            </a:r>
          </a:p>
          <a:p>
            <a:r>
              <a:rPr lang="en-GB" dirty="0" smtClean="0"/>
              <a:t> </a:t>
            </a:r>
            <a:r>
              <a:rPr lang="en-GB" dirty="0" err="1" smtClean="0"/>
              <a:t>Pimpinan</a:t>
            </a:r>
            <a:r>
              <a:rPr lang="en-GB" dirty="0" smtClean="0"/>
              <a:t> </a:t>
            </a:r>
            <a:r>
              <a:rPr lang="en-GB" dirty="0" err="1"/>
              <a:t>instansi</a:t>
            </a:r>
            <a:r>
              <a:rPr lang="en-GB" dirty="0"/>
              <a:t> </a:t>
            </a:r>
            <a:r>
              <a:rPr lang="en-GB" dirty="0" err="1"/>
              <a:t>pemerintah</a:t>
            </a:r>
            <a:r>
              <a:rPr lang="en-GB" dirty="0"/>
              <a:t> </a:t>
            </a:r>
            <a:r>
              <a:rPr lang="en-GB" dirty="0" err="1"/>
              <a:t>diharapkan</a:t>
            </a:r>
            <a:r>
              <a:rPr lang="en-GB" dirty="0"/>
              <a:t> </a:t>
            </a:r>
            <a:r>
              <a:rPr lang="en-GB" dirty="0" err="1"/>
              <a:t>mau</a:t>
            </a:r>
            <a:r>
              <a:rPr lang="en-GB" dirty="0"/>
              <a:t> </a:t>
            </a:r>
            <a:r>
              <a:rPr lang="en-GB" dirty="0" err="1"/>
              <a:t>mendengar</a:t>
            </a:r>
            <a:r>
              <a:rPr lang="en-GB" dirty="0"/>
              <a:t> </a:t>
            </a:r>
            <a:r>
              <a:rPr lang="en-GB" dirty="0" err="1" smtClean="0"/>
              <a:t>dan</a:t>
            </a:r>
            <a:r>
              <a:rPr lang="en-GB" dirty="0"/>
              <a:t> </a:t>
            </a:r>
            <a:r>
              <a:rPr lang="en-GB" dirty="0" err="1" smtClean="0"/>
              <a:t>mengetahui</a:t>
            </a:r>
            <a:r>
              <a:rPr lang="en-GB" dirty="0" smtClean="0"/>
              <a:t> </a:t>
            </a:r>
            <a:r>
              <a:rPr lang="en-GB" dirty="0" err="1"/>
              <a:t>permasalahan</a:t>
            </a:r>
            <a:r>
              <a:rPr lang="en-GB" dirty="0"/>
              <a:t> yang </a:t>
            </a:r>
            <a:r>
              <a:rPr lang="en-GB" dirty="0" err="1"/>
              <a:t>ada</a:t>
            </a:r>
            <a:r>
              <a:rPr lang="en-GB" dirty="0"/>
              <a:t> </a:t>
            </a:r>
            <a:r>
              <a:rPr lang="en-GB" dirty="0" err="1"/>
              <a:t>pada</a:t>
            </a:r>
            <a:r>
              <a:rPr lang="en-GB" dirty="0"/>
              <a:t> </a:t>
            </a:r>
            <a:r>
              <a:rPr lang="en-GB" dirty="0" err="1"/>
              <a:t>lingkungan</a:t>
            </a:r>
            <a:r>
              <a:rPr lang="en-GB" dirty="0"/>
              <a:t> </a:t>
            </a:r>
            <a:r>
              <a:rPr lang="en-GB" dirty="0" err="1"/>
              <a:t>pengendalian</a:t>
            </a:r>
            <a:r>
              <a:rPr lang="en-GB" dirty="0"/>
              <a:t> </a:t>
            </a:r>
            <a:r>
              <a:rPr lang="en-GB" dirty="0" smtClean="0"/>
              <a:t>agar </a:t>
            </a:r>
            <a:r>
              <a:rPr lang="en-GB" dirty="0" err="1" smtClean="0"/>
              <a:t>permasalahan</a:t>
            </a:r>
            <a:r>
              <a:rPr lang="en-GB" dirty="0" smtClean="0"/>
              <a:t> </a:t>
            </a:r>
            <a:r>
              <a:rPr lang="en-GB" dirty="0" err="1"/>
              <a:t>itu</a:t>
            </a:r>
            <a:r>
              <a:rPr lang="en-GB" dirty="0"/>
              <a:t> </a:t>
            </a:r>
            <a:r>
              <a:rPr lang="en-GB" dirty="0" err="1"/>
              <a:t>dapat</a:t>
            </a:r>
            <a:r>
              <a:rPr lang="en-GB" dirty="0"/>
              <a:t> </a:t>
            </a:r>
            <a:r>
              <a:rPr lang="en-GB" dirty="0" err="1"/>
              <a:t>diperbaiki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1831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TERIMA KASIH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3657600" y="6477000"/>
            <a:ext cx="2133600" cy="168275"/>
          </a:xfrm>
          <a:prstGeom prst="rect">
            <a:avLst/>
          </a:prstGeom>
        </p:spPr>
        <p:txBody>
          <a:bodyPr/>
          <a:lstStyle/>
          <a:p>
            <a:fld id="{0A5BA334-1CC2-4F85-B88F-9623833C4FB1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23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lvl="0"/>
            <a:r>
              <a:rPr lang="en-US" b="1" dirty="0" err="1" smtClean="0"/>
              <a:t>Apa</a:t>
            </a:r>
            <a:r>
              <a:rPr lang="en-US" b="1" dirty="0" smtClean="0"/>
              <a:t> </a:t>
            </a:r>
            <a:r>
              <a:rPr lang="en-US" b="1" dirty="0" err="1" smtClean="0"/>
              <a:t>itu</a:t>
            </a:r>
            <a:r>
              <a:rPr lang="en-US" b="1" dirty="0" smtClean="0"/>
              <a:t> RTP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6851104" cy="5791200"/>
          </a:xfrm>
        </p:spPr>
        <p:txBody>
          <a:bodyPr>
            <a:normAutofit fontScale="92500"/>
          </a:bodyPr>
          <a:lstStyle/>
          <a:p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Tindak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(RTP)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uraian</a:t>
            </a:r>
            <a:r>
              <a:rPr lang="en-US" dirty="0" smtClean="0"/>
              <a:t> </a:t>
            </a:r>
            <a:r>
              <a:rPr lang="en-US" dirty="0" err="1" smtClean="0"/>
              <a:t>mengenai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0000FF"/>
                </a:solidFill>
              </a:rPr>
              <a:t>Rencana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Pengendalian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pelaksanaan</a:t>
            </a:r>
            <a:r>
              <a:rPr lang="en-US" dirty="0" smtClean="0"/>
              <a:t> </a:t>
            </a:r>
            <a:r>
              <a:rPr lang="en-US" dirty="0" err="1" smtClean="0"/>
              <a:t>tugas</a:t>
            </a:r>
            <a:r>
              <a:rPr lang="en-US" dirty="0" smtClean="0"/>
              <a:t> </a:t>
            </a:r>
            <a:r>
              <a:rPr lang="en-US" dirty="0" err="1" smtClean="0"/>
              <a:t>pokok</a:t>
            </a:r>
            <a:r>
              <a:rPr lang="en-US" dirty="0" smtClean="0"/>
              <a:t> </a:t>
            </a:r>
            <a:r>
              <a:rPr lang="en-US" dirty="0" err="1" smtClean="0"/>
              <a:t>Pemerintah</a:t>
            </a:r>
            <a:r>
              <a:rPr lang="en-US" dirty="0" smtClean="0"/>
              <a:t> Daerah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diharapkan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memberikan</a:t>
            </a:r>
            <a:r>
              <a:rPr lang="en-US" dirty="0" smtClean="0"/>
              <a:t> </a:t>
            </a:r>
            <a:r>
              <a:rPr lang="en-US" dirty="0" err="1" smtClean="0"/>
              <a:t>keyakinan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pencapaian</a:t>
            </a:r>
            <a:r>
              <a:rPr lang="en-US" dirty="0" smtClean="0"/>
              <a:t> </a:t>
            </a:r>
            <a:r>
              <a:rPr lang="en-US" dirty="0" err="1" smtClean="0"/>
              <a:t>tujuan</a:t>
            </a:r>
            <a:r>
              <a:rPr lang="en-US" dirty="0" smtClean="0"/>
              <a:t> yang </a:t>
            </a:r>
            <a:r>
              <a:rPr lang="en-US" dirty="0" err="1" smtClean="0"/>
              <a:t>ditetapkan</a:t>
            </a:r>
            <a:r>
              <a:rPr lang="en-US" dirty="0" smtClean="0"/>
              <a:t>.</a:t>
            </a:r>
          </a:p>
          <a:p>
            <a:pPr lvl="0"/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Tindak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(RTP)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penyelenggaraan</a:t>
            </a:r>
            <a:r>
              <a:rPr lang="en-US" dirty="0" smtClean="0"/>
              <a:t> SPIP yang </a:t>
            </a:r>
            <a:r>
              <a:rPr lang="en-US" dirty="0" err="1" smtClean="0"/>
              <a:t>memuat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0000FF"/>
                </a:solidFill>
              </a:rPr>
              <a:t>Kebijakan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dan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Prosedur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/>
              <a:t>yang </a:t>
            </a:r>
            <a:r>
              <a:rPr lang="en-US" dirty="0" err="1" smtClean="0"/>
              <a:t>diperlukan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0000FF"/>
                </a:solidFill>
              </a:rPr>
              <a:t>mengendalikan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risiko-risiko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/>
              <a:t>yang </a:t>
            </a:r>
            <a:r>
              <a:rPr lang="en-US" dirty="0" err="1" smtClean="0"/>
              <a:t>mungkin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menghambat</a:t>
            </a:r>
            <a:r>
              <a:rPr lang="en-US" dirty="0" smtClean="0"/>
              <a:t> </a:t>
            </a:r>
            <a:r>
              <a:rPr lang="en-US" dirty="0" err="1" smtClean="0"/>
              <a:t>pencapaian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0000FF"/>
                </a:solidFill>
              </a:rPr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instansi</a:t>
            </a:r>
            <a:r>
              <a:rPr lang="en-US" dirty="0" smtClean="0"/>
              <a:t> </a:t>
            </a:r>
            <a:r>
              <a:rPr lang="en-US" dirty="0" err="1" smtClean="0"/>
              <a:t>pemerintah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</a:t>
            </a:r>
            <a:r>
              <a:rPr lang="en-US" dirty="0" err="1"/>
              <a:t>Misal</a:t>
            </a:r>
            <a:r>
              <a:rPr lang="en-US" dirty="0"/>
              <a:t>: Di </a:t>
            </a:r>
            <a:r>
              <a:rPr lang="en-US" dirty="0" err="1"/>
              <a:t>dinas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</a:t>
            </a:r>
            <a:r>
              <a:rPr lang="en-US" dirty="0" err="1"/>
              <a:t>bidang</a:t>
            </a:r>
            <a:r>
              <a:rPr lang="en-US" dirty="0"/>
              <a:t> PSDM </a:t>
            </a:r>
          </a:p>
          <a:p>
            <a:pPr marL="0" indent="0">
              <a:buNone/>
            </a:pPr>
            <a:r>
              <a:rPr lang="en-US" dirty="0"/>
              <a:t>      -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rendahnya</a:t>
            </a:r>
            <a:r>
              <a:rPr lang="en-US" dirty="0"/>
              <a:t> </a:t>
            </a:r>
            <a:r>
              <a:rPr lang="en-US" dirty="0" err="1"/>
              <a:t>kunjungan</a:t>
            </a:r>
            <a:r>
              <a:rPr lang="en-US" dirty="0"/>
              <a:t> </a:t>
            </a:r>
            <a:r>
              <a:rPr lang="en-US" dirty="0" err="1" smtClean="0"/>
              <a:t>posyandu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terpasang</a:t>
            </a:r>
            <a:r>
              <a:rPr lang="en-US" dirty="0" smtClean="0"/>
              <a:t>: </a:t>
            </a:r>
            <a:r>
              <a:rPr lang="en-US" dirty="0" err="1" smtClean="0"/>
              <a:t>penyuluhan</a:t>
            </a:r>
            <a:r>
              <a:rPr lang="en-US" dirty="0" smtClean="0"/>
              <a:t> </a:t>
            </a:r>
            <a:r>
              <a:rPr lang="en-US" dirty="0" err="1" smtClean="0"/>
              <a:t>keliling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            </a:t>
            </a:r>
            <a:r>
              <a:rPr lang="en-US" dirty="0" err="1" smtClean="0"/>
              <a:t>informasi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pelatihan</a:t>
            </a:r>
            <a:r>
              <a:rPr lang="en-US" dirty="0" smtClean="0"/>
              <a:t> </a:t>
            </a:r>
            <a:r>
              <a:rPr lang="en-US" dirty="0" err="1" smtClean="0"/>
              <a:t>kader</a:t>
            </a:r>
            <a:r>
              <a:rPr lang="en-US" dirty="0" smtClean="0"/>
              <a:t> </a:t>
            </a:r>
            <a:r>
              <a:rPr lang="en-US" dirty="0" err="1" smtClean="0"/>
              <a:t>dll</a:t>
            </a:r>
            <a:r>
              <a:rPr lang="en-US" dirty="0" smtClean="0"/>
              <a:t>..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rgbClr val="FF0000"/>
                </a:solidFill>
              </a:rPr>
              <a:t>Kegiatan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pengendalian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yg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dibutuhkan</a:t>
            </a:r>
            <a:r>
              <a:rPr lang="en-US" dirty="0" smtClean="0"/>
              <a:t>: ???</a:t>
            </a:r>
          </a:p>
          <a:p>
            <a:pPr marL="0" indent="0">
              <a:buNone/>
            </a:pPr>
            <a:r>
              <a:rPr lang="en-US" dirty="0" err="1" smtClean="0"/>
              <a:t>Informasi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Komunikasi</a:t>
            </a:r>
            <a:r>
              <a:rPr lang="en-US" dirty="0" smtClean="0"/>
              <a:t>: ???</a:t>
            </a:r>
          </a:p>
          <a:p>
            <a:pPr marL="0" indent="0">
              <a:buNone/>
            </a:pPr>
            <a:r>
              <a:rPr lang="en-US" dirty="0" err="1" smtClean="0"/>
              <a:t>Pemantauan</a:t>
            </a:r>
            <a:r>
              <a:rPr lang="en-US" dirty="0" smtClean="0"/>
              <a:t>: ??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</a:p>
          <a:p>
            <a:endParaRPr lang="id-ID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 err="1" smtClean="0"/>
              <a:t>Substansi</a:t>
            </a:r>
            <a:r>
              <a:rPr lang="en-US" b="1" dirty="0" smtClean="0"/>
              <a:t>  RTP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142984"/>
            <a:ext cx="8715436" cy="5929354"/>
          </a:xfrm>
        </p:spPr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en-US" dirty="0" smtClean="0"/>
              <a:t> 	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 smtClean="0"/>
              <a:t>    </a:t>
            </a:r>
            <a:r>
              <a:rPr lang="en-US" sz="3500" dirty="0" err="1" smtClean="0"/>
              <a:t>Pernyataan</a:t>
            </a:r>
            <a:r>
              <a:rPr lang="en-US" sz="3500" dirty="0" smtClean="0"/>
              <a:t> </a:t>
            </a:r>
            <a:r>
              <a:rPr lang="en-US" sz="3500" dirty="0" err="1" smtClean="0">
                <a:solidFill>
                  <a:srgbClr val="0000FF"/>
                </a:solidFill>
              </a:rPr>
              <a:t>Tujuan</a:t>
            </a:r>
            <a:r>
              <a:rPr lang="en-US" sz="3500" dirty="0" smtClean="0">
                <a:solidFill>
                  <a:srgbClr val="0000FF"/>
                </a:solidFill>
              </a:rPr>
              <a:t> </a:t>
            </a:r>
            <a:r>
              <a:rPr lang="en-US" sz="3500" dirty="0" err="1" smtClean="0"/>
              <a:t>dan</a:t>
            </a:r>
            <a:r>
              <a:rPr lang="en-US" sz="3500" dirty="0" smtClean="0">
                <a:solidFill>
                  <a:srgbClr val="0000FF"/>
                </a:solidFill>
              </a:rPr>
              <a:t> </a:t>
            </a:r>
            <a:r>
              <a:rPr lang="en-US" sz="3500" dirty="0" err="1" smtClean="0">
                <a:solidFill>
                  <a:srgbClr val="0000FF"/>
                </a:solidFill>
              </a:rPr>
              <a:t>Sasaran</a:t>
            </a:r>
            <a:r>
              <a:rPr lang="en-US" sz="3500" dirty="0" smtClean="0">
                <a:solidFill>
                  <a:srgbClr val="0000FF"/>
                </a:solidFill>
              </a:rPr>
              <a:t> </a:t>
            </a:r>
            <a:r>
              <a:rPr lang="en-US" sz="3500" dirty="0" err="1" smtClean="0"/>
              <a:t>prioritas</a:t>
            </a:r>
            <a:r>
              <a:rPr lang="en-US" sz="3500" dirty="0" smtClean="0"/>
              <a:t>; 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3500" dirty="0" smtClean="0"/>
              <a:t>	</a:t>
            </a:r>
            <a:r>
              <a:rPr lang="en-US" sz="3500" dirty="0" err="1" smtClean="0"/>
              <a:t>Penguatan</a:t>
            </a:r>
            <a:r>
              <a:rPr lang="en-US" sz="3500" dirty="0" smtClean="0"/>
              <a:t> </a:t>
            </a:r>
            <a:r>
              <a:rPr lang="en-US" sz="3500" dirty="0" err="1" smtClean="0">
                <a:solidFill>
                  <a:srgbClr val="0000FF"/>
                </a:solidFill>
              </a:rPr>
              <a:t>Lingkungan</a:t>
            </a:r>
            <a:r>
              <a:rPr lang="en-US" sz="3500" dirty="0" smtClean="0">
                <a:solidFill>
                  <a:srgbClr val="0000FF"/>
                </a:solidFill>
              </a:rPr>
              <a:t> </a:t>
            </a:r>
            <a:r>
              <a:rPr lang="en-US" sz="3500" dirty="0" err="1" smtClean="0">
                <a:solidFill>
                  <a:srgbClr val="0000FF"/>
                </a:solidFill>
              </a:rPr>
              <a:t>Pengendalian</a:t>
            </a:r>
            <a:r>
              <a:rPr lang="en-US" sz="3500" dirty="0" smtClean="0"/>
              <a:t>; 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3500" dirty="0" smtClean="0">
                <a:solidFill>
                  <a:srgbClr val="0000FF"/>
                </a:solidFill>
              </a:rPr>
              <a:t>	</a:t>
            </a:r>
            <a:r>
              <a:rPr lang="en-US" sz="3500" dirty="0" err="1" smtClean="0">
                <a:solidFill>
                  <a:srgbClr val="0000FF"/>
                </a:solidFill>
              </a:rPr>
              <a:t>Penilaian</a:t>
            </a:r>
            <a:r>
              <a:rPr lang="en-US" sz="3500" dirty="0" smtClean="0">
                <a:solidFill>
                  <a:srgbClr val="0000FF"/>
                </a:solidFill>
              </a:rPr>
              <a:t> </a:t>
            </a:r>
            <a:r>
              <a:rPr lang="en-US" sz="3500" dirty="0" err="1" smtClean="0">
                <a:solidFill>
                  <a:srgbClr val="0000FF"/>
                </a:solidFill>
              </a:rPr>
              <a:t>risiko</a:t>
            </a:r>
            <a:r>
              <a:rPr lang="en-US" sz="3500" dirty="0" smtClean="0">
                <a:solidFill>
                  <a:srgbClr val="0000FF"/>
                </a:solidFill>
              </a:rPr>
              <a:t> </a:t>
            </a:r>
            <a:r>
              <a:rPr lang="en-US" sz="3500" dirty="0" smtClean="0"/>
              <a:t>yang </a:t>
            </a:r>
            <a:r>
              <a:rPr lang="en-US" sz="3500" dirty="0" err="1" smtClean="0"/>
              <a:t>mungkin</a:t>
            </a:r>
            <a:r>
              <a:rPr lang="en-US" sz="3500" dirty="0" smtClean="0"/>
              <a:t> </a:t>
            </a:r>
            <a:r>
              <a:rPr lang="en-US" sz="3500" dirty="0" err="1" smtClean="0"/>
              <a:t>terjadi</a:t>
            </a:r>
            <a:r>
              <a:rPr lang="en-US" sz="3500" dirty="0" smtClean="0"/>
              <a:t> </a:t>
            </a:r>
            <a:r>
              <a:rPr lang="en-US" sz="3500" dirty="0" err="1" smtClean="0"/>
              <a:t>dalam</a:t>
            </a:r>
            <a:r>
              <a:rPr lang="en-US" sz="3500" dirty="0" smtClean="0"/>
              <a:t> </a:t>
            </a:r>
            <a:r>
              <a:rPr lang="en-US" sz="3500" dirty="0" err="1" smtClean="0"/>
              <a:t>pencapaian</a:t>
            </a:r>
            <a:r>
              <a:rPr lang="en-US" sz="3500" dirty="0" smtClean="0"/>
              <a:t> </a:t>
            </a:r>
            <a:r>
              <a:rPr lang="en-US" sz="3500" dirty="0" err="1" smtClean="0"/>
              <a:t>tujuan</a:t>
            </a:r>
            <a:r>
              <a:rPr lang="en-US" sz="3500" dirty="0" smtClean="0"/>
              <a:t> </a:t>
            </a:r>
            <a:r>
              <a:rPr lang="en-US" sz="3500" dirty="0" err="1" smtClean="0"/>
              <a:t>dan</a:t>
            </a:r>
            <a:r>
              <a:rPr lang="en-US" sz="3500" dirty="0" smtClean="0"/>
              <a:t> </a:t>
            </a:r>
            <a:r>
              <a:rPr lang="en-US" sz="3500" dirty="0" err="1" smtClean="0"/>
              <a:t>sasaran</a:t>
            </a:r>
            <a:r>
              <a:rPr lang="en-US" sz="3500" dirty="0" smtClean="0"/>
              <a:t>; 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3500" dirty="0" smtClean="0"/>
              <a:t>	</a:t>
            </a:r>
            <a:r>
              <a:rPr lang="en-US" sz="3500" dirty="0" err="1" smtClean="0"/>
              <a:t>Penguatan</a:t>
            </a:r>
            <a:r>
              <a:rPr lang="en-US" sz="3500" dirty="0" smtClean="0"/>
              <a:t> </a:t>
            </a:r>
            <a:r>
              <a:rPr lang="en-US" sz="3500" dirty="0" err="1" smtClean="0">
                <a:solidFill>
                  <a:srgbClr val="0000FF"/>
                </a:solidFill>
              </a:rPr>
              <a:t>Struktur</a:t>
            </a:r>
            <a:r>
              <a:rPr lang="en-US" sz="3500" dirty="0" smtClean="0"/>
              <a:t>, </a:t>
            </a:r>
            <a:r>
              <a:rPr lang="en-US" sz="3500" dirty="0" err="1" smtClean="0">
                <a:solidFill>
                  <a:srgbClr val="0000FF"/>
                </a:solidFill>
              </a:rPr>
              <a:t>Kebijakan</a:t>
            </a:r>
            <a:r>
              <a:rPr lang="en-US" sz="3500" dirty="0" smtClean="0">
                <a:solidFill>
                  <a:srgbClr val="0000FF"/>
                </a:solidFill>
              </a:rPr>
              <a:t>, </a:t>
            </a:r>
            <a:r>
              <a:rPr lang="en-US" sz="3500" dirty="0" err="1" smtClean="0">
                <a:solidFill>
                  <a:srgbClr val="0000FF"/>
                </a:solidFill>
              </a:rPr>
              <a:t>dan</a:t>
            </a:r>
            <a:r>
              <a:rPr lang="en-US" sz="3500" dirty="0" smtClean="0">
                <a:solidFill>
                  <a:srgbClr val="0000FF"/>
                </a:solidFill>
              </a:rPr>
              <a:t> </a:t>
            </a:r>
            <a:r>
              <a:rPr lang="en-US" sz="3500" dirty="0" err="1" smtClean="0">
                <a:solidFill>
                  <a:srgbClr val="0000FF"/>
                </a:solidFill>
              </a:rPr>
              <a:t>Prosedur</a:t>
            </a:r>
            <a:r>
              <a:rPr lang="en-US" sz="3500" dirty="0" smtClean="0"/>
              <a:t> </a:t>
            </a:r>
            <a:r>
              <a:rPr lang="en-US" sz="3500" dirty="0" err="1" smtClean="0"/>
              <a:t>organisasi</a:t>
            </a:r>
            <a:r>
              <a:rPr lang="en-US" sz="3500" dirty="0" smtClean="0"/>
              <a:t> </a:t>
            </a:r>
            <a:r>
              <a:rPr lang="en-US" sz="3500" dirty="0" err="1" smtClean="0"/>
              <a:t>untuk</a:t>
            </a:r>
            <a:r>
              <a:rPr lang="en-US" sz="3500" dirty="0" smtClean="0"/>
              <a:t> </a:t>
            </a:r>
            <a:r>
              <a:rPr lang="en-US" sz="3500" dirty="0" err="1" smtClean="0"/>
              <a:t>mengendalikan</a:t>
            </a:r>
            <a:r>
              <a:rPr lang="en-US" sz="3500" dirty="0" smtClean="0"/>
              <a:t> </a:t>
            </a:r>
            <a:r>
              <a:rPr lang="en-US" sz="3500" dirty="0" err="1" smtClean="0"/>
              <a:t>risiko</a:t>
            </a:r>
            <a:r>
              <a:rPr lang="en-US" sz="3500" dirty="0" smtClean="0"/>
              <a:t>; 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3500" dirty="0" smtClean="0">
                <a:solidFill>
                  <a:srgbClr val="0000FF"/>
                </a:solidFill>
              </a:rPr>
              <a:t>	</a:t>
            </a:r>
            <a:r>
              <a:rPr lang="en-US" sz="3500" dirty="0" err="1" smtClean="0">
                <a:solidFill>
                  <a:srgbClr val="0000FF"/>
                </a:solidFill>
              </a:rPr>
              <a:t>Pengkomunikasian</a:t>
            </a:r>
            <a:r>
              <a:rPr lang="en-US" sz="3500" dirty="0" smtClean="0"/>
              <a:t> </a:t>
            </a:r>
            <a:r>
              <a:rPr lang="en-US" sz="3500" dirty="0" err="1" smtClean="0"/>
              <a:t>informasi</a:t>
            </a:r>
            <a:r>
              <a:rPr lang="en-US" sz="3500" dirty="0" smtClean="0"/>
              <a:t> </a:t>
            </a:r>
            <a:r>
              <a:rPr lang="en-US" sz="3500" dirty="0" err="1" smtClean="0"/>
              <a:t>unsur</a:t>
            </a:r>
            <a:r>
              <a:rPr lang="en-US" sz="3500" dirty="0" smtClean="0"/>
              <a:t> </a:t>
            </a:r>
            <a:r>
              <a:rPr lang="en-US" sz="3500" dirty="0" err="1" smtClean="0"/>
              <a:t>pengendalian</a:t>
            </a:r>
            <a:r>
              <a:rPr lang="en-US" sz="3500" dirty="0" smtClean="0"/>
              <a:t> </a:t>
            </a:r>
            <a:r>
              <a:rPr lang="en-US" sz="3500" dirty="0" err="1" smtClean="0"/>
              <a:t>termasuk</a:t>
            </a:r>
            <a:r>
              <a:rPr lang="en-US" sz="3500" dirty="0" smtClean="0"/>
              <a:t> </a:t>
            </a:r>
            <a:r>
              <a:rPr lang="en-US" sz="3500" dirty="0" err="1" smtClean="0"/>
              <a:t>hasil</a:t>
            </a:r>
            <a:r>
              <a:rPr lang="en-US" sz="3500" dirty="0" smtClean="0"/>
              <a:t> </a:t>
            </a:r>
            <a:r>
              <a:rPr lang="en-US" sz="3500" dirty="0" err="1" smtClean="0"/>
              <a:t>penguatannya</a:t>
            </a:r>
            <a:r>
              <a:rPr lang="en-US" sz="3500" dirty="0" smtClean="0"/>
              <a:t>; </a:t>
            </a:r>
          </a:p>
          <a:p>
            <a:pPr lvl="0">
              <a:buNone/>
            </a:pPr>
            <a:r>
              <a:rPr lang="en-US" sz="3500" dirty="0" smtClean="0">
                <a:solidFill>
                  <a:srgbClr val="0000FF"/>
                </a:solidFill>
              </a:rPr>
              <a:t>	</a:t>
            </a:r>
            <a:r>
              <a:rPr lang="en-US" sz="3500" dirty="0" err="1" smtClean="0">
                <a:solidFill>
                  <a:srgbClr val="0000FF"/>
                </a:solidFill>
              </a:rPr>
              <a:t>Pemantauan</a:t>
            </a:r>
            <a:r>
              <a:rPr lang="en-US" sz="3500" dirty="0" smtClean="0">
                <a:solidFill>
                  <a:srgbClr val="0000FF"/>
                </a:solidFill>
              </a:rPr>
              <a:t> </a:t>
            </a:r>
            <a:r>
              <a:rPr lang="en-US" sz="3500" dirty="0" err="1" smtClean="0"/>
              <a:t>unsur</a:t>
            </a:r>
            <a:r>
              <a:rPr lang="en-US" sz="3500" dirty="0" smtClean="0"/>
              <a:t> </a:t>
            </a:r>
            <a:r>
              <a:rPr lang="en-US" sz="3500" dirty="0" err="1" smtClean="0"/>
              <a:t>pengendalian</a:t>
            </a:r>
            <a:endParaRPr lang="en-US" sz="3500" dirty="0" smtClean="0"/>
          </a:p>
          <a:p>
            <a:r>
              <a:rPr lang="en-US" dirty="0" smtClean="0"/>
              <a:t>(</a:t>
            </a:r>
            <a:r>
              <a:rPr lang="en-US" dirty="0" err="1" smtClean="0"/>
              <a:t>contoh</a:t>
            </a:r>
            <a:r>
              <a:rPr lang="en-US" dirty="0" smtClean="0"/>
              <a:t> </a:t>
            </a:r>
            <a:r>
              <a:rPr lang="en-US" dirty="0" err="1" smtClean="0"/>
              <a:t>narasi</a:t>
            </a:r>
            <a:r>
              <a:rPr lang="en-US" dirty="0" smtClean="0"/>
              <a:t> RTP)</a:t>
            </a:r>
          </a:p>
          <a:p>
            <a:r>
              <a:rPr lang="en-US" dirty="0" smtClean="0"/>
              <a:t> </a:t>
            </a:r>
          </a:p>
          <a:p>
            <a:endParaRPr lang="id-ID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Maksud</a:t>
            </a:r>
            <a:r>
              <a:rPr lang="en-US" b="1" dirty="0" smtClean="0"/>
              <a:t> 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Tujuan</a:t>
            </a:r>
            <a:r>
              <a:rPr lang="en-US" b="1" dirty="0" smtClean="0"/>
              <a:t> RTP</a:t>
            </a:r>
            <a:endParaRPr lang="id-ID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357298"/>
            <a:ext cx="8043890" cy="47910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sz="2800" dirty="0" err="1" smtClean="0"/>
              <a:t>Rencana</a:t>
            </a:r>
            <a:r>
              <a:rPr lang="en-US" sz="2800" dirty="0" smtClean="0"/>
              <a:t> </a:t>
            </a:r>
            <a:r>
              <a:rPr lang="en-US" sz="2800" dirty="0" err="1" smtClean="0"/>
              <a:t>Tindak</a:t>
            </a:r>
            <a:r>
              <a:rPr lang="en-US" sz="2800" dirty="0" smtClean="0"/>
              <a:t> </a:t>
            </a:r>
            <a:r>
              <a:rPr lang="en-US" sz="2800" dirty="0" err="1" smtClean="0"/>
              <a:t>Pengendalian</a:t>
            </a:r>
            <a:r>
              <a:rPr lang="en-US" sz="2800" dirty="0" smtClean="0"/>
              <a:t> (RTP) </a:t>
            </a:r>
            <a:r>
              <a:rPr lang="en-US" sz="2800" dirty="0" err="1" smtClean="0"/>
              <a:t>dimaksudkan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>
                <a:solidFill>
                  <a:srgbClr val="0000FF"/>
                </a:solidFill>
              </a:rPr>
              <a:t>memberikan</a:t>
            </a:r>
            <a:r>
              <a:rPr lang="en-US" sz="2800" dirty="0" smtClean="0">
                <a:solidFill>
                  <a:srgbClr val="0000FF"/>
                </a:solidFill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</a:rPr>
              <a:t>acuan</a:t>
            </a:r>
            <a:r>
              <a:rPr lang="en-US" sz="2800" dirty="0" smtClean="0">
                <a:solidFill>
                  <a:srgbClr val="0000FF"/>
                </a:solidFill>
              </a:rPr>
              <a:t> </a:t>
            </a:r>
            <a:r>
              <a:rPr lang="en-US" sz="2800" dirty="0" err="1" smtClean="0"/>
              <a:t>bagi</a:t>
            </a:r>
            <a:r>
              <a:rPr lang="en-US" sz="2800" dirty="0" smtClean="0"/>
              <a:t> </a:t>
            </a:r>
            <a:r>
              <a:rPr lang="en-US" sz="2800" dirty="0" err="1" smtClean="0"/>
              <a:t>pimpinan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para</a:t>
            </a:r>
            <a:r>
              <a:rPr lang="en-US" sz="2800" dirty="0" smtClean="0"/>
              <a:t> </a:t>
            </a:r>
            <a:r>
              <a:rPr lang="en-US" sz="2800" dirty="0" err="1" smtClean="0"/>
              <a:t>pegawai</a:t>
            </a:r>
            <a:r>
              <a:rPr lang="en-US" sz="2800" dirty="0" smtClean="0"/>
              <a:t> </a:t>
            </a:r>
            <a:r>
              <a:rPr lang="en-US" sz="2800" dirty="0" err="1" smtClean="0"/>
              <a:t>di</a:t>
            </a:r>
            <a:r>
              <a:rPr lang="en-US" sz="2800" dirty="0" smtClean="0"/>
              <a:t> </a:t>
            </a:r>
            <a:r>
              <a:rPr lang="en-US" sz="2800" dirty="0" err="1" smtClean="0"/>
              <a:t>lingkungan</a:t>
            </a:r>
            <a:r>
              <a:rPr lang="en-US" sz="2800" dirty="0" smtClean="0"/>
              <a:t> </a:t>
            </a:r>
            <a:r>
              <a:rPr lang="en-US" sz="2800" dirty="0" err="1" smtClean="0"/>
              <a:t>Pemerintah</a:t>
            </a:r>
            <a:r>
              <a:rPr lang="en-US" sz="2800" dirty="0" smtClean="0"/>
              <a:t> Daerah </a:t>
            </a:r>
            <a:r>
              <a:rPr lang="en-US" sz="2800" dirty="0" err="1" smtClean="0">
                <a:solidFill>
                  <a:srgbClr val="0000FF"/>
                </a:solidFill>
              </a:rPr>
              <a:t>untuk</a:t>
            </a:r>
            <a:r>
              <a:rPr lang="en-US" sz="2800" dirty="0" smtClean="0">
                <a:solidFill>
                  <a:srgbClr val="0000FF"/>
                </a:solidFill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</a:rPr>
              <a:t>mengenali</a:t>
            </a:r>
            <a:r>
              <a:rPr lang="en-US" sz="2800" dirty="0" smtClean="0">
                <a:solidFill>
                  <a:srgbClr val="0000FF"/>
                </a:solidFill>
              </a:rPr>
              <a:t>  </a:t>
            </a:r>
            <a:r>
              <a:rPr lang="en-US" sz="2800" dirty="0" err="1" smtClean="0">
                <a:solidFill>
                  <a:srgbClr val="0000FF"/>
                </a:solidFill>
              </a:rPr>
              <a:t>kondisi</a:t>
            </a:r>
            <a:r>
              <a:rPr lang="en-US" sz="2800" dirty="0" smtClean="0"/>
              <a:t> </a:t>
            </a:r>
            <a:r>
              <a:rPr lang="en-US" sz="2800" u="sng" dirty="0" err="1" smtClean="0"/>
              <a:t>lingkungan</a:t>
            </a:r>
            <a:r>
              <a:rPr lang="en-US" sz="2800" u="sng" dirty="0" smtClean="0"/>
              <a:t> </a:t>
            </a:r>
            <a:r>
              <a:rPr lang="en-US" sz="2800" u="sng" dirty="0" err="1" smtClean="0"/>
              <a:t>pengendalian</a:t>
            </a:r>
            <a:r>
              <a:rPr lang="en-US" sz="2800" dirty="0" smtClean="0"/>
              <a:t>, </a:t>
            </a:r>
            <a:r>
              <a:rPr lang="en-US" sz="2800" u="sng" dirty="0" err="1" smtClean="0"/>
              <a:t>risiko</a:t>
            </a:r>
            <a:r>
              <a:rPr lang="en-US" sz="2800" dirty="0" smtClean="0"/>
              <a:t>,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u="sng" dirty="0" err="1" smtClean="0"/>
              <a:t>tindakan</a:t>
            </a:r>
            <a:r>
              <a:rPr lang="en-US" sz="2800" u="sng" dirty="0" smtClean="0"/>
              <a:t> </a:t>
            </a:r>
            <a:r>
              <a:rPr lang="en-US" sz="2800" u="sng" dirty="0" err="1" smtClean="0"/>
              <a:t>pengendalian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diperlukan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mencegah</a:t>
            </a:r>
            <a:r>
              <a:rPr lang="en-US" sz="2800" dirty="0" smtClean="0"/>
              <a:t> </a:t>
            </a:r>
            <a:r>
              <a:rPr lang="en-US" sz="2800" dirty="0" err="1" smtClean="0"/>
              <a:t>kegagalan</a:t>
            </a:r>
            <a:r>
              <a:rPr lang="en-US" sz="2800" dirty="0" smtClean="0"/>
              <a:t>/</a:t>
            </a:r>
            <a:r>
              <a:rPr lang="en-US" sz="2800" dirty="0" err="1" smtClean="0"/>
              <a:t>penyimpangan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/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dirty="0" err="1" smtClean="0"/>
              <a:t>mempercepat</a:t>
            </a:r>
            <a:r>
              <a:rPr lang="en-US" sz="2800" dirty="0" smtClean="0"/>
              <a:t> </a:t>
            </a:r>
            <a:r>
              <a:rPr lang="en-US" sz="2800" dirty="0" err="1" smtClean="0"/>
              <a:t>keberhasilan</a:t>
            </a:r>
            <a:r>
              <a:rPr lang="en-US" sz="2800" dirty="0" smtClean="0"/>
              <a:t> </a:t>
            </a:r>
            <a:r>
              <a:rPr lang="en-US" sz="2800" dirty="0" err="1" smtClean="0"/>
              <a:t>pencapaian</a:t>
            </a:r>
            <a:r>
              <a:rPr lang="en-US" sz="2800" dirty="0" smtClean="0"/>
              <a:t> </a:t>
            </a:r>
            <a:r>
              <a:rPr lang="en-US" sz="2800" dirty="0" err="1" smtClean="0"/>
              <a:t>tujuan</a:t>
            </a:r>
            <a:r>
              <a:rPr lang="en-US" sz="2800" dirty="0" smtClean="0"/>
              <a:t> </a:t>
            </a:r>
            <a:r>
              <a:rPr lang="en-US" sz="2800" dirty="0" err="1" smtClean="0"/>
              <a:t>organisasi</a:t>
            </a:r>
            <a:r>
              <a:rPr lang="en-US" sz="2800" dirty="0" smtClean="0"/>
              <a:t>.</a:t>
            </a:r>
          </a:p>
          <a:p>
            <a:endParaRPr lang="id-ID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85913"/>
            <a:ext cx="6952286" cy="794815"/>
          </a:xfrm>
        </p:spPr>
        <p:txBody>
          <a:bodyPr>
            <a:normAutofit/>
          </a:bodyPr>
          <a:lstStyle/>
          <a:p>
            <a:pPr lvl="0"/>
            <a:r>
              <a:rPr lang="en-US" b="1" dirty="0" err="1" smtClean="0"/>
              <a:t>Klarifikasi</a:t>
            </a:r>
            <a:r>
              <a:rPr lang="en-US" b="1" dirty="0" smtClean="0"/>
              <a:t> </a:t>
            </a:r>
            <a:r>
              <a:rPr lang="en-US" b="1" dirty="0" err="1" smtClean="0"/>
              <a:t>celah</a:t>
            </a:r>
            <a:r>
              <a:rPr lang="en-US" b="1" dirty="0" smtClean="0"/>
              <a:t> </a:t>
            </a:r>
            <a:r>
              <a:rPr lang="en-US" b="1" dirty="0" err="1" smtClean="0"/>
              <a:t>pengendalian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08720"/>
            <a:ext cx="8424936" cy="5688632"/>
          </a:xfrm>
        </p:spPr>
        <p:txBody>
          <a:bodyPr>
            <a:noAutofit/>
          </a:bodyPr>
          <a:lstStyle/>
          <a:p>
            <a:r>
              <a:rPr lang="id-ID" sz="2400" dirty="0"/>
              <a:t>C</a:t>
            </a:r>
            <a:r>
              <a:rPr lang="en-US" sz="2400" dirty="0" err="1"/>
              <a:t>elah</a:t>
            </a:r>
            <a:r>
              <a:rPr lang="en-US" sz="2400" dirty="0"/>
              <a:t> </a:t>
            </a:r>
            <a:r>
              <a:rPr lang="en-US" sz="2400" dirty="0" err="1"/>
              <a:t>Pengendalia</a:t>
            </a:r>
            <a:r>
              <a:rPr lang="id-ID" sz="2400" dirty="0"/>
              <a:t>n adalah </a:t>
            </a:r>
            <a:r>
              <a:rPr lang="id-ID" sz="2400" b="1" i="1" u="sng" dirty="0"/>
              <a:t>kondisi </a:t>
            </a:r>
            <a:r>
              <a:rPr lang="id-ID" sz="2400" dirty="0"/>
              <a:t>yang terjadi apabila risiko sesuai prioritas </a:t>
            </a:r>
            <a:r>
              <a:rPr lang="en-US" sz="2400" b="1" i="1" u="sng" dirty="0" err="1"/>
              <a:t>tidak</a:t>
            </a:r>
            <a:r>
              <a:rPr lang="en-US" sz="2400" b="1" i="1" u="sng" dirty="0"/>
              <a:t> </a:t>
            </a:r>
            <a:r>
              <a:rPr lang="en-US" sz="2400" b="1" i="1" u="sng" dirty="0" err="1"/>
              <a:t>memiliki</a:t>
            </a:r>
            <a:r>
              <a:rPr lang="en-US" sz="2400" b="1" i="1" u="sng" dirty="0"/>
              <a:t> </a:t>
            </a:r>
            <a:r>
              <a:rPr lang="en-US" sz="2400" b="1" i="1" u="sng" dirty="0" err="1"/>
              <a:t>pengendalian</a:t>
            </a:r>
            <a:r>
              <a:rPr lang="en-US" sz="2400" b="1" i="1" u="sng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pengendalian</a:t>
            </a:r>
            <a:r>
              <a:rPr lang="en-US" sz="2400" dirty="0"/>
              <a:t> yang </a:t>
            </a:r>
            <a:r>
              <a:rPr lang="en-US" sz="2400" dirty="0" err="1"/>
              <a:t>ada</a:t>
            </a:r>
            <a:r>
              <a:rPr lang="en-US" sz="2400" dirty="0"/>
              <a:t> </a:t>
            </a:r>
            <a:r>
              <a:rPr lang="en-US" sz="2400" b="1" i="1" u="sng" dirty="0" err="1"/>
              <a:t>tidak</a:t>
            </a:r>
            <a:r>
              <a:rPr lang="en-US" sz="2400" b="1" i="1" u="sng" dirty="0"/>
              <a:t> </a:t>
            </a:r>
            <a:r>
              <a:rPr lang="en-US" sz="2400" b="1" i="1" u="sng" dirty="0" err="1"/>
              <a:t>mencukupi</a:t>
            </a:r>
            <a:r>
              <a:rPr lang="en-US" sz="2400" b="1" i="1" u="sng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membawa</a:t>
            </a:r>
            <a:r>
              <a:rPr lang="en-US" sz="2400" dirty="0"/>
              <a:t> </a:t>
            </a:r>
            <a:r>
              <a:rPr lang="id-ID" sz="2400" dirty="0"/>
              <a:t>risiko </a:t>
            </a:r>
            <a:r>
              <a:rPr lang="en-US" sz="2400" dirty="0" err="1"/>
              <a:t>kepada</a:t>
            </a:r>
            <a:r>
              <a:rPr lang="en-US" sz="2400" dirty="0"/>
              <a:t> </a:t>
            </a:r>
            <a:r>
              <a:rPr lang="en-US" sz="2400" dirty="0" err="1"/>
              <a:t>tingkat</a:t>
            </a:r>
            <a:r>
              <a:rPr lang="en-US" sz="2400" dirty="0"/>
              <a:t> </a:t>
            </a:r>
            <a:r>
              <a:rPr lang="en-US" sz="2400" dirty="0" err="1"/>
              <a:t>sisa</a:t>
            </a:r>
            <a:r>
              <a:rPr lang="en-US" sz="2400" dirty="0"/>
              <a:t> </a:t>
            </a:r>
            <a:r>
              <a:rPr lang="en-US" sz="2400" dirty="0" err="1"/>
              <a:t>risiko</a:t>
            </a:r>
            <a:r>
              <a:rPr lang="en-US" sz="2400" dirty="0"/>
              <a:t> </a:t>
            </a:r>
            <a:r>
              <a:rPr lang="id-ID" sz="2400" dirty="0"/>
              <a:t>(</a:t>
            </a:r>
            <a:r>
              <a:rPr lang="id-ID" sz="2400" i="1" dirty="0"/>
              <a:t>residual risk</a:t>
            </a:r>
            <a:r>
              <a:rPr lang="id-ID" sz="2400" dirty="0"/>
              <a:t>) </a:t>
            </a:r>
            <a:r>
              <a:rPr lang="en-US" sz="2400" dirty="0"/>
              <a:t>yang </a:t>
            </a:r>
            <a:r>
              <a:rPr lang="en-US" sz="2400" dirty="0" err="1"/>
              <a:t>berada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id-ID" sz="2400" dirty="0"/>
              <a:t>tingkat </a:t>
            </a:r>
            <a:r>
              <a:rPr lang="en-US" sz="2400" dirty="0" err="1"/>
              <a:t>selera</a:t>
            </a:r>
            <a:r>
              <a:rPr lang="en-US" sz="2400" dirty="0"/>
              <a:t> </a:t>
            </a:r>
            <a:r>
              <a:rPr lang="en-US" sz="2400" dirty="0" err="1"/>
              <a:t>risiko</a:t>
            </a:r>
            <a:r>
              <a:rPr lang="en-US" sz="2400" dirty="0"/>
              <a:t> </a:t>
            </a:r>
            <a:r>
              <a:rPr lang="en-US" sz="2400" dirty="0" err="1"/>
              <a:t>manajemen</a:t>
            </a:r>
            <a:r>
              <a:rPr lang="id-ID" sz="2400" dirty="0"/>
              <a:t>. </a:t>
            </a:r>
            <a:endParaRPr lang="en-US" sz="2400" dirty="0" smtClean="0"/>
          </a:p>
          <a:p>
            <a:r>
              <a:rPr lang="en-US" sz="2400" dirty="0" err="1" smtClean="0"/>
              <a:t>Celah</a:t>
            </a:r>
            <a:r>
              <a:rPr lang="en-US" sz="2400" dirty="0" smtClean="0"/>
              <a:t>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 </a:t>
            </a:r>
            <a:r>
              <a:rPr lang="en-US" sz="2400" dirty="0" err="1" smtClean="0"/>
              <a:t>diketahui</a:t>
            </a:r>
            <a:r>
              <a:rPr lang="en-US" sz="2400" dirty="0" smtClean="0"/>
              <a:t>: </a:t>
            </a:r>
            <a:r>
              <a:rPr lang="en-US" sz="2400" dirty="0" smtClean="0">
                <a:sym typeface="Wingdings" pitchFamily="2" charset="2"/>
              </a:rPr>
              <a:t></a:t>
            </a:r>
            <a:r>
              <a:rPr lang="en-US" sz="2400" dirty="0" smtClean="0"/>
              <a:t> </a:t>
            </a:r>
            <a:r>
              <a:rPr lang="en-US" sz="2400" dirty="0" err="1" smtClean="0"/>
              <a:t>berdasarkan</a:t>
            </a:r>
            <a:r>
              <a:rPr lang="en-US" sz="2400" dirty="0" smtClean="0"/>
              <a:t> p</a:t>
            </a:r>
            <a:r>
              <a:rPr lang="id-ID" sz="2400" dirty="0" smtClean="0"/>
              <a:t>enilai</a:t>
            </a:r>
            <a:r>
              <a:rPr lang="en-US" sz="2400" dirty="0" smtClean="0"/>
              <a:t>an </a:t>
            </a:r>
            <a:r>
              <a:rPr lang="en-US" sz="2400" dirty="0" err="1" smtClean="0"/>
              <a:t>ketepatan</a:t>
            </a:r>
            <a:r>
              <a:rPr lang="en-US" sz="2400" dirty="0" smtClean="0"/>
              <a:t> </a:t>
            </a:r>
            <a:r>
              <a:rPr lang="en-US" sz="2400" b="1" i="1" u="sng" dirty="0" err="1" smtClean="0"/>
              <a:t>rancangan</a:t>
            </a:r>
            <a:r>
              <a:rPr lang="en-US" sz="2400" b="1" i="1" u="sng" dirty="0" smtClean="0"/>
              <a:t> </a:t>
            </a:r>
            <a:r>
              <a:rPr lang="en-US" sz="2400" b="1" i="1" u="sng" dirty="0" err="1" smtClean="0"/>
              <a:t>pengendalian</a:t>
            </a:r>
            <a:r>
              <a:rPr lang="en-US" sz="2400" b="1" i="1" u="sng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b="1" i="1" u="sng" dirty="0" err="1" smtClean="0"/>
              <a:t>efekti</a:t>
            </a:r>
            <a:r>
              <a:rPr lang="id-ID" sz="2400" b="1" i="1" u="sng" dirty="0" smtClean="0"/>
              <a:t>v</a:t>
            </a:r>
            <a:r>
              <a:rPr lang="en-US" sz="2400" b="1" i="1" u="sng" dirty="0" err="1" smtClean="0"/>
              <a:t>itas</a:t>
            </a:r>
            <a:r>
              <a:rPr lang="en-US" sz="2400" b="1" i="1" u="sng" dirty="0" smtClean="0"/>
              <a:t> </a:t>
            </a:r>
            <a:r>
              <a:rPr lang="en-US" sz="2400" b="1" i="1" u="sng" dirty="0" err="1" smtClean="0"/>
              <a:t>pengendalian</a:t>
            </a:r>
            <a:r>
              <a:rPr lang="en-US" sz="2400" i="1" u="sng" dirty="0" smtClean="0"/>
              <a:t>. </a:t>
            </a:r>
          </a:p>
          <a:p>
            <a:pPr>
              <a:spcAft>
                <a:spcPts val="600"/>
              </a:spcAft>
            </a:pPr>
            <a:r>
              <a:rPr lang="en-US" sz="2400" dirty="0" err="1" smtClean="0"/>
              <a:t>Risiko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i="1" u="sng" dirty="0" err="1" smtClean="0">
                <a:solidFill>
                  <a:srgbClr val="3333FF"/>
                </a:solidFill>
              </a:rPr>
              <a:t>celah</a:t>
            </a:r>
            <a:r>
              <a:rPr lang="en-US" sz="2400" i="1" u="sng" dirty="0" smtClean="0">
                <a:solidFill>
                  <a:srgbClr val="3333FF"/>
                </a:solidFill>
              </a:rPr>
              <a:t> </a:t>
            </a:r>
            <a:r>
              <a:rPr lang="en-US" sz="2400" i="1" u="sng" dirty="0" err="1" smtClean="0">
                <a:solidFill>
                  <a:srgbClr val="3333FF"/>
                </a:solidFill>
              </a:rPr>
              <a:t>pengendalian</a:t>
            </a:r>
            <a:r>
              <a:rPr lang="en-US" sz="2400" i="1" u="sng" dirty="0" smtClean="0">
                <a:solidFill>
                  <a:srgbClr val="3333FF"/>
                </a:solidFill>
              </a:rPr>
              <a:t>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 smtClean="0"/>
              <a:t>membutuhkan</a:t>
            </a:r>
            <a:r>
              <a:rPr lang="en-US" sz="2400" dirty="0" smtClean="0"/>
              <a:t> </a:t>
            </a:r>
            <a:r>
              <a:rPr lang="en-US" sz="2400" dirty="0" err="1" smtClean="0"/>
              <a:t>perbaikan</a:t>
            </a:r>
            <a:r>
              <a:rPr lang="en-US" sz="2400" dirty="0" smtClean="0"/>
              <a:t> </a:t>
            </a:r>
            <a:r>
              <a:rPr lang="en-US" sz="2400" i="1" u="sng" dirty="0" err="1" smtClean="0">
                <a:solidFill>
                  <a:srgbClr val="3333FF"/>
                </a:solidFill>
              </a:rPr>
              <a:t>Kegiatan</a:t>
            </a:r>
            <a:r>
              <a:rPr lang="en-US" sz="2400" i="1" u="sng" dirty="0" smtClean="0">
                <a:solidFill>
                  <a:srgbClr val="3333FF"/>
                </a:solidFill>
              </a:rPr>
              <a:t> </a:t>
            </a:r>
            <a:r>
              <a:rPr lang="en-US" sz="2400" i="1" u="sng" dirty="0" err="1" smtClean="0">
                <a:solidFill>
                  <a:srgbClr val="3333FF"/>
                </a:solidFill>
              </a:rPr>
              <a:t>Pengendalian</a:t>
            </a:r>
            <a:r>
              <a:rPr lang="en-US" sz="2400" dirty="0" smtClean="0"/>
              <a:t>.</a:t>
            </a:r>
          </a:p>
          <a:p>
            <a:r>
              <a:rPr lang="en-US" sz="2400" dirty="0" err="1" smtClean="0"/>
              <a:t>Menentukan</a:t>
            </a:r>
            <a:r>
              <a:rPr lang="en-US" sz="2400" dirty="0" smtClean="0"/>
              <a:t> </a:t>
            </a:r>
            <a:r>
              <a:rPr lang="en-US" sz="2400" dirty="0" err="1" smtClean="0"/>
              <a:t>ada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adanya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3333FF"/>
                </a:solidFill>
              </a:rPr>
              <a:t>Celah</a:t>
            </a:r>
            <a:r>
              <a:rPr lang="en-US" sz="2400" b="1" dirty="0" smtClean="0">
                <a:solidFill>
                  <a:srgbClr val="3333FF"/>
                </a:solidFill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</a:rPr>
              <a:t>Pengendalian</a:t>
            </a:r>
            <a:r>
              <a:rPr lang="en-US" sz="2400" b="1" dirty="0" smtClean="0">
                <a:solidFill>
                  <a:srgbClr val="3333FF"/>
                </a:solidFill>
              </a:rPr>
              <a:t> </a:t>
            </a:r>
            <a:r>
              <a:rPr lang="en-US" sz="2400" dirty="0" err="1" smtClean="0"/>
              <a:t>berarti</a:t>
            </a:r>
            <a:r>
              <a:rPr lang="en-US" sz="2400" dirty="0" smtClean="0"/>
              <a:t> </a:t>
            </a:r>
            <a:r>
              <a:rPr lang="en-US" sz="2400" dirty="0" err="1" smtClean="0"/>
              <a:t>menentukan</a:t>
            </a:r>
            <a:r>
              <a:rPr lang="en-US" sz="2400" dirty="0" smtClean="0"/>
              <a:t> </a:t>
            </a:r>
            <a:r>
              <a:rPr lang="en-US" sz="2400" dirty="0" err="1" smtClean="0"/>
              <a:t>perlu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tidaknya</a:t>
            </a:r>
            <a:r>
              <a:rPr lang="en-US" sz="2400" dirty="0" smtClean="0"/>
              <a:t> </a:t>
            </a:r>
            <a:r>
              <a:rPr lang="en-US" sz="2400" dirty="0" err="1" smtClean="0"/>
              <a:t>perbaikan</a:t>
            </a:r>
            <a:r>
              <a:rPr lang="en-US" sz="2400" dirty="0" smtClean="0"/>
              <a:t> </a:t>
            </a:r>
            <a:r>
              <a:rPr lang="en-US" sz="2400" dirty="0" err="1" smtClean="0"/>
              <a:t>atas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3333FF"/>
                </a:solidFill>
              </a:rPr>
              <a:t>K</a:t>
            </a:r>
            <a:r>
              <a:rPr lang="en-US" sz="2400" dirty="0" err="1" smtClean="0"/>
              <a:t>egiatan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3333FF"/>
                </a:solidFill>
              </a:rPr>
              <a:t>P</a:t>
            </a:r>
            <a:r>
              <a:rPr lang="en-US" sz="2400" dirty="0" err="1" smtClean="0"/>
              <a:t>engendalian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r>
              <a:rPr lang="en-US" sz="2400" dirty="0" err="1" smtClean="0"/>
              <a:t>Pengendalian</a:t>
            </a:r>
            <a:r>
              <a:rPr lang="en-US" sz="2400" dirty="0" smtClean="0"/>
              <a:t> </a:t>
            </a:r>
            <a:r>
              <a:rPr lang="en-US" sz="2400" dirty="0" err="1" smtClean="0"/>
              <a:t>yg</a:t>
            </a:r>
            <a:r>
              <a:rPr lang="en-US" sz="2400" dirty="0" smtClean="0"/>
              <a:t> </a:t>
            </a:r>
            <a:r>
              <a:rPr lang="en-US" sz="2400" dirty="0" err="1" smtClean="0"/>
              <a:t>masih</a:t>
            </a:r>
            <a:r>
              <a:rPr lang="en-US" sz="2400" dirty="0" smtClean="0"/>
              <a:t> </a:t>
            </a:r>
            <a:r>
              <a:rPr lang="en-US" sz="2400" dirty="0" err="1" smtClean="0"/>
              <a:t>dibutuhkan</a:t>
            </a:r>
            <a:r>
              <a:rPr lang="en-US" sz="2400" dirty="0" smtClean="0"/>
              <a:t> (</a:t>
            </a:r>
            <a:r>
              <a:rPr lang="en-US" sz="2400" dirty="0" err="1" smtClean="0"/>
              <a:t>foms</a:t>
            </a:r>
            <a:r>
              <a:rPr lang="en-US" sz="2400" dirty="0" smtClean="0"/>
              <a:t> CSA blank)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</a:bodyPr>
          <a:lstStyle/>
          <a:p>
            <a:pPr lvl="0"/>
            <a:r>
              <a:rPr lang="en-US" sz="3200" b="1" i="1" dirty="0" err="1" smtClean="0"/>
              <a:t>Klarifikasi</a:t>
            </a:r>
            <a:r>
              <a:rPr lang="en-US" sz="3200" b="1" i="1" dirty="0" smtClean="0"/>
              <a:t> </a:t>
            </a:r>
            <a:r>
              <a:rPr lang="en-US" sz="3200" b="1" i="1" dirty="0" err="1" smtClean="0"/>
              <a:t>pada</a:t>
            </a:r>
            <a:r>
              <a:rPr lang="en-US" sz="3200" b="1" i="1" dirty="0" smtClean="0"/>
              <a:t> </a:t>
            </a:r>
            <a:r>
              <a:rPr lang="en-US" sz="3200" b="1" dirty="0" err="1" smtClean="0"/>
              <a:t>Kegiatan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Pengendalian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4306" y="764704"/>
            <a:ext cx="8143932" cy="5715016"/>
          </a:xfrm>
        </p:spPr>
        <p:txBody>
          <a:bodyPr>
            <a:noAutofit/>
          </a:bodyPr>
          <a:lstStyle/>
          <a:p>
            <a:pPr lvl="0">
              <a:spcAft>
                <a:spcPts val="600"/>
              </a:spcAft>
            </a:pPr>
            <a:r>
              <a:rPr lang="en-US" sz="2000" dirty="0" err="1" smtClean="0"/>
              <a:t>Lakukan</a:t>
            </a:r>
            <a:r>
              <a:rPr lang="en-US" sz="2000" dirty="0" smtClean="0"/>
              <a:t> </a:t>
            </a:r>
            <a:r>
              <a:rPr lang="en-US" sz="2000" dirty="0" err="1" smtClean="0"/>
              <a:t>identifikasi</a:t>
            </a:r>
            <a:r>
              <a:rPr lang="en-US" sz="2000" dirty="0" smtClean="0"/>
              <a:t> </a:t>
            </a:r>
            <a:r>
              <a:rPr lang="en-US" sz="2000" dirty="0" err="1" smtClean="0"/>
              <a:t>terhadap</a:t>
            </a:r>
            <a:r>
              <a:rPr lang="en-US" sz="2000" dirty="0" smtClean="0"/>
              <a:t> </a:t>
            </a:r>
            <a:r>
              <a:rPr lang="en-US" sz="2000" dirty="0" err="1" smtClean="0"/>
              <a:t>berbagai</a:t>
            </a:r>
            <a:r>
              <a:rPr lang="en-US" sz="2000" dirty="0" smtClean="0"/>
              <a:t> </a:t>
            </a:r>
            <a:r>
              <a:rPr lang="en-US" sz="2000" i="1" u="sng" dirty="0" err="1" smtClean="0">
                <a:solidFill>
                  <a:srgbClr val="0000FF"/>
                </a:solidFill>
              </a:rPr>
              <a:t>alternatif</a:t>
            </a:r>
            <a:r>
              <a:rPr lang="en-US" sz="2000" i="1" u="sng" dirty="0" smtClean="0">
                <a:solidFill>
                  <a:srgbClr val="0000FF"/>
                </a:solidFill>
              </a:rPr>
              <a:t> </a:t>
            </a:r>
            <a:r>
              <a:rPr lang="en-US" sz="2000" i="1" u="sng" dirty="0" err="1" smtClean="0">
                <a:solidFill>
                  <a:srgbClr val="0000FF"/>
                </a:solidFill>
              </a:rPr>
              <a:t>infrastuktur</a:t>
            </a:r>
            <a:r>
              <a:rPr lang="en-US" sz="2000" i="1" u="sng" dirty="0" smtClean="0">
                <a:solidFill>
                  <a:srgbClr val="0000FF"/>
                </a:solidFill>
              </a:rPr>
              <a:t> </a:t>
            </a:r>
            <a:r>
              <a:rPr lang="en-US" sz="2000" dirty="0" err="1" smtClean="0"/>
              <a:t>kegiatan</a:t>
            </a:r>
            <a:r>
              <a:rPr lang="en-US" sz="2000" dirty="0" smtClean="0"/>
              <a:t> </a:t>
            </a:r>
            <a:r>
              <a:rPr lang="en-US" sz="2000" dirty="0" err="1" smtClean="0"/>
              <a:t>pengendalian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mungkin</a:t>
            </a:r>
            <a:r>
              <a:rPr lang="en-US" sz="2000" dirty="0" smtClean="0"/>
              <a:t> </a:t>
            </a:r>
            <a:r>
              <a:rPr lang="en-US" sz="2000" dirty="0" err="1" smtClean="0"/>
              <a:t>dibangun</a:t>
            </a:r>
            <a:r>
              <a:rPr lang="en-US" sz="2000" dirty="0" smtClean="0"/>
              <a:t>. </a:t>
            </a:r>
          </a:p>
          <a:p>
            <a:pPr lvl="0">
              <a:spcAft>
                <a:spcPts val="600"/>
              </a:spcAft>
            </a:pPr>
            <a:r>
              <a:rPr lang="en-US" sz="2000" dirty="0" err="1" smtClean="0"/>
              <a:t>Kegiatan</a:t>
            </a:r>
            <a:r>
              <a:rPr lang="en-US" sz="2000" dirty="0" smtClean="0"/>
              <a:t> </a:t>
            </a:r>
            <a:r>
              <a:rPr lang="en-US" sz="2000" dirty="0" err="1" smtClean="0"/>
              <a:t>pengendalian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akan</a:t>
            </a:r>
            <a:r>
              <a:rPr lang="en-US" sz="2000" dirty="0" smtClean="0"/>
              <a:t> </a:t>
            </a:r>
            <a:r>
              <a:rPr lang="en-US" sz="2000" dirty="0" err="1" smtClean="0"/>
              <a:t>dipilih</a:t>
            </a:r>
            <a:r>
              <a:rPr lang="en-US" sz="2000" dirty="0" smtClean="0"/>
              <a:t> </a:t>
            </a:r>
            <a:r>
              <a:rPr lang="en-US" sz="2000" dirty="0" err="1" smtClean="0"/>
              <a:t>haruslah</a:t>
            </a:r>
            <a:r>
              <a:rPr lang="en-US" sz="2000" dirty="0" smtClean="0"/>
              <a:t> </a:t>
            </a:r>
            <a:r>
              <a:rPr lang="en-US" sz="2000" dirty="0" err="1" smtClean="0"/>
              <a:t>memperhatikan</a:t>
            </a:r>
            <a:r>
              <a:rPr lang="en-US" sz="2000" dirty="0" smtClean="0"/>
              <a:t> </a:t>
            </a:r>
            <a:r>
              <a:rPr lang="en-US" sz="2000" dirty="0" err="1" smtClean="0"/>
              <a:t>hal-hal</a:t>
            </a:r>
            <a:r>
              <a:rPr lang="en-US" sz="2000" dirty="0" smtClean="0"/>
              <a:t> </a:t>
            </a:r>
            <a:r>
              <a:rPr lang="en-US" sz="2000" dirty="0" err="1" smtClean="0"/>
              <a:t>berikut</a:t>
            </a:r>
            <a:r>
              <a:rPr lang="en-US" sz="2000" dirty="0" smtClean="0"/>
              <a:t>: (</a:t>
            </a:r>
            <a:r>
              <a:rPr lang="en-US" sz="2000" dirty="0" err="1" smtClean="0"/>
              <a:t>contoh</a:t>
            </a:r>
            <a:r>
              <a:rPr lang="en-US" sz="2000" dirty="0" smtClean="0"/>
              <a:t> </a:t>
            </a:r>
            <a:r>
              <a:rPr lang="en-US" sz="2000" dirty="0" err="1" smtClean="0"/>
              <a:t>foms</a:t>
            </a:r>
            <a:r>
              <a:rPr lang="en-US" sz="2000" dirty="0" smtClean="0"/>
              <a:t> CSA)</a:t>
            </a:r>
          </a:p>
          <a:p>
            <a:pPr lvl="1">
              <a:spcAft>
                <a:spcPts val="600"/>
              </a:spcAft>
            </a:pPr>
            <a:r>
              <a:rPr lang="en-US" sz="2000" dirty="0" err="1" smtClean="0"/>
              <a:t>Mengarah</a:t>
            </a:r>
            <a:r>
              <a:rPr lang="en-US" sz="2000" dirty="0" smtClean="0"/>
              <a:t> </a:t>
            </a:r>
            <a:r>
              <a:rPr lang="en-US" sz="2000" dirty="0" err="1" smtClean="0"/>
              <a:t>kepada</a:t>
            </a:r>
            <a:r>
              <a:rPr lang="en-US" sz="2000" dirty="0" smtClean="0"/>
              <a:t> </a:t>
            </a:r>
            <a:r>
              <a:rPr lang="en-US" sz="2000" dirty="0" err="1" smtClean="0"/>
              <a:t>kegiatan</a:t>
            </a:r>
            <a:r>
              <a:rPr lang="en-US" sz="2000" dirty="0" smtClean="0"/>
              <a:t> </a:t>
            </a:r>
            <a:r>
              <a:rPr lang="en-US" sz="2000" dirty="0" err="1" smtClean="0"/>
              <a:t>pengendalian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diharapkan</a:t>
            </a:r>
            <a:r>
              <a:rPr lang="en-US" sz="2000" dirty="0" smtClean="0"/>
              <a:t> </a:t>
            </a:r>
            <a:r>
              <a:rPr lang="en-US" sz="2000" dirty="0" err="1" smtClean="0"/>
              <a:t>mampu</a:t>
            </a:r>
            <a:r>
              <a:rPr lang="en-US" sz="2000" dirty="0" smtClean="0"/>
              <a:t> </a:t>
            </a:r>
            <a:r>
              <a:rPr lang="en-US" sz="2000" i="1" u="sng" dirty="0" err="1" smtClean="0">
                <a:solidFill>
                  <a:srgbClr val="0000FF"/>
                </a:solidFill>
              </a:rPr>
              <a:t>mengatasi</a:t>
            </a:r>
            <a:r>
              <a:rPr lang="en-US" sz="2000" i="1" u="sng" dirty="0" smtClean="0">
                <a:solidFill>
                  <a:srgbClr val="0000FF"/>
                </a:solidFill>
              </a:rPr>
              <a:t> </a:t>
            </a:r>
            <a:r>
              <a:rPr lang="en-US" sz="2000" i="1" u="sng" dirty="0" err="1" smtClean="0">
                <a:solidFill>
                  <a:srgbClr val="0000FF"/>
                </a:solidFill>
              </a:rPr>
              <a:t>risiko</a:t>
            </a:r>
            <a:r>
              <a:rPr lang="en-US" sz="2000" i="1" u="sng" dirty="0" smtClean="0">
                <a:solidFill>
                  <a:srgbClr val="0000FF"/>
                </a:solidFill>
              </a:rPr>
              <a:t> </a:t>
            </a:r>
            <a:r>
              <a:rPr lang="en-US" sz="2000" i="1" u="sng" dirty="0" err="1" smtClean="0">
                <a:solidFill>
                  <a:srgbClr val="0000FF"/>
                </a:solidFill>
              </a:rPr>
              <a:t>terkait</a:t>
            </a:r>
            <a:r>
              <a:rPr lang="en-US" sz="2000" dirty="0" smtClean="0"/>
              <a:t>. </a:t>
            </a:r>
          </a:p>
          <a:p>
            <a:pPr lvl="1">
              <a:spcAft>
                <a:spcPts val="600"/>
              </a:spcAft>
            </a:pPr>
            <a:r>
              <a:rPr lang="en-US" sz="2000" dirty="0" err="1" smtClean="0"/>
              <a:t>Sesuai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i="1" u="sng" dirty="0" err="1" smtClean="0">
                <a:solidFill>
                  <a:srgbClr val="0000FF"/>
                </a:solidFill>
              </a:rPr>
              <a:t>kewenangan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dimiliki</a:t>
            </a:r>
            <a:r>
              <a:rPr lang="en-US" sz="2000" dirty="0" smtClean="0"/>
              <a:t> </a:t>
            </a:r>
            <a:r>
              <a:rPr lang="en-US" sz="2000" dirty="0" err="1" smtClean="0"/>
              <a:t>tingkat</a:t>
            </a:r>
            <a:r>
              <a:rPr lang="en-US" sz="2000" dirty="0" smtClean="0"/>
              <a:t> </a:t>
            </a:r>
            <a:r>
              <a:rPr lang="en-US" sz="2000" dirty="0" err="1" smtClean="0"/>
              <a:t>manajemen</a:t>
            </a:r>
            <a:r>
              <a:rPr lang="en-US" sz="2000" dirty="0" smtClean="0"/>
              <a:t> yang </a:t>
            </a:r>
            <a:r>
              <a:rPr lang="en-US" sz="2000" dirty="0" err="1" smtClean="0"/>
              <a:t>akan</a:t>
            </a:r>
            <a:r>
              <a:rPr lang="en-US" sz="2000" dirty="0" smtClean="0"/>
              <a:t> </a:t>
            </a:r>
            <a:r>
              <a:rPr lang="en-US" sz="2000" dirty="0" err="1" smtClean="0"/>
              <a:t>menerapkan</a:t>
            </a:r>
            <a:r>
              <a:rPr lang="en-US" sz="2000" dirty="0" smtClean="0"/>
              <a:t> </a:t>
            </a:r>
            <a:r>
              <a:rPr lang="en-US" sz="2000" dirty="0" err="1" smtClean="0"/>
              <a:t>pengendalian</a:t>
            </a:r>
            <a:r>
              <a:rPr lang="en-US" sz="2000" dirty="0" smtClean="0"/>
              <a:t> </a:t>
            </a:r>
            <a:r>
              <a:rPr lang="en-US" sz="2000" dirty="0" err="1" smtClean="0"/>
              <a:t>kelak</a:t>
            </a:r>
            <a:r>
              <a:rPr lang="en-US" sz="2000" dirty="0" smtClean="0"/>
              <a:t>. </a:t>
            </a:r>
          </a:p>
          <a:p>
            <a:pPr lvl="1">
              <a:spcAft>
                <a:spcPts val="600"/>
              </a:spcAft>
            </a:pPr>
            <a:r>
              <a:rPr lang="en-US" sz="2000" dirty="0" err="1" smtClean="0"/>
              <a:t>Kemungkinan</a:t>
            </a:r>
            <a:r>
              <a:rPr lang="en-US" sz="2000" dirty="0" smtClean="0"/>
              <a:t> </a:t>
            </a:r>
            <a:r>
              <a:rPr lang="en-US" sz="2000" dirty="0" err="1" smtClean="0"/>
              <a:t>adanya</a:t>
            </a:r>
            <a:r>
              <a:rPr lang="en-US" sz="2000" dirty="0" smtClean="0"/>
              <a:t> </a:t>
            </a:r>
            <a:r>
              <a:rPr lang="en-US" sz="2000" i="1" u="sng" dirty="0" err="1" smtClean="0">
                <a:solidFill>
                  <a:srgbClr val="0000FF"/>
                </a:solidFill>
              </a:rPr>
              <a:t>disharmoni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kebijakan</a:t>
            </a:r>
            <a:r>
              <a:rPr lang="en-US" sz="2000" dirty="0" smtClean="0"/>
              <a:t>/ </a:t>
            </a:r>
            <a:r>
              <a:rPr lang="en-US" sz="2000" dirty="0" err="1" smtClean="0"/>
              <a:t>prosedur</a:t>
            </a:r>
            <a:r>
              <a:rPr lang="en-US" sz="2000" dirty="0" smtClean="0"/>
              <a:t> yang </a:t>
            </a:r>
            <a:r>
              <a:rPr lang="en-US" sz="2000" dirty="0" err="1" smtClean="0"/>
              <a:t>telah</a:t>
            </a:r>
            <a:r>
              <a:rPr lang="en-US" sz="2000" dirty="0" smtClean="0"/>
              <a:t> </a:t>
            </a:r>
            <a:r>
              <a:rPr lang="en-US" sz="2000" dirty="0" err="1" smtClean="0"/>
              <a:t>ada</a:t>
            </a:r>
            <a:r>
              <a:rPr lang="en-US" sz="2000" dirty="0" smtClean="0"/>
              <a:t> </a:t>
            </a:r>
            <a:r>
              <a:rPr lang="en-US" sz="2000" dirty="0" err="1" smtClean="0"/>
              <a:t>di</a:t>
            </a:r>
            <a:r>
              <a:rPr lang="en-US" sz="2000" dirty="0" smtClean="0"/>
              <a:t> </a:t>
            </a:r>
            <a:r>
              <a:rPr lang="en-US" sz="2000" dirty="0" err="1" smtClean="0"/>
              <a:t>instansi</a:t>
            </a:r>
            <a:r>
              <a:rPr lang="en-US" sz="2000" dirty="0" smtClean="0"/>
              <a:t>.</a:t>
            </a:r>
          </a:p>
          <a:p>
            <a:pPr lvl="1">
              <a:spcAft>
                <a:spcPts val="600"/>
              </a:spcAft>
            </a:pPr>
            <a:r>
              <a:rPr lang="en-US" sz="2000" dirty="0" err="1" smtClean="0"/>
              <a:t>Kesesuaian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i="1" u="sng" dirty="0" err="1" smtClean="0">
                <a:solidFill>
                  <a:srgbClr val="0000FF"/>
                </a:solidFill>
              </a:rPr>
              <a:t>peraturan</a:t>
            </a:r>
            <a:r>
              <a:rPr lang="en-US" sz="2000" i="1" u="sng" dirty="0" smtClean="0">
                <a:solidFill>
                  <a:srgbClr val="0000FF"/>
                </a:solidFill>
              </a:rPr>
              <a:t> </a:t>
            </a:r>
            <a:r>
              <a:rPr lang="en-US" sz="2000" i="1" u="sng" dirty="0" err="1" smtClean="0">
                <a:solidFill>
                  <a:srgbClr val="0000FF"/>
                </a:solidFill>
              </a:rPr>
              <a:t>perundang-undangan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berlaku</a:t>
            </a:r>
            <a:r>
              <a:rPr lang="en-US" sz="2000" dirty="0" smtClean="0"/>
              <a:t>.</a:t>
            </a:r>
          </a:p>
          <a:p>
            <a:pPr lvl="1">
              <a:spcAft>
                <a:spcPts val="600"/>
              </a:spcAft>
            </a:pPr>
            <a:r>
              <a:rPr lang="en-US" sz="2000" dirty="0" err="1" smtClean="0"/>
              <a:t>Memperhatikan</a:t>
            </a:r>
            <a:r>
              <a:rPr lang="en-US" sz="2000" dirty="0" smtClean="0"/>
              <a:t> </a:t>
            </a:r>
            <a:r>
              <a:rPr lang="en-US" sz="2000" i="1" u="sng" dirty="0" err="1" smtClean="0">
                <a:solidFill>
                  <a:srgbClr val="0000FF"/>
                </a:solidFill>
              </a:rPr>
              <a:t>ketersediaan</a:t>
            </a:r>
            <a:r>
              <a:rPr lang="en-US" sz="2000" i="1" u="sng" dirty="0" smtClean="0">
                <a:solidFill>
                  <a:srgbClr val="0000FF"/>
                </a:solidFill>
              </a:rPr>
              <a:t> </a:t>
            </a:r>
            <a:r>
              <a:rPr lang="en-US" sz="2000" i="1" u="sng" dirty="0" err="1" smtClean="0">
                <a:solidFill>
                  <a:srgbClr val="0000FF"/>
                </a:solidFill>
              </a:rPr>
              <a:t>sumberdaya</a:t>
            </a:r>
            <a:r>
              <a:rPr lang="en-US" sz="2000" i="1" u="sng" dirty="0" smtClean="0">
                <a:solidFill>
                  <a:srgbClr val="0000FF"/>
                </a:solidFill>
              </a:rPr>
              <a:t> </a:t>
            </a:r>
            <a:r>
              <a:rPr lang="en-US" sz="2000" i="1" u="sng" dirty="0" err="1" smtClean="0">
                <a:solidFill>
                  <a:srgbClr val="0000FF"/>
                </a:solidFill>
              </a:rPr>
              <a:t>pendukung</a:t>
            </a:r>
            <a:r>
              <a:rPr lang="en-US" sz="2000" dirty="0" smtClean="0"/>
              <a:t>/ yang </a:t>
            </a:r>
            <a:r>
              <a:rPr lang="en-US" sz="2000" dirty="0" err="1" smtClean="0"/>
              <a:t>dibutuhkan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membangun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menjalankan</a:t>
            </a:r>
            <a:r>
              <a:rPr lang="en-US" sz="2000" dirty="0" smtClean="0"/>
              <a:t> </a:t>
            </a:r>
            <a:r>
              <a:rPr lang="en-US" sz="2000" dirty="0" err="1" smtClean="0"/>
              <a:t>kegiatan</a:t>
            </a:r>
            <a:r>
              <a:rPr lang="en-US" sz="2000" dirty="0" smtClean="0"/>
              <a:t> </a:t>
            </a:r>
            <a:r>
              <a:rPr lang="en-US" sz="2000" dirty="0" err="1" smtClean="0"/>
              <a:t>pengendalian</a:t>
            </a:r>
            <a:r>
              <a:rPr lang="en-US" sz="20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662"/>
          </a:xfrm>
        </p:spPr>
        <p:txBody>
          <a:bodyPr>
            <a:noAutofit/>
          </a:bodyPr>
          <a:lstStyle/>
          <a:p>
            <a:pPr lvl="0"/>
            <a:r>
              <a:rPr lang="en-US" sz="3200" b="1" i="1" dirty="0" err="1" smtClean="0"/>
              <a:t>Klarifikasi</a:t>
            </a:r>
            <a:r>
              <a:rPr lang="en-US" sz="3200" b="1" i="1" dirty="0" smtClean="0"/>
              <a:t> </a:t>
            </a:r>
            <a:r>
              <a:rPr lang="en-US" sz="3200" b="1" i="1" dirty="0" err="1" smtClean="0"/>
              <a:t>pada</a:t>
            </a:r>
            <a:r>
              <a:rPr lang="en-US" sz="3200" b="1" i="1" dirty="0" smtClean="0"/>
              <a:t> </a:t>
            </a:r>
            <a:r>
              <a:rPr lang="en-US" sz="3200" b="1" dirty="0" err="1" smtClean="0"/>
              <a:t>Kegiatan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Pengendalian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764704"/>
            <a:ext cx="8215370" cy="5500726"/>
          </a:xfrm>
        </p:spPr>
        <p:txBody>
          <a:bodyPr>
            <a:noAutofit/>
          </a:bodyPr>
          <a:lstStyle/>
          <a:p>
            <a:pPr lvl="1">
              <a:spcAft>
                <a:spcPts val="600"/>
              </a:spcAft>
            </a:pPr>
            <a:r>
              <a:rPr lang="en-US" dirty="0" err="1" smtClean="0"/>
              <a:t>Mempertimbangkan</a:t>
            </a:r>
            <a:r>
              <a:rPr lang="en-US" dirty="0" smtClean="0"/>
              <a:t> </a:t>
            </a:r>
            <a:r>
              <a:rPr lang="en-US" i="1" u="sng" dirty="0" smtClean="0">
                <a:solidFill>
                  <a:srgbClr val="0000FF"/>
                </a:solidFill>
              </a:rPr>
              <a:t>cost and benefit. </a:t>
            </a:r>
          </a:p>
          <a:p>
            <a:pPr lvl="1">
              <a:spcAft>
                <a:spcPts val="600"/>
              </a:spcAft>
            </a:pP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menimbulkan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i="1" u="sng" dirty="0" err="1" smtClean="0">
                <a:solidFill>
                  <a:srgbClr val="0000FF"/>
                </a:solidFill>
              </a:rPr>
              <a:t>kegiatan</a:t>
            </a:r>
            <a:r>
              <a:rPr lang="en-US" i="1" u="sng" dirty="0" smtClean="0">
                <a:solidFill>
                  <a:srgbClr val="0000FF"/>
                </a:solidFill>
              </a:rPr>
              <a:t> </a:t>
            </a:r>
            <a:r>
              <a:rPr lang="en-US" i="1" u="sng" dirty="0" err="1" smtClean="0">
                <a:solidFill>
                  <a:srgbClr val="0000FF"/>
                </a:solidFill>
              </a:rPr>
              <a:t>tambahan</a:t>
            </a:r>
            <a:r>
              <a:rPr lang="en-US" i="1" u="sng" dirty="0" smtClean="0">
                <a:solidFill>
                  <a:srgbClr val="0000FF"/>
                </a:solidFill>
              </a:rPr>
              <a:t> </a:t>
            </a:r>
            <a:r>
              <a:rPr lang="en-US" dirty="0" smtClean="0"/>
              <a:t>yang </a:t>
            </a:r>
            <a:r>
              <a:rPr lang="en-US" dirty="0" err="1" smtClean="0"/>
              <a:t>memberatkan</a:t>
            </a:r>
            <a:r>
              <a:rPr lang="en-US" dirty="0" smtClean="0"/>
              <a:t>. </a:t>
            </a:r>
          </a:p>
          <a:p>
            <a:pPr lvl="1">
              <a:spcAft>
                <a:spcPts val="600"/>
              </a:spcAft>
            </a:pPr>
            <a:r>
              <a:rPr lang="en-US" dirty="0" err="1" smtClean="0"/>
              <a:t>Jelas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menimbulkan</a:t>
            </a:r>
            <a:r>
              <a:rPr lang="en-US" dirty="0" smtClean="0"/>
              <a:t> </a:t>
            </a:r>
            <a:r>
              <a:rPr lang="en-US" i="1" u="sng" dirty="0" err="1" smtClean="0">
                <a:solidFill>
                  <a:srgbClr val="0000FF"/>
                </a:solidFill>
              </a:rPr>
              <a:t>kesalahan</a:t>
            </a:r>
            <a:r>
              <a:rPr lang="en-US" i="1" u="sng" dirty="0" smtClean="0">
                <a:solidFill>
                  <a:srgbClr val="0000FF"/>
                </a:solidFill>
              </a:rPr>
              <a:t> </a:t>
            </a:r>
            <a:r>
              <a:rPr lang="en-US" i="1" u="sng" dirty="0" err="1" smtClean="0">
                <a:solidFill>
                  <a:srgbClr val="0000FF"/>
                </a:solidFill>
              </a:rPr>
              <a:t>interpretasi</a:t>
            </a:r>
            <a:r>
              <a:rPr lang="en-US" i="1" u="sng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pelaksanaannya</a:t>
            </a:r>
            <a:r>
              <a:rPr lang="en-US" dirty="0" smtClean="0"/>
              <a:t>. </a:t>
            </a:r>
          </a:p>
          <a:p>
            <a:pPr lvl="1">
              <a:spcAft>
                <a:spcPts val="600"/>
              </a:spcAft>
            </a:pPr>
            <a:r>
              <a:rPr lang="en-US" dirty="0" err="1" smtClean="0"/>
              <a:t>Memperhat</a:t>
            </a:r>
            <a:r>
              <a:rPr lang="id-ID" dirty="0" smtClean="0"/>
              <a:t>ikan </a:t>
            </a:r>
            <a:r>
              <a:rPr lang="id-ID" i="1" u="sng" dirty="0" smtClean="0">
                <a:solidFill>
                  <a:srgbClr val="0000FF"/>
                </a:solidFill>
              </a:rPr>
              <a:t>bentuk-bentuk kegiatan pengendalian </a:t>
            </a:r>
            <a:r>
              <a:rPr lang="id-ID" dirty="0" smtClean="0"/>
              <a:t>yang umum</a:t>
            </a:r>
            <a:r>
              <a:rPr lang="en-US" dirty="0" smtClean="0"/>
              <a:t>.</a:t>
            </a:r>
          </a:p>
          <a:p>
            <a:pPr lvl="1">
              <a:spcAft>
                <a:spcPts val="600"/>
              </a:spcAft>
            </a:pPr>
            <a:r>
              <a:rPr lang="id-ID" dirty="0" smtClean="0"/>
              <a:t>Menetapkan</a:t>
            </a:r>
            <a:r>
              <a:rPr lang="en-US" dirty="0" smtClean="0"/>
              <a:t> </a:t>
            </a:r>
            <a:r>
              <a:rPr lang="en-US" dirty="0" err="1" smtClean="0"/>
              <a:t>informasi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media, </a:t>
            </a:r>
            <a:r>
              <a:rPr lang="en-US" dirty="0" err="1" smtClean="0"/>
              <a:t>bentuk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i="1" u="sng" dirty="0" err="1" smtClean="0">
                <a:solidFill>
                  <a:srgbClr val="0000FF"/>
                </a:solidFill>
              </a:rPr>
              <a:t>sarana</a:t>
            </a:r>
            <a:r>
              <a:rPr lang="en-US" i="1" u="sng" dirty="0" smtClean="0">
                <a:solidFill>
                  <a:srgbClr val="0000FF"/>
                </a:solidFill>
              </a:rPr>
              <a:t> </a:t>
            </a:r>
            <a:r>
              <a:rPr lang="en-US" i="1" u="sng" dirty="0" err="1" smtClean="0">
                <a:solidFill>
                  <a:srgbClr val="0000FF"/>
                </a:solidFill>
              </a:rPr>
              <a:t>komunikasi</a:t>
            </a:r>
            <a:r>
              <a:rPr lang="en-US" i="1" u="sng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/>
              <a:t>utama</a:t>
            </a:r>
            <a:r>
              <a:rPr lang="en-US" dirty="0" smtClean="0"/>
              <a:t> yang </a:t>
            </a:r>
            <a:r>
              <a:rPr lang="en-US" dirty="0" err="1" smtClean="0"/>
              <a:t>dibutuhkan</a:t>
            </a:r>
            <a:r>
              <a:rPr lang="en-US" dirty="0" smtClean="0"/>
              <a:t> agar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dijalankan</a:t>
            </a:r>
            <a:r>
              <a:rPr lang="en-US" dirty="0" smtClean="0"/>
              <a:t>.</a:t>
            </a:r>
          </a:p>
          <a:p>
            <a:pPr lvl="1">
              <a:spcAft>
                <a:spcPts val="600"/>
              </a:spcAft>
            </a:pPr>
            <a:r>
              <a:rPr lang="id-ID" dirty="0" smtClean="0"/>
              <a:t>Menetapkan dengan jelas pemilik/ </a:t>
            </a:r>
            <a:r>
              <a:rPr lang="id-ID" i="1" u="sng" dirty="0" smtClean="0">
                <a:solidFill>
                  <a:srgbClr val="0000FF"/>
                </a:solidFill>
              </a:rPr>
              <a:t>penanggung jawab </a:t>
            </a:r>
            <a:r>
              <a:rPr lang="id-ID" dirty="0" smtClean="0"/>
              <a:t>pelaksanaan tindakan perbaikan </a:t>
            </a:r>
            <a:endParaRPr lang="en-US" dirty="0" smtClean="0"/>
          </a:p>
          <a:p>
            <a:pPr lvl="1">
              <a:spcAft>
                <a:spcPts val="600"/>
              </a:spcAft>
            </a:pPr>
            <a:r>
              <a:rPr lang="en-US" dirty="0" err="1" smtClean="0"/>
              <a:t>Menetapkan</a:t>
            </a:r>
            <a:r>
              <a:rPr lang="en-US" dirty="0" smtClean="0"/>
              <a:t> </a:t>
            </a:r>
            <a:r>
              <a:rPr lang="en-US" i="1" u="sng" dirty="0" smtClean="0">
                <a:solidFill>
                  <a:srgbClr val="0000FF"/>
                </a:solidFill>
              </a:rPr>
              <a:t>target </a:t>
            </a:r>
            <a:r>
              <a:rPr lang="en-US" i="1" u="sng" dirty="0" err="1" smtClean="0">
                <a:solidFill>
                  <a:srgbClr val="0000FF"/>
                </a:solidFill>
              </a:rPr>
              <a:t>waktu</a:t>
            </a:r>
            <a:r>
              <a:rPr lang="en-US" i="1" u="sng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/>
              <a:t>penyelesaian</a:t>
            </a:r>
            <a:r>
              <a:rPr lang="en-US" dirty="0" smtClean="0"/>
              <a:t> </a:t>
            </a:r>
            <a:r>
              <a:rPr lang="en-US" dirty="0" err="1" smtClean="0"/>
              <a:t>perbaikan</a:t>
            </a:r>
            <a:endParaRPr lang="en-US" dirty="0" smtClean="0"/>
          </a:p>
          <a:p>
            <a:pPr lvl="1">
              <a:spcAft>
                <a:spcPts val="600"/>
              </a:spcAft>
            </a:pPr>
            <a:r>
              <a:rPr lang="id-ID" dirty="0" smtClean="0"/>
              <a:t>Jika me</a:t>
            </a:r>
            <a:r>
              <a:rPr lang="en-US" dirty="0" err="1" smtClean="0"/>
              <a:t>mungkinkan</a:t>
            </a:r>
            <a:r>
              <a:rPr lang="en-US" dirty="0" smtClean="0"/>
              <a:t>,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yang </a:t>
            </a:r>
            <a:r>
              <a:rPr lang="en-US" dirty="0" err="1" smtClean="0"/>
              <a:t>dibangun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mengendalikan</a:t>
            </a:r>
            <a:r>
              <a:rPr lang="en-US" dirty="0" smtClean="0"/>
              <a:t> </a:t>
            </a:r>
            <a:r>
              <a:rPr lang="en-US" i="1" u="sng" dirty="0" err="1" smtClean="0">
                <a:solidFill>
                  <a:srgbClr val="0000FF"/>
                </a:solidFill>
              </a:rPr>
              <a:t>lebih</a:t>
            </a:r>
            <a:r>
              <a:rPr lang="en-US" i="1" u="sng" dirty="0" smtClean="0">
                <a:solidFill>
                  <a:srgbClr val="0000FF"/>
                </a:solidFill>
              </a:rPr>
              <a:t> </a:t>
            </a:r>
            <a:r>
              <a:rPr lang="en-US" i="1" u="sng" dirty="0" err="1" smtClean="0">
                <a:solidFill>
                  <a:srgbClr val="0000FF"/>
                </a:solidFill>
              </a:rPr>
              <a:t>dari</a:t>
            </a:r>
            <a:r>
              <a:rPr lang="en-US" i="1" u="sng" dirty="0" smtClean="0">
                <a:solidFill>
                  <a:srgbClr val="0000FF"/>
                </a:solidFill>
              </a:rPr>
              <a:t> </a:t>
            </a:r>
            <a:r>
              <a:rPr lang="en-US" i="1" u="sng" dirty="0" err="1" smtClean="0">
                <a:solidFill>
                  <a:srgbClr val="0000FF"/>
                </a:solidFill>
              </a:rPr>
              <a:t>satu</a:t>
            </a:r>
            <a:r>
              <a:rPr lang="en-US" i="1" u="sng" dirty="0" smtClean="0">
                <a:solidFill>
                  <a:srgbClr val="0000FF"/>
                </a:solidFill>
              </a:rPr>
              <a:t> </a:t>
            </a:r>
            <a:r>
              <a:rPr lang="en-US" i="1" dirty="0" err="1" smtClean="0">
                <a:solidFill>
                  <a:srgbClr val="0000FF"/>
                </a:solidFill>
              </a:rPr>
              <a:t>risiko</a:t>
            </a:r>
            <a:endParaRPr lang="en-US" i="1" dirty="0" smtClean="0">
              <a:solidFill>
                <a:srgbClr val="0000FF"/>
              </a:solidFill>
            </a:endParaRPr>
          </a:p>
          <a:p>
            <a:pPr lvl="1">
              <a:spcAft>
                <a:spcPts val="600"/>
              </a:spcAft>
            </a:pP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id-ID" dirty="0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yang </a:t>
            </a:r>
            <a:r>
              <a:rPr lang="en-US" dirty="0" err="1" smtClean="0"/>
              <a:t>dibutuhkan</a:t>
            </a:r>
            <a:r>
              <a:rPr lang="en-US" dirty="0" smtClean="0"/>
              <a:t> </a:t>
            </a:r>
            <a:r>
              <a:rPr lang="en-US" dirty="0" err="1" smtClean="0"/>
              <a:t>namun</a:t>
            </a:r>
            <a:r>
              <a:rPr lang="en-US" dirty="0" smtClean="0"/>
              <a:t> </a:t>
            </a:r>
            <a:r>
              <a:rPr lang="en-US" dirty="0" err="1" smtClean="0"/>
              <a:t>memerlukan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lama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membangunnya</a:t>
            </a:r>
            <a:r>
              <a:rPr lang="en-US" dirty="0" smtClean="0"/>
              <a:t>,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tetapkan</a:t>
            </a:r>
            <a:r>
              <a:rPr lang="en-US" dirty="0" smtClean="0"/>
              <a:t> </a:t>
            </a:r>
            <a:r>
              <a:rPr lang="en-US" i="1" u="sng" dirty="0" err="1" smtClean="0">
                <a:solidFill>
                  <a:srgbClr val="0000FF"/>
                </a:solidFill>
              </a:rPr>
              <a:t>pengendalian</a:t>
            </a:r>
            <a:r>
              <a:rPr lang="en-US" i="1" u="sng" dirty="0" smtClean="0">
                <a:solidFill>
                  <a:srgbClr val="0000FF"/>
                </a:solidFill>
              </a:rPr>
              <a:t> </a:t>
            </a:r>
            <a:r>
              <a:rPr lang="en-US" i="1" u="sng" dirty="0" err="1" smtClean="0">
                <a:solidFill>
                  <a:srgbClr val="0000FF"/>
                </a:solidFill>
              </a:rPr>
              <a:t>sementara</a:t>
            </a:r>
            <a:r>
              <a:rPr lang="en-US" i="1" u="sng" dirty="0" smtClean="0">
                <a:solidFill>
                  <a:srgbClr val="0000FF"/>
                </a:solidFill>
              </a:rPr>
              <a:t>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36712"/>
          </a:xfrm>
        </p:spPr>
        <p:txBody>
          <a:bodyPr>
            <a:noAutofit/>
          </a:bodyPr>
          <a:lstStyle/>
          <a:p>
            <a:pPr lvl="0" algn="l"/>
            <a:r>
              <a:rPr lang="en-US" sz="3200" b="1" dirty="0" err="1" smtClean="0"/>
              <a:t>Penyusunan</a:t>
            </a:r>
            <a:r>
              <a:rPr lang="en-US" sz="3200" b="1" dirty="0" smtClean="0"/>
              <a:t> RTP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764704"/>
            <a:ext cx="8215370" cy="5807568"/>
          </a:xfrm>
        </p:spPr>
        <p:txBody>
          <a:bodyPr>
            <a:noAutofit/>
          </a:bodyPr>
          <a:lstStyle/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b="1" dirty="0" err="1" smtClean="0"/>
              <a:t>Menyiapkan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Bahan</a:t>
            </a:r>
            <a:r>
              <a:rPr lang="en-US" sz="2400" b="1" dirty="0" smtClean="0"/>
              <a:t> 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b="1" dirty="0" err="1" smtClean="0"/>
              <a:t>Merumuskan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Tindakan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utk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atasi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Kelemahan</a:t>
            </a:r>
            <a:r>
              <a:rPr lang="en-US" sz="2400" b="1" dirty="0" smtClean="0"/>
              <a:t> LP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b="1" u="sng" dirty="0" err="1" smtClean="0"/>
              <a:t>Merumuskan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Kegiatan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Pengendalian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utk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atasi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Risiko</a:t>
            </a:r>
            <a:endParaRPr lang="en-US" sz="2400" b="1" u="sng" dirty="0" smtClean="0"/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b="1" dirty="0" err="1" smtClean="0"/>
              <a:t>Menyelaraskan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Rencana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Tindak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Perbaikan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Pengendalian</a:t>
            </a:r>
            <a:endParaRPr lang="en-US" sz="2400" b="1" dirty="0" smtClean="0"/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b="1" dirty="0" err="1" smtClean="0"/>
              <a:t>Menetapkan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Bgm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Informasi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Pengendalian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akan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dikomunikasikan</a:t>
            </a:r>
            <a:endParaRPr lang="en-US" sz="2400" b="1" dirty="0" smtClean="0"/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b="1" u="sng" dirty="0" err="1" smtClean="0"/>
              <a:t>Menetapkan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Bgm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Pengendalian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akan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dipantau</a:t>
            </a:r>
            <a:endParaRPr lang="en-US" sz="2400" b="1" u="sng" dirty="0" smtClean="0"/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b="1" dirty="0" err="1" smtClean="0"/>
              <a:t>Menuangkan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Rencana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Tindakan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Perbaikan</a:t>
            </a:r>
            <a:endParaRPr lang="en-US" sz="2400" b="1" dirty="0" smtClean="0"/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b="1" dirty="0" err="1" smtClean="0"/>
              <a:t>Melakukan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Klarifikasi</a:t>
            </a:r>
            <a:r>
              <a:rPr lang="en-US" sz="2400" b="1" dirty="0" smtClean="0"/>
              <a:t> draft RTP </a:t>
            </a:r>
            <a:r>
              <a:rPr lang="en-US" sz="2400" b="1" dirty="0" err="1" smtClean="0"/>
              <a:t>kpd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Pihak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Terkait</a:t>
            </a:r>
            <a:endParaRPr lang="en-US" sz="2400" b="1" dirty="0" smtClean="0"/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b="1" dirty="0" err="1" smtClean="0"/>
              <a:t>Finalisasi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Dokumen</a:t>
            </a:r>
            <a:r>
              <a:rPr lang="en-US" sz="2400" b="1" dirty="0" smtClean="0"/>
              <a:t> RTP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endParaRPr lang="en-US" sz="2000" dirty="0" smtClean="0"/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endParaRPr lang="en-US" sz="2000" dirty="0" smtClean="0"/>
          </a:p>
          <a:p>
            <a:pPr>
              <a:spcAft>
                <a:spcPts val="600"/>
              </a:spcAft>
              <a:buNone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Penilaian Lingkungan Pengendalian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8" y="2160591"/>
            <a:ext cx="6410673" cy="13404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sz="3200" b="1" dirty="0"/>
              <a:t>CONTROL ENVIRONMENT</a:t>
            </a:r>
          </a:p>
          <a:p>
            <a:pPr marL="0" indent="0">
              <a:buNone/>
            </a:pPr>
            <a:r>
              <a:rPr lang="id-ID" sz="3200" b="1" dirty="0"/>
              <a:t>EVALUATION (CEE</a:t>
            </a:r>
            <a:r>
              <a:rPr lang="id-ID" sz="3200" b="1" dirty="0" smtClean="0"/>
              <a:t>)</a:t>
            </a:r>
            <a:endParaRPr lang="id-ID" sz="3200" b="1" dirty="0"/>
          </a:p>
        </p:txBody>
      </p:sp>
    </p:spTree>
    <p:extLst>
      <p:ext uri="{BB962C8B-B14F-4D97-AF65-F5344CB8AC3E}">
        <p14:creationId xmlns:p14="http://schemas.microsoft.com/office/powerpoint/2010/main" val="24779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3575</TotalTime>
  <Words>873</Words>
  <Application>Microsoft Office PowerPoint</Application>
  <PresentationFormat>On-screen Show (4:3)</PresentationFormat>
  <Paragraphs>147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Arial Narrow</vt:lpstr>
      <vt:lpstr>Calibri</vt:lpstr>
      <vt:lpstr>Tahoma</vt:lpstr>
      <vt:lpstr>Times New Roman</vt:lpstr>
      <vt:lpstr>Trebuchet MS</vt:lpstr>
      <vt:lpstr>Wingdings</vt:lpstr>
      <vt:lpstr>Wingdings 3</vt:lpstr>
      <vt:lpstr>Facet</vt:lpstr>
      <vt:lpstr>PowerPoint Presentation</vt:lpstr>
      <vt:lpstr>Apa itu RTP</vt:lpstr>
      <vt:lpstr>Substansi  RTP</vt:lpstr>
      <vt:lpstr>Maksud  dan Tujuan RTP</vt:lpstr>
      <vt:lpstr>Klarifikasi celah pengendalian</vt:lpstr>
      <vt:lpstr>Klarifikasi pada Kegiatan Pengendalian</vt:lpstr>
      <vt:lpstr>Klarifikasi pada Kegiatan Pengendalian</vt:lpstr>
      <vt:lpstr>Penyusunan RTP</vt:lpstr>
      <vt:lpstr>Penilaian Lingkungan Pengendalian</vt:lpstr>
      <vt:lpstr>CEE Control Environment Evaluation Evaluasi lingkungan Pengendalian  </vt:lpstr>
      <vt:lpstr>Tujuan</vt:lpstr>
      <vt:lpstr>MENILAI LINGKUNGAN PENGENDALIAN  </vt:lpstr>
      <vt:lpstr>OUTPUT CEE</vt:lpstr>
      <vt:lpstr>Prinsip CEE</vt:lpstr>
      <vt:lpstr>Tahapan</vt:lpstr>
      <vt:lpstr>Contoh</vt:lpstr>
      <vt:lpstr>PowerPoint Presentation</vt:lpstr>
      <vt:lpstr>Faktor keberhasilan CEE</vt:lpstr>
      <vt:lpstr>TERIMA KASIH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MENYUSUN RENCANA TINDAK UNTUK MENGENDALIKAN RISIKO (KEGIATAN PENGENDALIAN)</dc:title>
  <dc:creator>eight</dc:creator>
  <cp:lastModifiedBy>User</cp:lastModifiedBy>
  <cp:revision>256</cp:revision>
  <dcterms:created xsi:type="dcterms:W3CDTF">2013-07-25T14:16:51Z</dcterms:created>
  <dcterms:modified xsi:type="dcterms:W3CDTF">2017-05-23T04:00:07Z</dcterms:modified>
</cp:coreProperties>
</file>