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6"/>
  </p:notesMasterIdLst>
  <p:handoutMasterIdLst>
    <p:handoutMasterId r:id="rId17"/>
  </p:handoutMasterIdLst>
  <p:sldIdLst>
    <p:sldId id="332" r:id="rId2"/>
    <p:sldId id="334" r:id="rId3"/>
    <p:sldId id="335" r:id="rId4"/>
    <p:sldId id="314" r:id="rId5"/>
    <p:sldId id="323" r:id="rId6"/>
    <p:sldId id="341" r:id="rId7"/>
    <p:sldId id="328" r:id="rId8"/>
    <p:sldId id="299" r:id="rId9"/>
    <p:sldId id="337" r:id="rId10"/>
    <p:sldId id="338" r:id="rId11"/>
    <p:sldId id="339" r:id="rId12"/>
    <p:sldId id="340" r:id="rId13"/>
    <p:sldId id="342" r:id="rId14"/>
    <p:sldId id="343" r:id="rId15"/>
  </p:sldIdLst>
  <p:sldSz cx="9144000" cy="6858000" type="screen4x3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05E90"/>
    <a:srgbClr val="84ABD6"/>
    <a:srgbClr val="BCAECE"/>
    <a:srgbClr val="CCFF33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097DAE-2550-4DAB-A180-96D829BD849E}" type="doc">
      <dgm:prSet loTypeId="urn:microsoft.com/office/officeart/2005/8/layout/vList5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4F468533-55CA-4F05-BFC2-80F5BE61AFD6}">
      <dgm:prSet phldrT="[Text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cap="none" spc="0" dirty="0" smtClean="0">
              <a:ln w="900" cmpd="sng"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rPr>
            <a:t>1. </a:t>
          </a:r>
          <a:r>
            <a:rPr lang="en-US" b="1" cap="none" spc="0" dirty="0" err="1" smtClean="0">
              <a:ln w="900" cmpd="sng"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rPr>
            <a:t>Informasi</a:t>
          </a:r>
          <a:r>
            <a:rPr lang="en-US" b="1" cap="none" spc="0" dirty="0" smtClean="0">
              <a:ln w="900" cmpd="sng"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rPr>
            <a:t> </a:t>
          </a:r>
          <a:r>
            <a:rPr lang="en-US" b="1" cap="none" spc="0" dirty="0" err="1" smtClean="0">
              <a:ln w="900" cmpd="sng"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rPr>
            <a:t>Keuangan</a:t>
          </a:r>
          <a:endParaRPr lang="en-US" b="1" cap="none" spc="0" dirty="0">
            <a:ln w="900" cmpd="sng">
              <a:prstDash val="solid"/>
            </a:ln>
            <a:solidFill>
              <a:srgbClr val="FFC000"/>
            </a:solidFill>
            <a:effectLst>
              <a:innerShdw blurRad="101600" dist="76200" dir="5400000">
                <a:schemeClr val="accent1">
                  <a:satMod val="190000"/>
                  <a:tint val="100000"/>
                  <a:alpha val="74000"/>
                </a:schemeClr>
              </a:innerShdw>
            </a:effectLst>
          </a:endParaRPr>
        </a:p>
      </dgm:t>
    </dgm:pt>
    <dgm:pt modelId="{E4AC71BC-E1B3-4BB9-B74C-2CB78895B53D}" type="parTrans" cxnId="{11CE8403-ADA9-45FF-AD0E-BF2ED04BD0DD}">
      <dgm:prSet/>
      <dgm:spPr/>
      <dgm:t>
        <a:bodyPr/>
        <a:lstStyle/>
        <a:p>
          <a:endParaRPr lang="en-US"/>
        </a:p>
      </dgm:t>
    </dgm:pt>
    <dgm:pt modelId="{53178CD8-8DB9-43BC-B185-9BBDA120A3FB}" type="sibTrans" cxnId="{11CE8403-ADA9-45FF-AD0E-BF2ED04BD0DD}">
      <dgm:prSet/>
      <dgm:spPr/>
      <dgm:t>
        <a:bodyPr/>
        <a:lstStyle/>
        <a:p>
          <a:endParaRPr lang="en-US"/>
        </a:p>
      </dgm:t>
    </dgm:pt>
    <dgm:pt modelId="{35770524-6463-4F1B-8319-383200E0A9DE}">
      <dgm:prSet phldrT="[Text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cap="none" spc="0" dirty="0" smtClean="0">
              <a:ln w="900" cmpd="sng"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rPr>
            <a:t>2. </a:t>
          </a:r>
          <a:r>
            <a:rPr lang="en-US" b="1" cap="none" spc="0" dirty="0" err="1" smtClean="0">
              <a:ln w="900" cmpd="sng"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rPr>
            <a:t>Informasi</a:t>
          </a:r>
          <a:r>
            <a:rPr lang="en-US" b="1" cap="none" spc="0" dirty="0" smtClean="0">
              <a:ln w="900" cmpd="sng"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rPr>
            <a:t> Non </a:t>
          </a:r>
          <a:r>
            <a:rPr lang="en-US" b="1" cap="none" spc="0" dirty="0" err="1" smtClean="0">
              <a:ln w="900" cmpd="sng"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rPr>
            <a:t>Keuangan</a:t>
          </a:r>
          <a:endParaRPr lang="en-US" b="1" cap="none" spc="0" dirty="0">
            <a:ln w="900" cmpd="sng">
              <a:prstDash val="solid"/>
            </a:ln>
            <a:solidFill>
              <a:srgbClr val="FFC000"/>
            </a:solidFill>
            <a:effectLst>
              <a:innerShdw blurRad="101600" dist="76200" dir="5400000">
                <a:schemeClr val="accent1">
                  <a:satMod val="190000"/>
                  <a:tint val="100000"/>
                  <a:alpha val="74000"/>
                </a:schemeClr>
              </a:innerShdw>
            </a:effectLst>
          </a:endParaRPr>
        </a:p>
      </dgm:t>
    </dgm:pt>
    <dgm:pt modelId="{152BEE4D-50A4-4403-84DC-826A835B7A36}" type="parTrans" cxnId="{1A7462B3-33BA-4511-A190-47EC6C7BD4FA}">
      <dgm:prSet/>
      <dgm:spPr/>
      <dgm:t>
        <a:bodyPr/>
        <a:lstStyle/>
        <a:p>
          <a:endParaRPr lang="en-US"/>
        </a:p>
      </dgm:t>
    </dgm:pt>
    <dgm:pt modelId="{9C4BD919-7740-46A9-B5ED-FDEF7500F2CF}" type="sibTrans" cxnId="{1A7462B3-33BA-4511-A190-47EC6C7BD4FA}">
      <dgm:prSet/>
      <dgm:spPr/>
      <dgm:t>
        <a:bodyPr/>
        <a:lstStyle/>
        <a:p>
          <a:endParaRPr lang="en-US"/>
        </a:p>
      </dgm:t>
    </dgm:pt>
    <dgm:pt modelId="{226EA690-83A2-4538-AD66-07145F525B52}" type="pres">
      <dgm:prSet presAssocID="{06097DAE-2550-4DAB-A180-96D829BD849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2829CD7-C2D7-4670-A4B2-2A7A9E81859B}" type="pres">
      <dgm:prSet presAssocID="{4F468533-55CA-4F05-BFC2-80F5BE61AFD6}" presName="linNode" presStyleCnt="0"/>
      <dgm:spPr/>
      <dgm:t>
        <a:bodyPr/>
        <a:lstStyle/>
        <a:p>
          <a:endParaRPr lang="en-US"/>
        </a:p>
      </dgm:t>
    </dgm:pt>
    <dgm:pt modelId="{0F6D59AF-E5B6-4ECB-A1E1-50634EB6AA84}" type="pres">
      <dgm:prSet presAssocID="{4F468533-55CA-4F05-BFC2-80F5BE61AFD6}" presName="parentText" presStyleLbl="node1" presStyleIdx="0" presStyleCnt="2" custScaleX="277507" custLinFactNeighborX="-11709" custLinFactNeighborY="-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5994DD-BEB6-41B8-8B43-9984789B6287}" type="pres">
      <dgm:prSet presAssocID="{53178CD8-8DB9-43BC-B185-9BBDA120A3FB}" presName="sp" presStyleCnt="0"/>
      <dgm:spPr/>
      <dgm:t>
        <a:bodyPr/>
        <a:lstStyle/>
        <a:p>
          <a:endParaRPr lang="en-US"/>
        </a:p>
      </dgm:t>
    </dgm:pt>
    <dgm:pt modelId="{322A760F-66B9-441C-A5A9-38579C301FF8}" type="pres">
      <dgm:prSet presAssocID="{35770524-6463-4F1B-8319-383200E0A9DE}" presName="linNode" presStyleCnt="0"/>
      <dgm:spPr/>
      <dgm:t>
        <a:bodyPr/>
        <a:lstStyle/>
        <a:p>
          <a:endParaRPr lang="en-US"/>
        </a:p>
      </dgm:t>
    </dgm:pt>
    <dgm:pt modelId="{13573C5C-094E-4B7C-BBC5-1DC9C085398C}" type="pres">
      <dgm:prSet presAssocID="{35770524-6463-4F1B-8319-383200E0A9DE}" presName="parentText" presStyleLbl="node1" presStyleIdx="1" presStyleCnt="2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1CE8403-ADA9-45FF-AD0E-BF2ED04BD0DD}" srcId="{06097DAE-2550-4DAB-A180-96D829BD849E}" destId="{4F468533-55CA-4F05-BFC2-80F5BE61AFD6}" srcOrd="0" destOrd="0" parTransId="{E4AC71BC-E1B3-4BB9-B74C-2CB78895B53D}" sibTransId="{53178CD8-8DB9-43BC-B185-9BBDA120A3FB}"/>
    <dgm:cxn modelId="{1A7462B3-33BA-4511-A190-47EC6C7BD4FA}" srcId="{06097DAE-2550-4DAB-A180-96D829BD849E}" destId="{35770524-6463-4F1B-8319-383200E0A9DE}" srcOrd="1" destOrd="0" parTransId="{152BEE4D-50A4-4403-84DC-826A835B7A36}" sibTransId="{9C4BD919-7740-46A9-B5ED-FDEF7500F2CF}"/>
    <dgm:cxn modelId="{86E76168-56FE-4484-B246-DFBE37B6F163}" type="presOf" srcId="{35770524-6463-4F1B-8319-383200E0A9DE}" destId="{13573C5C-094E-4B7C-BBC5-1DC9C085398C}" srcOrd="0" destOrd="0" presId="urn:microsoft.com/office/officeart/2005/8/layout/vList5"/>
    <dgm:cxn modelId="{37748F8B-E46E-4028-8DFF-AFD66C3D7B23}" type="presOf" srcId="{4F468533-55CA-4F05-BFC2-80F5BE61AFD6}" destId="{0F6D59AF-E5B6-4ECB-A1E1-50634EB6AA84}" srcOrd="0" destOrd="0" presId="urn:microsoft.com/office/officeart/2005/8/layout/vList5"/>
    <dgm:cxn modelId="{FA3DD96D-F131-45E1-8BD3-7F77FBDC8DFF}" type="presOf" srcId="{06097DAE-2550-4DAB-A180-96D829BD849E}" destId="{226EA690-83A2-4538-AD66-07145F525B52}" srcOrd="0" destOrd="0" presId="urn:microsoft.com/office/officeart/2005/8/layout/vList5"/>
    <dgm:cxn modelId="{25004211-38FC-48AD-9F88-FA8E9F16E71F}" type="presParOf" srcId="{226EA690-83A2-4538-AD66-07145F525B52}" destId="{42829CD7-C2D7-4670-A4B2-2A7A9E81859B}" srcOrd="0" destOrd="0" presId="urn:microsoft.com/office/officeart/2005/8/layout/vList5"/>
    <dgm:cxn modelId="{6C2D6FB2-152D-41D6-A0A4-7137394ECD19}" type="presParOf" srcId="{42829CD7-C2D7-4670-A4B2-2A7A9E81859B}" destId="{0F6D59AF-E5B6-4ECB-A1E1-50634EB6AA84}" srcOrd="0" destOrd="0" presId="urn:microsoft.com/office/officeart/2005/8/layout/vList5"/>
    <dgm:cxn modelId="{02148CF7-5012-4E63-86BA-617CAC0FFF42}" type="presParOf" srcId="{226EA690-83A2-4538-AD66-07145F525B52}" destId="{375994DD-BEB6-41B8-8B43-9984789B6287}" srcOrd="1" destOrd="0" presId="urn:microsoft.com/office/officeart/2005/8/layout/vList5"/>
    <dgm:cxn modelId="{0F3969EE-4A6D-4AFB-9F83-F5CCD53BF10B}" type="presParOf" srcId="{226EA690-83A2-4538-AD66-07145F525B52}" destId="{322A760F-66B9-441C-A5A9-38579C301FF8}" srcOrd="2" destOrd="0" presId="urn:microsoft.com/office/officeart/2005/8/layout/vList5"/>
    <dgm:cxn modelId="{79EC81F3-3B1A-4AE1-B6AF-3C3C335AEEB7}" type="presParOf" srcId="{322A760F-66B9-441C-A5A9-38579C301FF8}" destId="{13573C5C-094E-4B7C-BBC5-1DC9C085398C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FBB8D8-4AD6-466C-8F63-CBAF0B3E455B}" type="doc">
      <dgm:prSet loTypeId="urn:microsoft.com/office/officeart/2005/8/layout/chevron2" loCatId="process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877B44C-25B3-498B-A7AB-BF39B0DAA33F}">
      <dgm:prSet phldrT="[Text]"/>
      <dgm:spPr/>
      <dgm:t>
        <a:bodyPr/>
        <a:lstStyle/>
        <a:p>
          <a:r>
            <a:rPr lang="id-ID" dirty="0" smtClean="0"/>
            <a:t>a.</a:t>
          </a:r>
          <a:endParaRPr lang="en-US" dirty="0"/>
        </a:p>
      </dgm:t>
    </dgm:pt>
    <dgm:pt modelId="{702A9905-BE74-4EF3-BDB2-AE10AD85376A}" type="parTrans" cxnId="{B6638810-687F-4042-B02F-C0E88A6278A8}">
      <dgm:prSet/>
      <dgm:spPr/>
      <dgm:t>
        <a:bodyPr/>
        <a:lstStyle/>
        <a:p>
          <a:endParaRPr lang="en-US"/>
        </a:p>
      </dgm:t>
    </dgm:pt>
    <dgm:pt modelId="{0557866F-9798-4541-8BAD-8A578C0F3152}" type="sibTrans" cxnId="{B6638810-687F-4042-B02F-C0E88A6278A8}">
      <dgm:prSet/>
      <dgm:spPr/>
      <dgm:t>
        <a:bodyPr/>
        <a:lstStyle/>
        <a:p>
          <a:endParaRPr lang="en-US"/>
        </a:p>
      </dgm:t>
    </dgm:pt>
    <dgm:pt modelId="{EFC91DEE-2A95-4621-B821-726B557ED0F4}">
      <dgm:prSet phldrT="[Text]"/>
      <dgm:spPr/>
      <dgm:t>
        <a:bodyPr/>
        <a:lstStyle/>
        <a:p>
          <a:r>
            <a:rPr lang="id-ID" dirty="0" smtClean="0">
              <a:latin typeface="Calibri" pitchFamily="34" charset="0"/>
            </a:rPr>
            <a:t>Komitmen penyediaan pegawai</a:t>
          </a:r>
          <a:endParaRPr lang="en-US" dirty="0"/>
        </a:p>
      </dgm:t>
    </dgm:pt>
    <dgm:pt modelId="{6857B83D-5742-4748-A7BF-D641BD64093B}" type="parTrans" cxnId="{601EA9CF-4843-4BB9-9B33-64325296F704}">
      <dgm:prSet/>
      <dgm:spPr/>
      <dgm:t>
        <a:bodyPr/>
        <a:lstStyle/>
        <a:p>
          <a:endParaRPr lang="en-US"/>
        </a:p>
      </dgm:t>
    </dgm:pt>
    <dgm:pt modelId="{FF5C4EA4-881E-4153-B297-C10D631A5D25}" type="sibTrans" cxnId="{601EA9CF-4843-4BB9-9B33-64325296F704}">
      <dgm:prSet/>
      <dgm:spPr/>
      <dgm:t>
        <a:bodyPr/>
        <a:lstStyle/>
        <a:p>
          <a:endParaRPr lang="en-US"/>
        </a:p>
      </dgm:t>
    </dgm:pt>
    <dgm:pt modelId="{859A6BB7-0EA3-45D0-B15D-4C20FADC933D}">
      <dgm:prSet phldrT="[Text]"/>
      <dgm:spPr/>
      <dgm:t>
        <a:bodyPr/>
        <a:lstStyle/>
        <a:p>
          <a:r>
            <a:rPr lang="id-ID" dirty="0" smtClean="0"/>
            <a:t>b.</a:t>
          </a:r>
          <a:endParaRPr lang="en-US" dirty="0"/>
        </a:p>
      </dgm:t>
    </dgm:pt>
    <dgm:pt modelId="{23FC0957-8308-4D6A-856C-AA3B7BBBD276}" type="parTrans" cxnId="{1411B7CF-C713-45AE-A367-56D7DB5CAD08}">
      <dgm:prSet/>
      <dgm:spPr/>
      <dgm:t>
        <a:bodyPr/>
        <a:lstStyle/>
        <a:p>
          <a:endParaRPr lang="en-US"/>
        </a:p>
      </dgm:t>
    </dgm:pt>
    <dgm:pt modelId="{6543A8AE-F2AD-433E-8D29-E58DB43AD093}" type="sibTrans" cxnId="{1411B7CF-C713-45AE-A367-56D7DB5CAD08}">
      <dgm:prSet/>
      <dgm:spPr/>
      <dgm:t>
        <a:bodyPr/>
        <a:lstStyle/>
        <a:p>
          <a:endParaRPr lang="en-US"/>
        </a:p>
      </dgm:t>
    </dgm:pt>
    <dgm:pt modelId="{A74E2574-0B7A-424D-AE93-ECE18A42634F}">
      <dgm:prSet phldrT="[Text]"/>
      <dgm:spPr/>
      <dgm:t>
        <a:bodyPr/>
        <a:lstStyle/>
        <a:p>
          <a:r>
            <a:rPr lang="id-ID" smtClean="0">
              <a:latin typeface="Calibri" pitchFamily="34" charset="0"/>
            </a:rPr>
            <a:t>Pendanaan yang memadai</a:t>
          </a:r>
          <a:endParaRPr lang="en-US" dirty="0"/>
        </a:p>
      </dgm:t>
    </dgm:pt>
    <dgm:pt modelId="{C202A708-D7C3-400A-8D90-59A62BBBEB3D}" type="parTrans" cxnId="{F37B8B4D-D34A-49DE-9DAC-177D14DF0678}">
      <dgm:prSet/>
      <dgm:spPr/>
      <dgm:t>
        <a:bodyPr/>
        <a:lstStyle/>
        <a:p>
          <a:endParaRPr lang="en-US"/>
        </a:p>
      </dgm:t>
    </dgm:pt>
    <dgm:pt modelId="{9B1A5221-39AC-44FB-92DA-A7163A0D0485}" type="sibTrans" cxnId="{F37B8B4D-D34A-49DE-9DAC-177D14DF0678}">
      <dgm:prSet/>
      <dgm:spPr/>
      <dgm:t>
        <a:bodyPr/>
        <a:lstStyle/>
        <a:p>
          <a:endParaRPr lang="en-US"/>
        </a:p>
      </dgm:t>
    </dgm:pt>
    <dgm:pt modelId="{E965D301-2322-4F1D-B140-2D4311DE0BBF}" type="pres">
      <dgm:prSet presAssocID="{E8FBB8D8-4AD6-466C-8F63-CBAF0B3E455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82DE90D-5506-40E4-AC87-4EC3FC92B7C5}" type="pres">
      <dgm:prSet presAssocID="{3877B44C-25B3-498B-A7AB-BF39B0DAA33F}" presName="composite" presStyleCnt="0"/>
      <dgm:spPr/>
    </dgm:pt>
    <dgm:pt modelId="{0C8E0B28-3B60-428A-AD34-E3E9003C51B7}" type="pres">
      <dgm:prSet presAssocID="{3877B44C-25B3-498B-A7AB-BF39B0DAA33F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365CE7-1AA9-44DE-BB84-36A86EA4327A}" type="pres">
      <dgm:prSet presAssocID="{3877B44C-25B3-498B-A7AB-BF39B0DAA33F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362FB9-B752-44F5-A655-CC217F90530E}" type="pres">
      <dgm:prSet presAssocID="{0557866F-9798-4541-8BAD-8A578C0F3152}" presName="sp" presStyleCnt="0"/>
      <dgm:spPr/>
    </dgm:pt>
    <dgm:pt modelId="{5FE212CF-D8BA-4379-9197-8259B493B1DB}" type="pres">
      <dgm:prSet presAssocID="{859A6BB7-0EA3-45D0-B15D-4C20FADC933D}" presName="composite" presStyleCnt="0"/>
      <dgm:spPr/>
    </dgm:pt>
    <dgm:pt modelId="{C605517E-185E-442D-9308-B5058CB9CF4B}" type="pres">
      <dgm:prSet presAssocID="{859A6BB7-0EA3-45D0-B15D-4C20FADC933D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9589F3-F7E8-49B1-B135-F30108409D05}" type="pres">
      <dgm:prSet presAssocID="{859A6BB7-0EA3-45D0-B15D-4C20FADC933D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411B7CF-C713-45AE-A367-56D7DB5CAD08}" srcId="{E8FBB8D8-4AD6-466C-8F63-CBAF0B3E455B}" destId="{859A6BB7-0EA3-45D0-B15D-4C20FADC933D}" srcOrd="1" destOrd="0" parTransId="{23FC0957-8308-4D6A-856C-AA3B7BBBD276}" sibTransId="{6543A8AE-F2AD-433E-8D29-E58DB43AD093}"/>
    <dgm:cxn modelId="{B6638810-687F-4042-B02F-C0E88A6278A8}" srcId="{E8FBB8D8-4AD6-466C-8F63-CBAF0B3E455B}" destId="{3877B44C-25B3-498B-A7AB-BF39B0DAA33F}" srcOrd="0" destOrd="0" parTransId="{702A9905-BE74-4EF3-BDB2-AE10AD85376A}" sibTransId="{0557866F-9798-4541-8BAD-8A578C0F3152}"/>
    <dgm:cxn modelId="{4DE33532-E4D6-4E29-8239-D7450025B009}" type="presOf" srcId="{A74E2574-0B7A-424D-AE93-ECE18A42634F}" destId="{899589F3-F7E8-49B1-B135-F30108409D05}" srcOrd="0" destOrd="0" presId="urn:microsoft.com/office/officeart/2005/8/layout/chevron2"/>
    <dgm:cxn modelId="{648CF99E-126D-4426-B456-823410820424}" type="presOf" srcId="{3877B44C-25B3-498B-A7AB-BF39B0DAA33F}" destId="{0C8E0B28-3B60-428A-AD34-E3E9003C51B7}" srcOrd="0" destOrd="0" presId="urn:microsoft.com/office/officeart/2005/8/layout/chevron2"/>
    <dgm:cxn modelId="{2ED63195-51AB-45D0-8DAF-E66888A37CE1}" type="presOf" srcId="{E8FBB8D8-4AD6-466C-8F63-CBAF0B3E455B}" destId="{E965D301-2322-4F1D-B140-2D4311DE0BBF}" srcOrd="0" destOrd="0" presId="urn:microsoft.com/office/officeart/2005/8/layout/chevron2"/>
    <dgm:cxn modelId="{F37B8B4D-D34A-49DE-9DAC-177D14DF0678}" srcId="{859A6BB7-0EA3-45D0-B15D-4C20FADC933D}" destId="{A74E2574-0B7A-424D-AE93-ECE18A42634F}" srcOrd="0" destOrd="0" parTransId="{C202A708-D7C3-400A-8D90-59A62BBBEB3D}" sibTransId="{9B1A5221-39AC-44FB-92DA-A7163A0D0485}"/>
    <dgm:cxn modelId="{8C750A0E-EB2D-4D43-BA22-9EF7ED76F264}" type="presOf" srcId="{859A6BB7-0EA3-45D0-B15D-4C20FADC933D}" destId="{C605517E-185E-442D-9308-B5058CB9CF4B}" srcOrd="0" destOrd="0" presId="urn:microsoft.com/office/officeart/2005/8/layout/chevron2"/>
    <dgm:cxn modelId="{601EA9CF-4843-4BB9-9B33-64325296F704}" srcId="{3877B44C-25B3-498B-A7AB-BF39B0DAA33F}" destId="{EFC91DEE-2A95-4621-B821-726B557ED0F4}" srcOrd="0" destOrd="0" parTransId="{6857B83D-5742-4748-A7BF-D641BD64093B}" sibTransId="{FF5C4EA4-881E-4153-B297-C10D631A5D25}"/>
    <dgm:cxn modelId="{5649234A-3FA8-4E1C-B99B-7EE14ABDA19E}" type="presOf" srcId="{EFC91DEE-2A95-4621-B821-726B557ED0F4}" destId="{A5365CE7-1AA9-44DE-BB84-36A86EA4327A}" srcOrd="0" destOrd="0" presId="urn:microsoft.com/office/officeart/2005/8/layout/chevron2"/>
    <dgm:cxn modelId="{25BF0590-D98A-4307-BDD8-9FF0950A65CB}" type="presParOf" srcId="{E965D301-2322-4F1D-B140-2D4311DE0BBF}" destId="{782DE90D-5506-40E4-AC87-4EC3FC92B7C5}" srcOrd="0" destOrd="0" presId="urn:microsoft.com/office/officeart/2005/8/layout/chevron2"/>
    <dgm:cxn modelId="{1B226C0B-8833-405F-BFC5-404D24877703}" type="presParOf" srcId="{782DE90D-5506-40E4-AC87-4EC3FC92B7C5}" destId="{0C8E0B28-3B60-428A-AD34-E3E9003C51B7}" srcOrd="0" destOrd="0" presId="urn:microsoft.com/office/officeart/2005/8/layout/chevron2"/>
    <dgm:cxn modelId="{550690FD-D079-4DD1-BC39-06F1EC7470CD}" type="presParOf" srcId="{782DE90D-5506-40E4-AC87-4EC3FC92B7C5}" destId="{A5365CE7-1AA9-44DE-BB84-36A86EA4327A}" srcOrd="1" destOrd="0" presId="urn:microsoft.com/office/officeart/2005/8/layout/chevron2"/>
    <dgm:cxn modelId="{D5E4376E-237B-4682-89D5-48D899E9969C}" type="presParOf" srcId="{E965D301-2322-4F1D-B140-2D4311DE0BBF}" destId="{82362FB9-B752-44F5-A655-CC217F90530E}" srcOrd="1" destOrd="0" presId="urn:microsoft.com/office/officeart/2005/8/layout/chevron2"/>
    <dgm:cxn modelId="{6734816A-A544-4785-AC18-AA1A20B53CCD}" type="presParOf" srcId="{E965D301-2322-4F1D-B140-2D4311DE0BBF}" destId="{5FE212CF-D8BA-4379-9197-8259B493B1DB}" srcOrd="2" destOrd="0" presId="urn:microsoft.com/office/officeart/2005/8/layout/chevron2"/>
    <dgm:cxn modelId="{5E7A4AA7-A267-4290-853A-400586217FCC}" type="presParOf" srcId="{5FE212CF-D8BA-4379-9197-8259B493B1DB}" destId="{C605517E-185E-442D-9308-B5058CB9CF4B}" srcOrd="0" destOrd="0" presId="urn:microsoft.com/office/officeart/2005/8/layout/chevron2"/>
    <dgm:cxn modelId="{640B60F8-F820-4BDB-B4BD-CA1DEA525654}" type="presParOf" srcId="{5FE212CF-D8BA-4379-9197-8259B493B1DB}" destId="{899589F3-F7E8-49B1-B135-F30108409D0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6D59AF-E5B6-4ECB-A1E1-50634EB6AA84}">
      <dsp:nvSpPr>
        <dsp:cNvPr id="0" name=""/>
        <dsp:cNvSpPr/>
      </dsp:nvSpPr>
      <dsp:spPr>
        <a:xfrm>
          <a:off x="0" y="0"/>
          <a:ext cx="1784209" cy="731786"/>
        </a:xfrm>
        <a:prstGeom prst="roundRect">
          <a:avLst/>
        </a:prstGeom>
        <a:gradFill rotWithShape="1">
          <a:gsLst>
            <a:gs pos="0">
              <a:schemeClr val="accent2">
                <a:tint val="94000"/>
                <a:satMod val="100000"/>
                <a:lumMod val="108000"/>
              </a:schemeClr>
            </a:gs>
            <a:gs pos="50000">
              <a:schemeClr val="accent2"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2"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cap="none" spc="0" dirty="0" smtClean="0">
              <a:ln w="900" cmpd="sng"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rPr>
            <a:t>1. </a:t>
          </a:r>
          <a:r>
            <a:rPr lang="en-US" sz="1800" b="1" kern="1200" cap="none" spc="0" dirty="0" err="1" smtClean="0">
              <a:ln w="900" cmpd="sng"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rPr>
            <a:t>Informasi</a:t>
          </a:r>
          <a:r>
            <a:rPr lang="en-US" sz="1800" b="1" kern="1200" cap="none" spc="0" dirty="0" smtClean="0">
              <a:ln w="900" cmpd="sng"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rPr>
            <a:t> </a:t>
          </a:r>
          <a:r>
            <a:rPr lang="en-US" sz="1800" b="1" kern="1200" cap="none" spc="0" dirty="0" err="1" smtClean="0">
              <a:ln w="900" cmpd="sng"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rPr>
            <a:t>Keuangan</a:t>
          </a:r>
          <a:endParaRPr lang="en-US" sz="1800" b="1" kern="1200" cap="none" spc="0" dirty="0">
            <a:ln w="900" cmpd="sng">
              <a:prstDash val="solid"/>
            </a:ln>
            <a:solidFill>
              <a:srgbClr val="FFC000"/>
            </a:solidFill>
            <a:effectLst>
              <a:innerShdw blurRad="101600" dist="76200" dir="5400000">
                <a:schemeClr val="accent1">
                  <a:satMod val="190000"/>
                  <a:tint val="100000"/>
                  <a:alpha val="74000"/>
                </a:schemeClr>
              </a:innerShdw>
            </a:effectLst>
          </a:endParaRPr>
        </a:p>
      </dsp:txBody>
      <dsp:txXfrm>
        <a:off x="35723" y="35723"/>
        <a:ext cx="1712763" cy="660340"/>
      </dsp:txXfrm>
    </dsp:sp>
    <dsp:sp modelId="{13573C5C-094E-4B7C-BBC5-1DC9C085398C}">
      <dsp:nvSpPr>
        <dsp:cNvPr id="0" name=""/>
        <dsp:cNvSpPr/>
      </dsp:nvSpPr>
      <dsp:spPr>
        <a:xfrm>
          <a:off x="870" y="768393"/>
          <a:ext cx="1784207" cy="731786"/>
        </a:xfrm>
        <a:prstGeom prst="roundRect">
          <a:avLst/>
        </a:prstGeom>
        <a:gradFill rotWithShape="1">
          <a:gsLst>
            <a:gs pos="0">
              <a:schemeClr val="accent2">
                <a:tint val="94000"/>
                <a:satMod val="100000"/>
                <a:lumMod val="108000"/>
              </a:schemeClr>
            </a:gs>
            <a:gs pos="50000">
              <a:schemeClr val="accent2"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2"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cap="none" spc="0" dirty="0" smtClean="0">
              <a:ln w="900" cmpd="sng"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rPr>
            <a:t>2. </a:t>
          </a:r>
          <a:r>
            <a:rPr lang="en-US" sz="1800" b="1" kern="1200" cap="none" spc="0" dirty="0" err="1" smtClean="0">
              <a:ln w="900" cmpd="sng"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rPr>
            <a:t>Informasi</a:t>
          </a:r>
          <a:r>
            <a:rPr lang="en-US" sz="1800" b="1" kern="1200" cap="none" spc="0" dirty="0" smtClean="0">
              <a:ln w="900" cmpd="sng"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rPr>
            <a:t> Non </a:t>
          </a:r>
          <a:r>
            <a:rPr lang="en-US" sz="1800" b="1" kern="1200" cap="none" spc="0" dirty="0" err="1" smtClean="0">
              <a:ln w="900" cmpd="sng"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rPr>
            <a:t>Keuangan</a:t>
          </a:r>
          <a:endParaRPr lang="en-US" sz="1800" b="1" kern="1200" cap="none" spc="0" dirty="0">
            <a:ln w="900" cmpd="sng">
              <a:prstDash val="solid"/>
            </a:ln>
            <a:solidFill>
              <a:srgbClr val="FFC000"/>
            </a:solidFill>
            <a:effectLst>
              <a:innerShdw blurRad="101600" dist="76200" dir="5400000">
                <a:schemeClr val="accent1">
                  <a:satMod val="190000"/>
                  <a:tint val="100000"/>
                  <a:alpha val="74000"/>
                </a:schemeClr>
              </a:innerShdw>
            </a:effectLst>
          </a:endParaRPr>
        </a:p>
      </dsp:txBody>
      <dsp:txXfrm>
        <a:off x="36593" y="804116"/>
        <a:ext cx="1712761" cy="6603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8E0B28-3B60-428A-AD34-E3E9003C51B7}">
      <dsp:nvSpPr>
        <dsp:cNvPr id="0" name=""/>
        <dsp:cNvSpPr/>
      </dsp:nvSpPr>
      <dsp:spPr>
        <a:xfrm rot="5400000">
          <a:off x="-326231" y="326692"/>
          <a:ext cx="2174874" cy="152241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845" tIns="29845" rIns="29845" bIns="29845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4700" kern="1200" dirty="0" smtClean="0"/>
            <a:t>a.</a:t>
          </a:r>
          <a:endParaRPr lang="en-US" sz="4700" kern="1200" dirty="0"/>
        </a:p>
      </dsp:txBody>
      <dsp:txXfrm rot="-5400000">
        <a:off x="0" y="761667"/>
        <a:ext cx="1522412" cy="652462"/>
      </dsp:txXfrm>
    </dsp:sp>
    <dsp:sp modelId="{A5365CE7-1AA9-44DE-BB84-36A86EA4327A}">
      <dsp:nvSpPr>
        <dsp:cNvPr id="0" name=""/>
        <dsp:cNvSpPr/>
      </dsp:nvSpPr>
      <dsp:spPr>
        <a:xfrm rot="5400000">
          <a:off x="3840585" y="-2317712"/>
          <a:ext cx="1413668" cy="605001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p3d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5816" tIns="27305" rIns="27305" bIns="27305" numCol="1" spcCol="1270" anchor="ctr" anchorCtr="0">
          <a:noAutofit/>
        </a:bodyPr>
        <a:lstStyle/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4300" kern="1200" dirty="0" smtClean="0">
              <a:latin typeface="Calibri" pitchFamily="34" charset="0"/>
            </a:rPr>
            <a:t>Komitmen penyediaan pegawai</a:t>
          </a:r>
          <a:endParaRPr lang="en-US" sz="4300" kern="1200" dirty="0"/>
        </a:p>
      </dsp:txBody>
      <dsp:txXfrm rot="-5400000">
        <a:off x="1522412" y="69471"/>
        <a:ext cx="5981005" cy="1275648"/>
      </dsp:txXfrm>
    </dsp:sp>
    <dsp:sp modelId="{C605517E-185E-442D-9308-B5058CB9CF4B}">
      <dsp:nvSpPr>
        <dsp:cNvPr id="0" name=""/>
        <dsp:cNvSpPr/>
      </dsp:nvSpPr>
      <dsp:spPr>
        <a:xfrm rot="5400000">
          <a:off x="-326231" y="2214895"/>
          <a:ext cx="2174874" cy="152241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845" tIns="29845" rIns="29845" bIns="29845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4700" kern="1200" dirty="0" smtClean="0"/>
            <a:t>b.</a:t>
          </a:r>
          <a:endParaRPr lang="en-US" sz="4700" kern="1200" dirty="0"/>
        </a:p>
      </dsp:txBody>
      <dsp:txXfrm rot="-5400000">
        <a:off x="0" y="2649870"/>
        <a:ext cx="1522412" cy="652462"/>
      </dsp:txXfrm>
    </dsp:sp>
    <dsp:sp modelId="{899589F3-F7E8-49B1-B135-F30108409D05}">
      <dsp:nvSpPr>
        <dsp:cNvPr id="0" name=""/>
        <dsp:cNvSpPr/>
      </dsp:nvSpPr>
      <dsp:spPr>
        <a:xfrm rot="5400000">
          <a:off x="3840585" y="-429509"/>
          <a:ext cx="1413668" cy="605001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p3d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5816" tIns="27305" rIns="27305" bIns="27305" numCol="1" spcCol="1270" anchor="ctr" anchorCtr="0">
          <a:noAutofit/>
        </a:bodyPr>
        <a:lstStyle/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4300" kern="1200" smtClean="0">
              <a:latin typeface="Calibri" pitchFamily="34" charset="0"/>
            </a:rPr>
            <a:t>Pendanaan yang memadai</a:t>
          </a:r>
          <a:endParaRPr lang="en-US" sz="4300" kern="1200" dirty="0"/>
        </a:p>
      </dsp:txBody>
      <dsp:txXfrm rot="-5400000">
        <a:off x="1522412" y="1957674"/>
        <a:ext cx="5981005" cy="12756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ghg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58B00-BAE9-4742-931E-E8AAA98C6CCD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FF31DB-14C0-4B94-AF8A-E4AC675A5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985864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ghg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A46C56-48F3-4833-9C5B-AB4DF99CEF95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932C40-CA53-483E-B91E-1284ECB492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565708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932C40-CA53-483E-B91E-1284ECB49221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ghg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4189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ghg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932C40-CA53-483E-B91E-1284ECB4922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026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BD549-EA32-418A-9585-16DBCC33CC3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15F0-8580-4EC0-9C6B-E7768DD251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316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BD549-EA32-418A-9585-16DBCC33CC3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15F0-8580-4EC0-9C6B-E7768DD251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01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BD549-EA32-418A-9585-16DBCC33CC3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15F0-8580-4EC0-9C6B-E7768DD251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0575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BD549-EA32-418A-9585-16DBCC33CC3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15F0-8580-4EC0-9C6B-E7768DD251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286762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BD549-EA32-418A-9585-16DBCC33CC3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15F0-8580-4EC0-9C6B-E7768DD251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2005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BD549-EA32-418A-9585-16DBCC33CC3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15F0-8580-4EC0-9C6B-E7768DD251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1280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BD549-EA32-418A-9585-16DBCC33CC3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15F0-8580-4EC0-9C6B-E7768DD251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2631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BD549-EA32-418A-9585-16DBCC33CC3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15F0-8580-4EC0-9C6B-E7768DD251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194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BD549-EA32-418A-9585-16DBCC33CC3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15F0-8580-4EC0-9C6B-E7768DD251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41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BD549-EA32-418A-9585-16DBCC33CC3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15F0-8580-4EC0-9C6B-E7768DD251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447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BD549-EA32-418A-9585-16DBCC33CC3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15F0-8580-4EC0-9C6B-E7768DD251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540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BD549-EA32-418A-9585-16DBCC33CC3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15F0-8580-4EC0-9C6B-E7768DD251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413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BD549-EA32-418A-9585-16DBCC33CC3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15F0-8580-4EC0-9C6B-E7768DD251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845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BD549-EA32-418A-9585-16DBCC33CC3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15F0-8580-4EC0-9C6B-E7768DD251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324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BD549-EA32-418A-9585-16DBCC33CC3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15F0-8580-4EC0-9C6B-E7768DD251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46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BD549-EA32-418A-9585-16DBCC33CC3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15F0-8580-4EC0-9C6B-E7768DD251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385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BD549-EA32-418A-9585-16DBCC33CC3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15F0-8580-4EC0-9C6B-E7768DD251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325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D6BD549-EA32-418A-9585-16DBCC33CC3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BA915F0-8580-4EC0-9C6B-E7768DD251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5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id.wikipedia.org/wiki/Informasi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 Diagonal Corner Rectangle 9"/>
          <p:cNvSpPr/>
          <p:nvPr/>
        </p:nvSpPr>
        <p:spPr>
          <a:xfrm>
            <a:off x="1357290" y="2357430"/>
            <a:ext cx="6572296" cy="2357454"/>
          </a:xfrm>
          <a:prstGeom prst="round2Diag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6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libri" pitchFamily="34" charset="0"/>
                <a:cs typeface="Tahoma" pitchFamily="34" charset="0"/>
              </a:rPr>
              <a:t>INFORMASI </a:t>
            </a:r>
            <a:r>
              <a:rPr lang="en-US" sz="60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libri" pitchFamily="34" charset="0"/>
                <a:cs typeface="Tahoma" pitchFamily="34" charset="0"/>
              </a:rPr>
              <a:t>dan</a:t>
            </a:r>
            <a:r>
              <a:rPr lang="en-US" sz="6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libri" pitchFamily="34" charset="0"/>
                <a:cs typeface="Tahoma" pitchFamily="34" charset="0"/>
              </a:rPr>
              <a:t> KOMUNIKASI</a:t>
            </a:r>
            <a:endParaRPr lang="en-US" sz="6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85720" y="2000240"/>
            <a:ext cx="8858280" cy="40005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2867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1. </a:t>
            </a:r>
            <a:r>
              <a:rPr lang="en-US" sz="4000" dirty="0" err="1" smtClean="0"/>
              <a:t>Mengevaluasi</a:t>
            </a:r>
            <a:r>
              <a:rPr lang="en-US" sz="4000" dirty="0" smtClean="0"/>
              <a:t> </a:t>
            </a:r>
            <a:r>
              <a:rPr lang="en-US" sz="4000" dirty="0" err="1" smtClean="0"/>
              <a:t>mekanisme</a:t>
            </a:r>
            <a:r>
              <a:rPr lang="en-US" sz="4000" dirty="0" smtClean="0"/>
              <a:t> </a:t>
            </a:r>
            <a:r>
              <a:rPr lang="en-US" sz="4000" dirty="0" err="1" smtClean="0"/>
              <a:t>pengkomunikasian</a:t>
            </a:r>
            <a:r>
              <a:rPr lang="en-US" sz="4000" dirty="0" smtClean="0"/>
              <a:t> </a:t>
            </a:r>
            <a:br>
              <a:rPr lang="en-US" sz="4000" dirty="0" smtClean="0"/>
            </a:br>
            <a:r>
              <a:rPr lang="en-US" sz="4000" dirty="0" smtClean="0"/>
              <a:t>     </a:t>
            </a:r>
            <a:r>
              <a:rPr lang="en-US" sz="4000" dirty="0" err="1" smtClean="0"/>
              <a:t>Informasi</a:t>
            </a:r>
            <a:r>
              <a:rPr lang="en-US" sz="4000" dirty="0" smtClean="0"/>
              <a:t> </a:t>
            </a:r>
            <a:r>
              <a:rPr lang="en-US" sz="4000" dirty="0" err="1" smtClean="0"/>
              <a:t>pengendalian</a:t>
            </a:r>
            <a:r>
              <a:rPr lang="en-US" sz="4000" dirty="0" smtClean="0"/>
              <a:t> yang </a:t>
            </a:r>
            <a:r>
              <a:rPr lang="en-US" sz="4000" dirty="0" err="1" smtClean="0"/>
              <a:t>ada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071506" y="2714620"/>
            <a:ext cx="7539094" cy="3000420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  <a:buNone/>
            </a:pPr>
            <a:r>
              <a:rPr lang="en-US" sz="2400" dirty="0" smtClean="0">
                <a:solidFill>
                  <a:srgbClr val="FFC000"/>
                </a:solidFill>
              </a:rPr>
              <a:t>   </a:t>
            </a:r>
            <a:r>
              <a:rPr lang="en-US" sz="2400" dirty="0" err="1" smtClean="0">
                <a:solidFill>
                  <a:srgbClr val="FFC000"/>
                </a:solidFill>
              </a:rPr>
              <a:t>Menginventarisasi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sarana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komunikasi</a:t>
            </a:r>
            <a:r>
              <a:rPr lang="en-US" sz="2400" dirty="0" smtClean="0">
                <a:solidFill>
                  <a:srgbClr val="FFC000"/>
                </a:solidFill>
              </a:rPr>
              <a:t> yang </a:t>
            </a:r>
            <a:r>
              <a:rPr lang="en-US" sz="2400" dirty="0" err="1" smtClean="0">
                <a:solidFill>
                  <a:srgbClr val="FFC000"/>
                </a:solidFill>
              </a:rPr>
              <a:t>ada</a:t>
            </a:r>
            <a:r>
              <a:rPr lang="en-US" sz="2400" dirty="0" smtClean="0">
                <a:solidFill>
                  <a:srgbClr val="FFC000"/>
                </a:solidFill>
              </a:rPr>
              <a:t> yang </a:t>
            </a:r>
            <a:r>
              <a:rPr lang="en-US" sz="2400" dirty="0" err="1" smtClean="0">
                <a:solidFill>
                  <a:srgbClr val="FFC000"/>
                </a:solidFill>
              </a:rPr>
              <a:t>dapat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digunakan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untuk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menyampaikan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Risiko</a:t>
            </a:r>
            <a:r>
              <a:rPr lang="en-US" sz="2400" dirty="0" smtClean="0">
                <a:solidFill>
                  <a:srgbClr val="FFC000"/>
                </a:solidFill>
              </a:rPr>
              <a:t>, </a:t>
            </a:r>
            <a:r>
              <a:rPr lang="en-US" sz="2400" dirty="0" err="1" smtClean="0">
                <a:solidFill>
                  <a:srgbClr val="FFC000"/>
                </a:solidFill>
              </a:rPr>
              <a:t>keberadaan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dan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implementasi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revisi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kebijakan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dan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prosedur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sebagai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pengendalian</a:t>
            </a:r>
            <a:r>
              <a:rPr lang="en-US" sz="2400" dirty="0" smtClean="0">
                <a:solidFill>
                  <a:srgbClr val="FFC000"/>
                </a:solidFill>
              </a:rPr>
              <a:t> yang </a:t>
            </a:r>
            <a:r>
              <a:rPr lang="en-US" sz="2400" dirty="0" err="1" smtClean="0">
                <a:solidFill>
                  <a:srgbClr val="FFC000"/>
                </a:solidFill>
              </a:rPr>
              <a:t>baru</a:t>
            </a:r>
            <a:endParaRPr lang="en-US" sz="2400" dirty="0" smtClean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53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2. </a:t>
            </a:r>
            <a:r>
              <a:rPr lang="en-US" dirty="0" err="1" smtClean="0"/>
              <a:t>Mengidentifikasikan</a:t>
            </a:r>
            <a:r>
              <a:rPr lang="en-US" dirty="0" smtClean="0"/>
              <a:t> </a:t>
            </a:r>
            <a:r>
              <a:rPr lang="en-US" dirty="0" err="1" smtClean="0"/>
              <a:t>Bentuk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Sarana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     </a:t>
            </a:r>
            <a:r>
              <a:rPr lang="en-US" dirty="0" err="1" smtClean="0"/>
              <a:t>Komunikasi</a:t>
            </a:r>
            <a:r>
              <a:rPr lang="en-US" dirty="0" smtClean="0"/>
              <a:t> yang </a:t>
            </a:r>
            <a:r>
              <a:rPr lang="en-US" dirty="0" err="1" smtClean="0"/>
              <a:t>tersedia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85720" y="1428736"/>
            <a:ext cx="8572560" cy="5786454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dirty="0" smtClean="0"/>
              <a:t>    </a:t>
            </a:r>
            <a:endParaRPr lang="en-US" dirty="0" smtClean="0">
              <a:solidFill>
                <a:srgbClr val="0000FF"/>
              </a:solidFill>
            </a:endParaRPr>
          </a:p>
          <a:p>
            <a:pPr>
              <a:buNone/>
            </a:pPr>
            <a:endParaRPr lang="en-US" dirty="0" smtClean="0"/>
          </a:p>
          <a:p>
            <a:pPr lvl="0">
              <a:spcBef>
                <a:spcPts val="1800"/>
              </a:spcBef>
            </a:pPr>
            <a:r>
              <a:rPr lang="en-US" sz="4600" dirty="0" err="1" smtClean="0">
                <a:solidFill>
                  <a:schemeClr val="accent4">
                    <a:lumMod val="50000"/>
                  </a:schemeClr>
                </a:solidFill>
              </a:rPr>
              <a:t>Merumuskan</a:t>
            </a:r>
            <a:r>
              <a:rPr lang="en-US" sz="4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600" dirty="0" err="1" smtClean="0">
                <a:solidFill>
                  <a:schemeClr val="accent4">
                    <a:lumMod val="50000"/>
                  </a:schemeClr>
                </a:solidFill>
              </a:rPr>
              <a:t>bgm</a:t>
            </a:r>
            <a:r>
              <a:rPr lang="en-US" sz="4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600" dirty="0" err="1" smtClean="0">
                <a:solidFill>
                  <a:schemeClr val="accent4">
                    <a:lumMod val="50000"/>
                  </a:schemeClr>
                </a:solidFill>
              </a:rPr>
              <a:t>komunikasi</a:t>
            </a:r>
            <a:r>
              <a:rPr lang="en-US" sz="4600" dirty="0" smtClean="0">
                <a:solidFill>
                  <a:schemeClr val="accent4">
                    <a:lumMod val="50000"/>
                  </a:schemeClr>
                </a:solidFill>
              </a:rPr>
              <a:t> yang paling </a:t>
            </a:r>
            <a:r>
              <a:rPr lang="en-US" sz="4600" dirty="0" err="1" smtClean="0">
                <a:solidFill>
                  <a:schemeClr val="accent4">
                    <a:lumMod val="50000"/>
                  </a:schemeClr>
                </a:solidFill>
              </a:rPr>
              <a:t>efektif</a:t>
            </a:r>
            <a:r>
              <a:rPr lang="en-US" sz="4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600" dirty="0" err="1" smtClean="0">
                <a:solidFill>
                  <a:schemeClr val="accent4">
                    <a:lumMod val="50000"/>
                  </a:schemeClr>
                </a:solidFill>
              </a:rPr>
              <a:t>tentang</a:t>
            </a:r>
            <a:r>
              <a:rPr lang="en-US" sz="4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600" dirty="0" err="1" smtClean="0">
                <a:solidFill>
                  <a:schemeClr val="accent4">
                    <a:lumMod val="50000"/>
                  </a:schemeClr>
                </a:solidFill>
              </a:rPr>
              <a:t>pengendalian</a:t>
            </a:r>
            <a:r>
              <a:rPr lang="en-US" sz="4600" dirty="0" smtClean="0">
                <a:solidFill>
                  <a:schemeClr val="accent4">
                    <a:lumMod val="50000"/>
                  </a:schemeClr>
                </a:solidFill>
              </a:rPr>
              <a:t> yang </a:t>
            </a:r>
            <a:r>
              <a:rPr lang="en-US" sz="4600" dirty="0" err="1" smtClean="0">
                <a:solidFill>
                  <a:schemeClr val="accent4">
                    <a:lumMod val="50000"/>
                  </a:schemeClr>
                </a:solidFill>
              </a:rPr>
              <a:t>baru</a:t>
            </a:r>
            <a:r>
              <a:rPr lang="en-US" sz="4600" dirty="0" smtClean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en-US" sz="4600" dirty="0" err="1" smtClean="0">
                <a:solidFill>
                  <a:schemeClr val="accent4">
                    <a:lumMod val="50000"/>
                  </a:schemeClr>
                </a:solidFill>
              </a:rPr>
              <a:t>akan</a:t>
            </a:r>
            <a:r>
              <a:rPr lang="en-US" sz="4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600" dirty="0" err="1" smtClean="0">
                <a:solidFill>
                  <a:schemeClr val="accent4">
                    <a:lumMod val="50000"/>
                  </a:schemeClr>
                </a:solidFill>
              </a:rPr>
              <a:t>dilakukan</a:t>
            </a:r>
            <a:endParaRPr lang="en-US" sz="46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lvl="0">
              <a:spcBef>
                <a:spcPts val="1800"/>
              </a:spcBef>
            </a:pPr>
            <a:r>
              <a:rPr lang="en-US" sz="4200" dirty="0" err="1" smtClean="0">
                <a:solidFill>
                  <a:schemeClr val="accent4">
                    <a:lumMod val="50000"/>
                  </a:schemeClr>
                </a:solidFill>
              </a:rPr>
              <a:t>Komunikasi</a:t>
            </a:r>
            <a:r>
              <a:rPr lang="en-US" sz="4200" dirty="0" smtClean="0">
                <a:solidFill>
                  <a:schemeClr val="accent4">
                    <a:lumMod val="50000"/>
                  </a:schemeClr>
                </a:solidFill>
              </a:rPr>
              <a:t> yang </a:t>
            </a:r>
            <a:r>
              <a:rPr lang="en-US" sz="4200" dirty="0" err="1" smtClean="0">
                <a:solidFill>
                  <a:schemeClr val="accent4">
                    <a:lumMod val="50000"/>
                  </a:schemeClr>
                </a:solidFill>
              </a:rPr>
              <a:t>efektif</a:t>
            </a:r>
            <a:r>
              <a:rPr lang="en-US" sz="42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200" dirty="0" err="1" smtClean="0">
                <a:solidFill>
                  <a:schemeClr val="accent4">
                    <a:lumMod val="50000"/>
                  </a:schemeClr>
                </a:solidFill>
              </a:rPr>
              <a:t>sangat</a:t>
            </a:r>
            <a:r>
              <a:rPr lang="en-US" sz="42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200" dirty="0" err="1" smtClean="0">
                <a:solidFill>
                  <a:schemeClr val="accent4">
                    <a:lumMod val="50000"/>
                  </a:schemeClr>
                </a:solidFill>
              </a:rPr>
              <a:t>dibutuhkan</a:t>
            </a:r>
            <a:r>
              <a:rPr lang="en-US" sz="4200" dirty="0" smtClean="0">
                <a:solidFill>
                  <a:schemeClr val="accent4">
                    <a:lumMod val="50000"/>
                  </a:schemeClr>
                </a:solidFill>
              </a:rPr>
              <a:t> agar </a:t>
            </a:r>
            <a:r>
              <a:rPr lang="en-US" sz="4200" dirty="0" err="1" smtClean="0">
                <a:solidFill>
                  <a:schemeClr val="accent4">
                    <a:lumMod val="50000"/>
                  </a:schemeClr>
                </a:solidFill>
              </a:rPr>
              <a:t>pihak</a:t>
            </a:r>
            <a:r>
              <a:rPr lang="en-US" sz="4200" dirty="0" smtClean="0">
                <a:solidFill>
                  <a:schemeClr val="accent4">
                    <a:lumMod val="50000"/>
                  </a:schemeClr>
                </a:solidFill>
              </a:rPr>
              <a:t> yang </a:t>
            </a:r>
            <a:r>
              <a:rPr lang="en-US" sz="4200" dirty="0" err="1" smtClean="0">
                <a:solidFill>
                  <a:schemeClr val="accent4">
                    <a:lumMod val="50000"/>
                  </a:schemeClr>
                </a:solidFill>
              </a:rPr>
              <a:t>terlibat</a:t>
            </a:r>
            <a:r>
              <a:rPr lang="en-US" sz="42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200" dirty="0" err="1" smtClean="0">
                <a:solidFill>
                  <a:schemeClr val="accent4">
                    <a:lumMod val="50000"/>
                  </a:schemeClr>
                </a:solidFill>
              </a:rPr>
              <a:t>dapat</a:t>
            </a:r>
            <a:r>
              <a:rPr lang="en-US" sz="42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200" dirty="0" err="1" smtClean="0">
                <a:solidFill>
                  <a:schemeClr val="accent4">
                    <a:lumMod val="50000"/>
                  </a:schemeClr>
                </a:solidFill>
              </a:rPr>
              <a:t>menjalankan</a:t>
            </a:r>
            <a:r>
              <a:rPr lang="en-US" sz="42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200" dirty="0" err="1" smtClean="0">
                <a:solidFill>
                  <a:schemeClr val="accent4">
                    <a:lumMod val="50000"/>
                  </a:schemeClr>
                </a:solidFill>
              </a:rPr>
              <a:t>pengendalian</a:t>
            </a:r>
            <a:r>
              <a:rPr lang="en-US" sz="42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200" dirty="0" err="1" smtClean="0">
                <a:solidFill>
                  <a:schemeClr val="accent4">
                    <a:lumMod val="50000"/>
                  </a:schemeClr>
                </a:solidFill>
              </a:rPr>
              <a:t>secara</a:t>
            </a:r>
            <a:r>
              <a:rPr lang="en-US" sz="42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200" dirty="0" err="1" smtClean="0">
                <a:solidFill>
                  <a:schemeClr val="accent4">
                    <a:lumMod val="50000"/>
                  </a:schemeClr>
                </a:solidFill>
              </a:rPr>
              <a:t>efektif</a:t>
            </a:r>
            <a:endParaRPr lang="en-US" sz="42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lvl="0">
              <a:spcBef>
                <a:spcPts val="1800"/>
              </a:spcBef>
            </a:pPr>
            <a:r>
              <a:rPr lang="en-US" sz="4600" dirty="0" smtClean="0">
                <a:solidFill>
                  <a:schemeClr val="accent4">
                    <a:lumMod val="50000"/>
                  </a:schemeClr>
                </a:solidFill>
              </a:rPr>
              <a:t>Cara </a:t>
            </a:r>
            <a:r>
              <a:rPr lang="en-US" sz="4600" dirty="0" err="1" smtClean="0">
                <a:solidFill>
                  <a:schemeClr val="accent4">
                    <a:lumMod val="50000"/>
                  </a:schemeClr>
                </a:solidFill>
              </a:rPr>
              <a:t>Pengkomunikasian</a:t>
            </a:r>
            <a:r>
              <a:rPr lang="en-US" sz="4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600" dirty="0" err="1" smtClean="0">
                <a:solidFill>
                  <a:schemeClr val="accent4">
                    <a:lumMod val="50000"/>
                  </a:schemeClr>
                </a:solidFill>
              </a:rPr>
              <a:t>dapat</a:t>
            </a:r>
            <a:r>
              <a:rPr lang="en-US" sz="4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600" dirty="0" err="1" smtClean="0">
                <a:solidFill>
                  <a:schemeClr val="accent4">
                    <a:lumMod val="50000"/>
                  </a:schemeClr>
                </a:solidFill>
              </a:rPr>
              <a:t>berbeda-beda</a:t>
            </a:r>
            <a:r>
              <a:rPr lang="en-US" sz="4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600" dirty="0" err="1" smtClean="0">
                <a:solidFill>
                  <a:schemeClr val="accent4">
                    <a:lumMod val="50000"/>
                  </a:schemeClr>
                </a:solidFill>
              </a:rPr>
              <a:t>sesuai</a:t>
            </a:r>
            <a:r>
              <a:rPr lang="en-US" sz="4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600" dirty="0" err="1" smtClean="0">
                <a:solidFill>
                  <a:schemeClr val="accent4">
                    <a:lumMod val="50000"/>
                  </a:schemeClr>
                </a:solidFill>
              </a:rPr>
              <a:t>dengan</a:t>
            </a:r>
            <a:r>
              <a:rPr lang="en-US" sz="4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600" dirty="0" err="1" smtClean="0">
                <a:solidFill>
                  <a:schemeClr val="accent4">
                    <a:lumMod val="50000"/>
                  </a:schemeClr>
                </a:solidFill>
              </a:rPr>
              <a:t>sifat</a:t>
            </a:r>
            <a:r>
              <a:rPr lang="en-US" sz="4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600" dirty="0" err="1" smtClean="0">
                <a:solidFill>
                  <a:schemeClr val="accent4">
                    <a:lumMod val="50000"/>
                  </a:schemeClr>
                </a:solidFill>
              </a:rPr>
              <a:t>pengendalian</a:t>
            </a:r>
            <a:r>
              <a:rPr lang="en-US" sz="4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600" dirty="0" err="1" smtClean="0">
                <a:solidFill>
                  <a:schemeClr val="accent4">
                    <a:lumMod val="50000"/>
                  </a:schemeClr>
                </a:solidFill>
              </a:rPr>
              <a:t>baru</a:t>
            </a:r>
            <a:r>
              <a:rPr lang="en-US" sz="4600" dirty="0" smtClean="0">
                <a:solidFill>
                  <a:schemeClr val="accent4">
                    <a:lumMod val="50000"/>
                  </a:schemeClr>
                </a:solidFill>
              </a:rPr>
              <a:t> yang </a:t>
            </a:r>
            <a:r>
              <a:rPr lang="en-US" sz="4600" dirty="0" err="1" smtClean="0">
                <a:solidFill>
                  <a:schemeClr val="accent4">
                    <a:lumMod val="50000"/>
                  </a:schemeClr>
                </a:solidFill>
              </a:rPr>
              <a:t>dibangun</a:t>
            </a:r>
            <a:endParaRPr lang="en-US" sz="46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lvl="0"/>
            <a:endParaRPr lang="en-US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lvl="0">
              <a:buNone/>
            </a:pPr>
            <a:r>
              <a:rPr lang="en-US" dirty="0"/>
              <a:t> </a:t>
            </a:r>
            <a:r>
              <a:rPr lang="en-US" dirty="0" smtClean="0"/>
              <a:t>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31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715536" cy="1143000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3.Memutuskan </a:t>
            </a:r>
            <a:r>
              <a:rPr lang="en-US" sz="4000" b="1" dirty="0" err="1" smtClean="0"/>
              <a:t>Bentuk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dan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sarana</a:t>
            </a: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 smtClean="0"/>
              <a:t> </a:t>
            </a:r>
            <a:r>
              <a:rPr lang="en-US" sz="4000" b="1" dirty="0" err="1" smtClean="0"/>
              <a:t>komunikasi</a:t>
            </a:r>
            <a:endParaRPr lang="en-US" sz="40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85720" y="1785902"/>
            <a:ext cx="8572560" cy="5072098"/>
          </a:xfrm>
        </p:spPr>
        <p:txBody>
          <a:bodyPr>
            <a:normAutofit/>
          </a:bodyPr>
          <a:lstStyle/>
          <a:p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</a:rPr>
              <a:t>Bentuk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</a:rPr>
              <a:t>dan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</a:rPr>
              <a:t>sarana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</a:rPr>
              <a:t>komunikasi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 yang </a:t>
            </a:r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</a:rPr>
              <a:t>akan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</a:rPr>
              <a:t>digunakan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</a:rPr>
              <a:t>untuk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</a:rPr>
              <a:t>menyampaikan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</a:rPr>
              <a:t>Informasi</a:t>
            </a:r>
            <a:endParaRPr lang="en-US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    </a:t>
            </a:r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</a:rPr>
              <a:t>Pengendalian</a:t>
            </a:r>
            <a:endParaRPr lang="en-US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endParaRPr lang="en-US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</a:rPr>
              <a:t>Rencana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</a:rPr>
              <a:t>Pengkomunikasian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: </a:t>
            </a:r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</a:rPr>
              <a:t>Perbaikan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</a:rPr>
              <a:t>dalam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</a:rPr>
              <a:t>Pengendalian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 Intern </a:t>
            </a:r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</a:rPr>
              <a:t>akan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</a:rPr>
              <a:t>dituangkan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</a:rPr>
              <a:t>ke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</a:rPr>
              <a:t>dalam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</a:rPr>
              <a:t>dokumen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 RTP</a:t>
            </a:r>
          </a:p>
          <a:p>
            <a:pPr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6521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-76200"/>
            <a:ext cx="8577234" cy="1143000"/>
          </a:xfrm>
        </p:spPr>
        <p:txBody>
          <a:bodyPr>
            <a:normAutofit fontScale="90000"/>
          </a:bodyPr>
          <a:lstStyle/>
          <a:p>
            <a:r>
              <a:rPr lang="en-US" sz="4000" b="1" dirty="0" err="1" smtClean="0">
                <a:solidFill>
                  <a:srgbClr val="0000FF"/>
                </a:solidFill>
              </a:rPr>
              <a:t>Perumusan</a:t>
            </a:r>
            <a:r>
              <a:rPr lang="en-US" sz="4000" b="1" dirty="0" smtClean="0">
                <a:solidFill>
                  <a:srgbClr val="0000FF"/>
                </a:solidFill>
              </a:rPr>
              <a:t> </a:t>
            </a:r>
            <a:r>
              <a:rPr lang="en-US" sz="4000" b="1" dirty="0" err="1" smtClean="0">
                <a:solidFill>
                  <a:srgbClr val="0000FF"/>
                </a:solidFill>
              </a:rPr>
              <a:t>Informasi</a:t>
            </a:r>
            <a:r>
              <a:rPr lang="en-US" sz="4000" b="1" dirty="0" smtClean="0">
                <a:solidFill>
                  <a:srgbClr val="0000FF"/>
                </a:solidFill>
              </a:rPr>
              <a:t> Yang </a:t>
            </a:r>
            <a:r>
              <a:rPr lang="en-US" sz="4000" b="1" dirty="0" err="1" smtClean="0">
                <a:solidFill>
                  <a:srgbClr val="0000FF"/>
                </a:solidFill>
              </a:rPr>
              <a:t>Relevan</a:t>
            </a:r>
            <a:endParaRPr lang="en-US" sz="4000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2400" y="1066800"/>
            <a:ext cx="8715436" cy="6000768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Telah</a:t>
            </a:r>
            <a:r>
              <a:rPr lang="en-US" sz="2400" dirty="0" smtClean="0"/>
              <a:t> </a:t>
            </a:r>
            <a:r>
              <a:rPr lang="en-US" sz="2400" dirty="0" err="1" smtClean="0"/>
              <a:t>disusun</a:t>
            </a:r>
            <a:r>
              <a:rPr lang="en-US" sz="2400" dirty="0" smtClean="0"/>
              <a:t> </a:t>
            </a:r>
            <a:r>
              <a:rPr lang="en-US" sz="2400" i="1" dirty="0" err="1" smtClean="0"/>
              <a:t>kebutuhan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pemakai</a:t>
            </a:r>
            <a:r>
              <a:rPr lang="en-US" sz="2400" i="1" dirty="0" smtClean="0"/>
              <a:t> </a:t>
            </a:r>
            <a:r>
              <a:rPr lang="en-US" sz="2400" dirty="0" err="1" smtClean="0"/>
              <a:t>informasi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memastikan</a:t>
            </a:r>
            <a:r>
              <a:rPr lang="en-US" sz="2400" dirty="0" smtClean="0"/>
              <a:t> </a:t>
            </a:r>
            <a:r>
              <a:rPr lang="en-US" sz="2400" dirty="0" err="1" smtClean="0"/>
              <a:t>berfungsinya</a:t>
            </a:r>
            <a:r>
              <a:rPr lang="en-US" sz="2400" dirty="0" smtClean="0"/>
              <a:t> </a:t>
            </a:r>
            <a:r>
              <a:rPr lang="en-US" sz="2400" dirty="0" err="1" smtClean="0"/>
              <a:t>kegiatan</a:t>
            </a:r>
            <a:r>
              <a:rPr lang="en-US" sz="2400" dirty="0" smtClean="0"/>
              <a:t> </a:t>
            </a:r>
            <a:r>
              <a:rPr lang="en-US" sz="2400" dirty="0" err="1" smtClean="0"/>
              <a:t>pengendalian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tercapainya</a:t>
            </a:r>
            <a:r>
              <a:rPr lang="en-US" sz="2400" dirty="0" smtClean="0"/>
              <a:t> </a:t>
            </a:r>
            <a:r>
              <a:rPr lang="en-US" sz="2400" dirty="0" err="1" smtClean="0"/>
              <a:t>tujuan</a:t>
            </a:r>
            <a:r>
              <a:rPr lang="en-US" sz="2400" dirty="0" smtClean="0"/>
              <a:t> </a:t>
            </a:r>
            <a:r>
              <a:rPr lang="en-US" sz="2400" dirty="0" err="1" smtClean="0"/>
              <a:t>organisasi</a:t>
            </a:r>
            <a:endParaRPr lang="en-US" sz="2400" dirty="0" smtClean="0"/>
          </a:p>
          <a:p>
            <a:r>
              <a:rPr lang="en-US" sz="2400" dirty="0" err="1" smtClean="0"/>
              <a:t>Telah</a:t>
            </a:r>
            <a:r>
              <a:rPr lang="en-US" sz="2400" dirty="0" smtClean="0"/>
              <a:t> </a:t>
            </a:r>
            <a:r>
              <a:rPr lang="en-US" sz="2400" dirty="0" err="1" smtClean="0"/>
              <a:t>direncanakan</a:t>
            </a:r>
            <a:r>
              <a:rPr lang="en-US" sz="2400" dirty="0" smtClean="0"/>
              <a:t> </a:t>
            </a:r>
            <a:r>
              <a:rPr lang="en-US" sz="2400" dirty="0" err="1" smtClean="0"/>
              <a:t>perekaman</a:t>
            </a:r>
            <a:r>
              <a:rPr lang="en-US" sz="2400" dirty="0" smtClean="0"/>
              <a:t> &amp; </a:t>
            </a:r>
            <a:r>
              <a:rPr lang="en-US" sz="2400" dirty="0" err="1" smtClean="0"/>
              <a:t>penyimpanan</a:t>
            </a:r>
            <a:r>
              <a:rPr lang="en-US" sz="2400" dirty="0" smtClean="0"/>
              <a:t> data internal</a:t>
            </a:r>
          </a:p>
          <a:p>
            <a:r>
              <a:rPr lang="en-US" sz="2400" dirty="0" err="1" smtClean="0"/>
              <a:t>Telah</a:t>
            </a:r>
            <a:r>
              <a:rPr lang="en-US" sz="2400" dirty="0" smtClean="0"/>
              <a:t> </a:t>
            </a:r>
            <a:r>
              <a:rPr lang="en-US" sz="2400" dirty="0" err="1" smtClean="0"/>
              <a:t>dibangun</a:t>
            </a:r>
            <a:r>
              <a:rPr lang="en-US" sz="2400" dirty="0" smtClean="0"/>
              <a:t> </a:t>
            </a:r>
            <a:r>
              <a:rPr lang="en-US" sz="2400" dirty="0" err="1" smtClean="0"/>
              <a:t>sistem</a:t>
            </a:r>
            <a:r>
              <a:rPr lang="en-US" sz="2400" dirty="0" smtClean="0"/>
              <a:t> </a:t>
            </a:r>
            <a:r>
              <a:rPr lang="en-US" sz="2400" dirty="0" err="1" smtClean="0"/>
              <a:t>informasi</a:t>
            </a:r>
            <a:r>
              <a:rPr lang="en-US" sz="2400" dirty="0" smtClean="0"/>
              <a:t> </a:t>
            </a:r>
            <a:r>
              <a:rPr lang="en-US" sz="2400" dirty="0" err="1" smtClean="0"/>
              <a:t>kegiatan</a:t>
            </a:r>
            <a:r>
              <a:rPr lang="en-US" sz="2400" dirty="0" smtClean="0"/>
              <a:t> </a:t>
            </a:r>
            <a:r>
              <a:rPr lang="en-US" sz="2400" dirty="0" err="1" smtClean="0"/>
              <a:t>pengendalian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pencapaian</a:t>
            </a:r>
            <a:r>
              <a:rPr lang="en-US" sz="2400" dirty="0" smtClean="0"/>
              <a:t> </a:t>
            </a:r>
            <a:r>
              <a:rPr lang="en-US" sz="2400" dirty="0" err="1" smtClean="0"/>
              <a:t>tujuan</a:t>
            </a:r>
            <a:endParaRPr lang="en-US" sz="2400" dirty="0" smtClean="0"/>
          </a:p>
          <a:p>
            <a:r>
              <a:rPr lang="en-US" sz="2400" dirty="0" err="1" smtClean="0"/>
              <a:t>Telah</a:t>
            </a:r>
            <a:r>
              <a:rPr lang="en-US" sz="2400" dirty="0" smtClean="0"/>
              <a:t> </a:t>
            </a:r>
            <a:r>
              <a:rPr lang="en-US" sz="2400" dirty="0" err="1" smtClean="0"/>
              <a:t>digunakan</a:t>
            </a:r>
            <a:r>
              <a:rPr lang="en-US" sz="2400" dirty="0" smtClean="0"/>
              <a:t> </a:t>
            </a:r>
            <a:r>
              <a:rPr lang="en-US" sz="2400" dirty="0" err="1" smtClean="0"/>
              <a:t>sistem</a:t>
            </a:r>
            <a:r>
              <a:rPr lang="en-US" sz="2400" dirty="0" smtClean="0"/>
              <a:t> </a:t>
            </a:r>
            <a:r>
              <a:rPr lang="en-US" sz="2400" dirty="0" err="1" smtClean="0"/>
              <a:t>informasi</a:t>
            </a:r>
            <a:r>
              <a:rPr lang="en-US" sz="2400" dirty="0" smtClean="0"/>
              <a:t> </a:t>
            </a:r>
            <a:r>
              <a:rPr lang="en-US" sz="2400" dirty="0" err="1" smtClean="0"/>
              <a:t>tentang</a:t>
            </a:r>
            <a:r>
              <a:rPr lang="en-US" sz="2400" dirty="0" smtClean="0"/>
              <a:t> KSOP yang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diakses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mudah</a:t>
            </a:r>
            <a:endParaRPr lang="en-US" sz="2400" dirty="0" smtClean="0"/>
          </a:p>
          <a:p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membangun</a:t>
            </a:r>
            <a:r>
              <a:rPr lang="en-US" sz="2400" dirty="0" smtClean="0"/>
              <a:t>, </a:t>
            </a:r>
            <a:r>
              <a:rPr lang="en-US" sz="2400" dirty="0" err="1" smtClean="0"/>
              <a:t>menggunakan</a:t>
            </a:r>
            <a:r>
              <a:rPr lang="en-US" sz="2400" dirty="0" smtClean="0"/>
              <a:t>, </a:t>
            </a:r>
            <a:r>
              <a:rPr lang="en-US" sz="2400" dirty="0" err="1" smtClean="0"/>
              <a:t>mengembangkan</a:t>
            </a:r>
            <a:r>
              <a:rPr lang="en-US" sz="2400" dirty="0" smtClean="0"/>
              <a:t> </a:t>
            </a:r>
            <a:r>
              <a:rPr lang="en-US" sz="2400" dirty="0" err="1" smtClean="0"/>
              <a:t>sistem</a:t>
            </a:r>
            <a:r>
              <a:rPr lang="en-US" sz="2400" dirty="0" smtClean="0"/>
              <a:t> </a:t>
            </a:r>
            <a:r>
              <a:rPr lang="en-US" sz="2400" dirty="0" err="1" smtClean="0"/>
              <a:t>informasi</a:t>
            </a:r>
            <a:r>
              <a:rPr lang="en-US" sz="2400" dirty="0" smtClean="0"/>
              <a:t> </a:t>
            </a:r>
            <a:r>
              <a:rPr lang="en-US" sz="2400" dirty="0" err="1" smtClean="0"/>
              <a:t>seimbang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manfaatnya</a:t>
            </a:r>
            <a:r>
              <a:rPr lang="en-US" sz="2400" dirty="0" smtClean="0"/>
              <a:t> </a:t>
            </a:r>
          </a:p>
          <a:p>
            <a:pPr>
              <a:buNone/>
            </a:pPr>
            <a:r>
              <a:rPr lang="en-US" sz="2400" i="1" dirty="0" smtClean="0"/>
              <a:t>     </a:t>
            </a:r>
            <a:endParaRPr lang="en-US" sz="2400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5920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352" y="228600"/>
            <a:ext cx="7773338" cy="1596177"/>
          </a:xfrm>
        </p:spPr>
        <p:txBody>
          <a:bodyPr/>
          <a:lstStyle/>
          <a:p>
            <a:r>
              <a:rPr lang="en-US" dirty="0" err="1" smtClean="0">
                <a:latin typeface="Algerian" panose="04020705040A02060702" pitchFamily="82" charset="0"/>
              </a:rPr>
              <a:t>Informasi</a:t>
            </a:r>
            <a:r>
              <a:rPr lang="en-US" dirty="0" smtClean="0">
                <a:latin typeface="Algerian" panose="04020705040A02060702" pitchFamily="82" charset="0"/>
              </a:rPr>
              <a:t> </a:t>
            </a:r>
            <a:r>
              <a:rPr lang="en-US" dirty="0" err="1" smtClean="0">
                <a:latin typeface="Algerian" panose="04020705040A02060702" pitchFamily="82" charset="0"/>
              </a:rPr>
              <a:t>dan</a:t>
            </a:r>
            <a:r>
              <a:rPr lang="en-US" dirty="0" smtClean="0">
                <a:latin typeface="Algerian" panose="04020705040A02060702" pitchFamily="82" charset="0"/>
              </a:rPr>
              <a:t> </a:t>
            </a:r>
            <a:r>
              <a:rPr lang="en-US" dirty="0" err="1" smtClean="0">
                <a:latin typeface="Algerian" panose="04020705040A02060702" pitchFamily="82" charset="0"/>
              </a:rPr>
              <a:t>Komunikasi</a:t>
            </a:r>
            <a:endParaRPr lang="en-US" dirty="0"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68940" y="1524000"/>
            <a:ext cx="7772870" cy="3424107"/>
          </a:xfrm>
        </p:spPr>
        <p:txBody>
          <a:bodyPr>
            <a:noAutofit/>
          </a:bodyPr>
          <a:lstStyle/>
          <a:p>
            <a:pPr lvl="0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Yang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dimaksud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informasi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dan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komunikasi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dalam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sistem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pengendalian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intern:</a:t>
            </a:r>
          </a:p>
          <a:p>
            <a:pPr lvl="1"/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informasi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dan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komunikasi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yang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dibutuhkan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dalam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rangka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menjalankan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pengendalian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dan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merupakan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bagian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/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sebagai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bentuk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dari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kegiatan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pengendalian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, </a:t>
            </a:r>
          </a:p>
          <a:p>
            <a:pPr lvl="1"/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informasi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dan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komunikasi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yang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dibutuhkan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agar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pihak-pihak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yang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terlibat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dalam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pengendalian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mengetahui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keberadaan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dan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menjalankan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pengendalian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sesuai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 yang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diinginkan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. </a:t>
            </a:r>
          </a:p>
          <a:p>
            <a:pPr lvl="0"/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Identifikasi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atas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informasi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dan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komunikasi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yang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dibutuhkan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dalam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rangka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kegiatan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pengendalian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sangat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diperlukan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pada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saat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menyusun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kebijakan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dan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prosedur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operasi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standar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. </a:t>
            </a:r>
          </a:p>
          <a:p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95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42910" y="1000108"/>
            <a:ext cx="778674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 smtClean="0">
                <a:solidFill>
                  <a:srgbClr val="0000FF"/>
                </a:solidFill>
              </a:rPr>
              <a:t>Informasi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dirty="0" err="1" smtClean="0"/>
              <a:t>adalah</a:t>
            </a:r>
            <a:r>
              <a:rPr lang="en-US" sz="2800" dirty="0" smtClean="0"/>
              <a:t> data yang </a:t>
            </a:r>
            <a:r>
              <a:rPr lang="en-US" sz="2800" dirty="0" err="1" smtClean="0"/>
              <a:t>sudah</a:t>
            </a:r>
            <a:r>
              <a:rPr lang="en-US" sz="2800" dirty="0" smtClean="0"/>
              <a:t> </a:t>
            </a:r>
            <a:r>
              <a:rPr lang="en-US" sz="2800" dirty="0" err="1" smtClean="0"/>
              <a:t>diolah</a:t>
            </a:r>
            <a:r>
              <a:rPr lang="en-US" sz="2800" dirty="0" smtClean="0"/>
              <a:t> </a:t>
            </a:r>
            <a:r>
              <a:rPr lang="en-US" sz="2800" dirty="0" err="1" smtClean="0"/>
              <a:t>menjadi</a:t>
            </a:r>
            <a:r>
              <a:rPr lang="en-US" sz="2800" dirty="0" smtClean="0"/>
              <a:t> </a:t>
            </a:r>
            <a:r>
              <a:rPr lang="en-US" sz="2800" dirty="0" err="1" smtClean="0"/>
              <a:t>suatu</a:t>
            </a:r>
            <a:r>
              <a:rPr lang="en-US" sz="2800" dirty="0" smtClean="0"/>
              <a:t> </a:t>
            </a:r>
            <a:r>
              <a:rPr lang="en-US" sz="2800" dirty="0" err="1" smtClean="0"/>
              <a:t>bentuk</a:t>
            </a:r>
            <a:r>
              <a:rPr lang="en-US" sz="2800" dirty="0" smtClean="0"/>
              <a:t> lain yang </a:t>
            </a:r>
            <a:r>
              <a:rPr lang="en-US" sz="2800" dirty="0" err="1" smtClean="0"/>
              <a:t>lebih</a:t>
            </a:r>
            <a:r>
              <a:rPr lang="en-US" sz="2800" dirty="0" smtClean="0"/>
              <a:t> </a:t>
            </a:r>
            <a:r>
              <a:rPr lang="en-US" sz="2800" dirty="0" err="1" smtClean="0"/>
              <a:t>berguna</a:t>
            </a:r>
            <a:r>
              <a:rPr lang="en-US" sz="2800" dirty="0" smtClean="0"/>
              <a:t> </a:t>
            </a:r>
            <a:r>
              <a:rPr lang="en-US" sz="2800" dirty="0" err="1" smtClean="0"/>
              <a:t>yaitu</a:t>
            </a:r>
            <a:r>
              <a:rPr lang="en-US" sz="2800" dirty="0" smtClean="0"/>
              <a:t> </a:t>
            </a:r>
            <a:r>
              <a:rPr lang="en-US" sz="2800" dirty="0" err="1" smtClean="0"/>
              <a:t>pengetahuan</a:t>
            </a:r>
            <a:r>
              <a:rPr lang="en-US" sz="2800" dirty="0" smtClean="0"/>
              <a:t> </a:t>
            </a:r>
            <a:r>
              <a:rPr lang="en-US" sz="2800" dirty="0" err="1" smtClean="0"/>
              <a:t>atau</a:t>
            </a:r>
            <a:r>
              <a:rPr lang="en-US" sz="2800" dirty="0" smtClean="0"/>
              <a:t> </a:t>
            </a:r>
            <a:r>
              <a:rPr lang="en-US" sz="2800" dirty="0" err="1" smtClean="0"/>
              <a:t>keterangan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ditujukan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penerima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pengambilan</a:t>
            </a:r>
            <a:r>
              <a:rPr lang="en-US" sz="2800" dirty="0" smtClean="0"/>
              <a:t> </a:t>
            </a:r>
            <a:r>
              <a:rPr lang="en-US" sz="2800" dirty="0" err="1" smtClean="0"/>
              <a:t>keputusan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642910" y="3429000"/>
            <a:ext cx="79296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memperoleh</a:t>
            </a:r>
            <a:r>
              <a:rPr lang="en-US" sz="2800" dirty="0" smtClean="0"/>
              <a:t> </a:t>
            </a:r>
            <a:r>
              <a:rPr lang="en-US" sz="2800" dirty="0" err="1" smtClean="0"/>
              <a:t>informasi</a:t>
            </a:r>
            <a:r>
              <a:rPr lang="en-US" sz="2800" dirty="0" smtClean="0"/>
              <a:t> yang </a:t>
            </a:r>
            <a:r>
              <a:rPr lang="en-US" sz="2800" dirty="0" err="1" smtClean="0"/>
              <a:t>berguna</a:t>
            </a:r>
            <a:r>
              <a:rPr lang="en-US" sz="2800" dirty="0" smtClean="0"/>
              <a:t>, </a:t>
            </a:r>
            <a:r>
              <a:rPr lang="en-US" sz="2800" dirty="0" smtClean="0">
                <a:sym typeface="Wingdings" pitchFamily="2" charset="2"/>
              </a:rPr>
              <a:t></a:t>
            </a:r>
            <a:r>
              <a:rPr lang="en-US" sz="2800" dirty="0" smtClean="0"/>
              <a:t> </a:t>
            </a:r>
            <a:r>
              <a:rPr lang="en-US" sz="2800" i="1" u="sng" dirty="0" err="1" smtClean="0">
                <a:solidFill>
                  <a:srgbClr val="0000FF"/>
                </a:solidFill>
              </a:rPr>
              <a:t>mengumpulkan</a:t>
            </a:r>
            <a:r>
              <a:rPr lang="en-US" sz="2800" dirty="0" smtClean="0"/>
              <a:t> 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i="1" u="sng" dirty="0" err="1" smtClean="0">
                <a:solidFill>
                  <a:srgbClr val="0000FF"/>
                </a:solidFill>
              </a:rPr>
              <a:t>mengolah</a:t>
            </a:r>
            <a:r>
              <a:rPr lang="en-US" sz="2800" dirty="0" smtClean="0"/>
              <a:t> data </a:t>
            </a:r>
            <a:r>
              <a:rPr lang="en-US" sz="2800" dirty="0" err="1" smtClean="0"/>
              <a:t>sehingga</a:t>
            </a:r>
            <a:r>
              <a:rPr lang="en-US" sz="2800" dirty="0" smtClean="0"/>
              <a:t> </a:t>
            </a:r>
            <a:r>
              <a:rPr lang="en-US" sz="2800" dirty="0" err="1" smtClean="0"/>
              <a:t>menjadi</a:t>
            </a:r>
            <a:r>
              <a:rPr lang="en-US" sz="2800" dirty="0" smtClean="0"/>
              <a:t> </a:t>
            </a:r>
            <a:r>
              <a:rPr lang="en-US" sz="2800" dirty="0" err="1" smtClean="0"/>
              <a:t>informasi</a:t>
            </a:r>
            <a:r>
              <a:rPr lang="en-US" sz="2800" dirty="0" smtClean="0"/>
              <a:t>. Dari data-data </a:t>
            </a:r>
            <a:r>
              <a:rPr lang="en-US" sz="2800" dirty="0" err="1" smtClean="0"/>
              <a:t>tersebut</a:t>
            </a:r>
            <a:r>
              <a:rPr lang="en-US" sz="2800" dirty="0" smtClean="0"/>
              <a:t> </a:t>
            </a:r>
            <a:r>
              <a:rPr lang="en-US" sz="2800" dirty="0" err="1" smtClean="0"/>
              <a:t>informasi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didapatkan</a:t>
            </a:r>
            <a:r>
              <a:rPr lang="en-US" sz="2800" dirty="0" smtClean="0"/>
              <a:t> </a:t>
            </a:r>
            <a:r>
              <a:rPr lang="en-US" sz="2800" dirty="0" err="1" smtClean="0"/>
              <a:t>lebih</a:t>
            </a:r>
            <a:r>
              <a:rPr lang="en-US" sz="2800" dirty="0" smtClean="0"/>
              <a:t> </a:t>
            </a:r>
            <a:r>
              <a:rPr lang="en-US" sz="2800" dirty="0" err="1" smtClean="0"/>
              <a:t>terarah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penting</a:t>
            </a:r>
            <a:r>
              <a:rPr lang="en-US" sz="2800" dirty="0" smtClean="0"/>
              <a:t> </a:t>
            </a:r>
            <a:r>
              <a:rPr lang="en-US" sz="2800" dirty="0" err="1" smtClean="0"/>
              <a:t>karena</a:t>
            </a:r>
            <a:r>
              <a:rPr lang="en-US" sz="2800" dirty="0" smtClean="0"/>
              <a:t> </a:t>
            </a:r>
            <a:r>
              <a:rPr lang="en-US" sz="2800" dirty="0" err="1" smtClean="0"/>
              <a:t>telah</a:t>
            </a:r>
            <a:r>
              <a:rPr lang="en-US" sz="2800" dirty="0" smtClean="0"/>
              <a:t> </a:t>
            </a:r>
            <a:r>
              <a:rPr lang="en-US" sz="2800" dirty="0" err="1" smtClean="0"/>
              <a:t>dilalui</a:t>
            </a:r>
            <a:r>
              <a:rPr lang="en-US" sz="2800" dirty="0" smtClean="0"/>
              <a:t> </a:t>
            </a:r>
            <a:r>
              <a:rPr lang="en-US" sz="2800" dirty="0" err="1" smtClean="0"/>
              <a:t>berbagai</a:t>
            </a:r>
            <a:r>
              <a:rPr lang="en-US" sz="2800" dirty="0" smtClean="0"/>
              <a:t> </a:t>
            </a:r>
            <a:r>
              <a:rPr lang="en-US" sz="2800" dirty="0" err="1" smtClean="0"/>
              <a:t>tahap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pengolahannya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357554" y="0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err="1" smtClean="0">
                <a:solidFill>
                  <a:srgbClr val="0000FF"/>
                </a:solidFill>
              </a:rPr>
              <a:t>Informasi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7158" y="1214422"/>
            <a:ext cx="8286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/>
              <a:t>Komunikasi</a:t>
            </a:r>
            <a:r>
              <a:rPr lang="en-US" sz="2400" dirty="0" smtClean="0"/>
              <a:t>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suatu</a:t>
            </a:r>
            <a:r>
              <a:rPr lang="en-US" sz="2400" dirty="0" smtClean="0"/>
              <a:t> </a:t>
            </a:r>
            <a:r>
              <a:rPr lang="en-US" sz="2400" dirty="0" err="1" smtClean="0"/>
              <a:t>proses</a:t>
            </a:r>
            <a:r>
              <a:rPr lang="en-US" sz="2400" dirty="0" smtClean="0"/>
              <a:t> </a:t>
            </a:r>
            <a:r>
              <a:rPr lang="en-US" sz="2400" dirty="0" err="1" smtClean="0"/>
              <a:t>penyampaian</a:t>
            </a:r>
            <a:r>
              <a:rPr lang="en-US" sz="2400" dirty="0" smtClean="0"/>
              <a:t> </a:t>
            </a:r>
            <a:r>
              <a:rPr lang="en-US" sz="2400" dirty="0" err="1" smtClean="0">
                <a:hlinkClick r:id="rId2" tooltip="Informasi"/>
              </a:rPr>
              <a:t>informasi</a:t>
            </a:r>
            <a:r>
              <a:rPr lang="en-US" sz="2400" dirty="0" smtClean="0"/>
              <a:t> (</a:t>
            </a:r>
            <a:r>
              <a:rPr lang="en-US" sz="2400" dirty="0" err="1" smtClean="0"/>
              <a:t>pesan</a:t>
            </a:r>
            <a:r>
              <a:rPr lang="en-US" sz="2400" dirty="0" smtClean="0"/>
              <a:t>, </a:t>
            </a:r>
            <a:r>
              <a:rPr lang="en-US" sz="2400" dirty="0" err="1" smtClean="0"/>
              <a:t>ide</a:t>
            </a:r>
            <a:r>
              <a:rPr lang="en-US" sz="2400" dirty="0" smtClean="0"/>
              <a:t>, </a:t>
            </a:r>
            <a:r>
              <a:rPr lang="en-US" sz="2400" dirty="0" err="1" smtClean="0"/>
              <a:t>gagasan</a:t>
            </a:r>
            <a:r>
              <a:rPr lang="en-US" sz="2400" dirty="0" smtClean="0"/>
              <a:t>)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satu</a:t>
            </a:r>
            <a:r>
              <a:rPr lang="en-US" sz="2400" dirty="0" smtClean="0"/>
              <a:t> </a:t>
            </a:r>
            <a:r>
              <a:rPr lang="en-US" sz="2400" dirty="0" err="1" smtClean="0"/>
              <a:t>pihak</a:t>
            </a:r>
            <a:r>
              <a:rPr lang="en-US" sz="2400" dirty="0" smtClean="0"/>
              <a:t> </a:t>
            </a:r>
            <a:r>
              <a:rPr lang="en-US" sz="2400" dirty="0" err="1" smtClean="0"/>
              <a:t>kepada</a:t>
            </a:r>
            <a:r>
              <a:rPr lang="en-US" sz="2400" dirty="0" smtClean="0"/>
              <a:t> </a:t>
            </a:r>
            <a:r>
              <a:rPr lang="en-US" sz="2400" dirty="0" err="1" smtClean="0"/>
              <a:t>pihak</a:t>
            </a:r>
            <a:r>
              <a:rPr lang="en-US" sz="2400" dirty="0" smtClean="0"/>
              <a:t> lain.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357158" y="2428868"/>
            <a:ext cx="8572592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i="1" u="sng" dirty="0" err="1" smtClean="0"/>
              <a:t>Komponen-komponen</a:t>
            </a:r>
            <a:r>
              <a:rPr lang="en-US" sz="2400" i="1" u="sng" dirty="0" smtClean="0"/>
              <a:t> </a:t>
            </a:r>
            <a:r>
              <a:rPr lang="en-US" sz="2400" i="1" u="sng" dirty="0" err="1" smtClean="0"/>
              <a:t>komunikasi</a:t>
            </a:r>
            <a:r>
              <a:rPr lang="en-US" sz="2400" i="1" u="sng" dirty="0" smtClean="0"/>
              <a:t> </a:t>
            </a:r>
            <a:r>
              <a:rPr lang="en-US" sz="2400" dirty="0" smtClean="0"/>
              <a:t>:</a:t>
            </a:r>
          </a:p>
          <a:p>
            <a:r>
              <a:rPr lang="en-US" sz="2400" u="sng" dirty="0" err="1" smtClean="0">
                <a:solidFill>
                  <a:srgbClr val="0000FF"/>
                </a:solidFill>
              </a:rPr>
              <a:t>Pengirim</a:t>
            </a:r>
            <a:r>
              <a:rPr lang="en-US" sz="2400" dirty="0" smtClean="0"/>
              <a:t> : </a:t>
            </a:r>
            <a:r>
              <a:rPr lang="en-US" sz="2400" dirty="0" err="1" smtClean="0"/>
              <a:t>Pihak</a:t>
            </a:r>
            <a:r>
              <a:rPr lang="en-US" sz="2400" dirty="0" smtClean="0"/>
              <a:t> yang </a:t>
            </a:r>
            <a:r>
              <a:rPr lang="en-US" sz="2400" dirty="0" err="1" smtClean="0"/>
              <a:t>mengirimkan</a:t>
            </a:r>
            <a:r>
              <a:rPr lang="en-US" sz="2400" dirty="0" smtClean="0"/>
              <a:t> </a:t>
            </a:r>
            <a:r>
              <a:rPr lang="en-US" sz="2400" dirty="0" err="1" smtClean="0"/>
              <a:t>pesan</a:t>
            </a:r>
            <a:r>
              <a:rPr lang="en-US" sz="2400" dirty="0" smtClean="0"/>
              <a:t> </a:t>
            </a:r>
            <a:r>
              <a:rPr lang="en-US" sz="2400" dirty="0" err="1" smtClean="0"/>
              <a:t>kepada</a:t>
            </a:r>
            <a:r>
              <a:rPr lang="en-US" sz="2400" dirty="0" smtClean="0"/>
              <a:t> </a:t>
            </a:r>
            <a:r>
              <a:rPr lang="en-US" sz="2400" dirty="0" err="1" smtClean="0"/>
              <a:t>pihak</a:t>
            </a:r>
            <a:r>
              <a:rPr lang="en-US" sz="2400" dirty="0" smtClean="0"/>
              <a:t> lain.</a:t>
            </a:r>
          </a:p>
          <a:p>
            <a:r>
              <a:rPr lang="en-US" sz="2400" u="sng" dirty="0" err="1" smtClean="0">
                <a:solidFill>
                  <a:srgbClr val="0000FF"/>
                </a:solidFill>
              </a:rPr>
              <a:t>Pesan</a:t>
            </a:r>
            <a:r>
              <a:rPr lang="en-US" sz="2400" u="sng" dirty="0" smtClean="0">
                <a:solidFill>
                  <a:srgbClr val="0000FF"/>
                </a:solidFill>
              </a:rPr>
              <a:t> </a:t>
            </a:r>
            <a:r>
              <a:rPr lang="en-US" sz="2400" dirty="0" smtClean="0"/>
              <a:t>    : </a:t>
            </a:r>
            <a:r>
              <a:rPr lang="en-US" sz="2400" dirty="0" err="1" smtClean="0"/>
              <a:t>isi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maksud</a:t>
            </a:r>
            <a:r>
              <a:rPr lang="en-US" sz="2400" dirty="0" smtClean="0"/>
              <a:t> yang </a:t>
            </a:r>
            <a:r>
              <a:rPr lang="en-US" sz="2400" dirty="0" err="1" smtClean="0"/>
              <a:t>akan</a:t>
            </a:r>
            <a:r>
              <a:rPr lang="en-US" sz="2400" dirty="0" smtClean="0"/>
              <a:t> </a:t>
            </a:r>
            <a:r>
              <a:rPr lang="en-US" sz="2400" dirty="0" err="1" smtClean="0"/>
              <a:t>disampaikan</a:t>
            </a:r>
            <a:r>
              <a:rPr lang="en-US" sz="2400" dirty="0" smtClean="0"/>
              <a:t> </a:t>
            </a:r>
            <a:r>
              <a:rPr lang="en-US" sz="2400" dirty="0" err="1" smtClean="0"/>
              <a:t>oleh</a:t>
            </a:r>
            <a:r>
              <a:rPr lang="en-US" sz="2400" dirty="0" smtClean="0"/>
              <a:t> </a:t>
            </a:r>
            <a:r>
              <a:rPr lang="en-US" sz="2400" dirty="0" err="1" smtClean="0"/>
              <a:t>satu</a:t>
            </a:r>
            <a:r>
              <a:rPr lang="en-US" sz="2400" dirty="0" smtClean="0"/>
              <a:t>   	      </a:t>
            </a:r>
            <a:r>
              <a:rPr lang="en-US" sz="2400" dirty="0" err="1" smtClean="0"/>
              <a:t>pihak</a:t>
            </a:r>
            <a:r>
              <a:rPr lang="en-US" sz="2400" dirty="0" smtClean="0"/>
              <a:t> </a:t>
            </a:r>
            <a:r>
              <a:rPr lang="en-US" sz="2400" dirty="0" err="1" smtClean="0"/>
              <a:t>kepada</a:t>
            </a:r>
            <a:r>
              <a:rPr lang="en-US" sz="2400" dirty="0" smtClean="0"/>
              <a:t> </a:t>
            </a:r>
            <a:r>
              <a:rPr lang="en-US" sz="2400" dirty="0" err="1" smtClean="0"/>
              <a:t>pihak</a:t>
            </a:r>
            <a:r>
              <a:rPr lang="en-US" sz="2400" dirty="0" smtClean="0"/>
              <a:t> lain.</a:t>
            </a:r>
          </a:p>
          <a:p>
            <a:r>
              <a:rPr lang="en-US" sz="2400" u="sng" dirty="0" err="1" smtClean="0">
                <a:solidFill>
                  <a:srgbClr val="0000FF"/>
                </a:solidFill>
              </a:rPr>
              <a:t>Saluran</a:t>
            </a:r>
            <a:r>
              <a:rPr lang="en-US" sz="2400" dirty="0" smtClean="0"/>
              <a:t>   : Media </a:t>
            </a:r>
            <a:r>
              <a:rPr lang="en-US" sz="2400" dirty="0" err="1" smtClean="0"/>
              <a:t>dimana</a:t>
            </a:r>
            <a:r>
              <a:rPr lang="en-US" sz="2400" dirty="0" smtClean="0"/>
              <a:t> </a:t>
            </a:r>
            <a:r>
              <a:rPr lang="en-US" sz="2400" dirty="0" err="1" smtClean="0"/>
              <a:t>pesan</a:t>
            </a:r>
            <a:r>
              <a:rPr lang="en-US" sz="2400" dirty="0" smtClean="0"/>
              <a:t> </a:t>
            </a:r>
            <a:r>
              <a:rPr lang="en-US" sz="2400" dirty="0" err="1" smtClean="0"/>
              <a:t>disampaikan</a:t>
            </a:r>
            <a:r>
              <a:rPr lang="en-US" sz="2400" dirty="0" smtClean="0"/>
              <a:t> </a:t>
            </a:r>
            <a:r>
              <a:rPr lang="en-US" sz="2400" dirty="0" err="1" smtClean="0"/>
              <a:t>kepada</a:t>
            </a:r>
            <a:r>
              <a:rPr lang="en-US" sz="2400" dirty="0" smtClean="0"/>
              <a:t>  			      </a:t>
            </a:r>
            <a:r>
              <a:rPr lang="en-US" sz="2400" dirty="0" err="1" smtClean="0"/>
              <a:t>komunikan</a:t>
            </a:r>
            <a:r>
              <a:rPr lang="en-US" sz="2400" dirty="0" smtClean="0"/>
              <a:t>. </a:t>
            </a:r>
          </a:p>
          <a:p>
            <a:r>
              <a:rPr lang="en-US" sz="2400" u="sng" dirty="0" err="1" smtClean="0">
                <a:solidFill>
                  <a:srgbClr val="0000FF"/>
                </a:solidFill>
              </a:rPr>
              <a:t>Penerima</a:t>
            </a:r>
            <a:r>
              <a:rPr lang="en-US" sz="2400" dirty="0" smtClean="0"/>
              <a:t> : </a:t>
            </a:r>
            <a:r>
              <a:rPr lang="en-US" sz="2400" dirty="0" err="1" smtClean="0"/>
              <a:t>Pihak</a:t>
            </a:r>
            <a:r>
              <a:rPr lang="en-US" sz="2400" dirty="0" smtClean="0"/>
              <a:t> yang </a:t>
            </a:r>
            <a:r>
              <a:rPr lang="en-US" sz="2400" dirty="0" err="1" smtClean="0"/>
              <a:t>menerima</a:t>
            </a:r>
            <a:r>
              <a:rPr lang="en-US" sz="2400" dirty="0" smtClean="0"/>
              <a:t> </a:t>
            </a:r>
            <a:r>
              <a:rPr lang="en-US" sz="2400" dirty="0" err="1" smtClean="0"/>
              <a:t>pesan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pihak</a:t>
            </a:r>
            <a:r>
              <a:rPr lang="en-US" sz="2400" dirty="0" smtClean="0"/>
              <a:t> lain</a:t>
            </a:r>
          </a:p>
          <a:p>
            <a:r>
              <a:rPr lang="en-US" sz="2400" u="sng" dirty="0" err="1" smtClean="0">
                <a:solidFill>
                  <a:srgbClr val="0000FF"/>
                </a:solidFill>
              </a:rPr>
              <a:t>Umpan</a:t>
            </a:r>
            <a:r>
              <a:rPr lang="en-US" sz="2400" u="sng" dirty="0" smtClean="0">
                <a:solidFill>
                  <a:srgbClr val="0000FF"/>
                </a:solidFill>
              </a:rPr>
              <a:t> </a:t>
            </a:r>
            <a:r>
              <a:rPr lang="en-US" sz="2400" u="sng" dirty="0" err="1" smtClean="0">
                <a:solidFill>
                  <a:srgbClr val="0000FF"/>
                </a:solidFill>
              </a:rPr>
              <a:t>balik</a:t>
            </a:r>
            <a:r>
              <a:rPr lang="en-US" sz="2400" u="sng" dirty="0" smtClean="0">
                <a:solidFill>
                  <a:srgbClr val="0000FF"/>
                </a:solidFill>
              </a:rPr>
              <a:t> </a:t>
            </a:r>
            <a:r>
              <a:rPr lang="en-US" sz="2400" dirty="0" smtClean="0"/>
              <a:t>: </a:t>
            </a:r>
            <a:r>
              <a:rPr lang="en-US" sz="2400" dirty="0" err="1" smtClean="0"/>
              <a:t>Tanggapan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penerimaan</a:t>
            </a:r>
            <a:r>
              <a:rPr lang="en-US" sz="2400" dirty="0" smtClean="0"/>
              <a:t> </a:t>
            </a:r>
            <a:r>
              <a:rPr lang="en-US" sz="2400" dirty="0" err="1" smtClean="0"/>
              <a:t>pesan</a:t>
            </a:r>
            <a:endParaRPr lang="en-US" sz="2400" dirty="0" smtClean="0"/>
          </a:p>
          <a:p>
            <a:r>
              <a:rPr lang="en-US" sz="2400" u="sng" dirty="0" err="1" smtClean="0">
                <a:solidFill>
                  <a:srgbClr val="0000FF"/>
                </a:solidFill>
              </a:rPr>
              <a:t>Aturan</a:t>
            </a:r>
            <a:r>
              <a:rPr lang="en-US" sz="2400" dirty="0" smtClean="0"/>
              <a:t>    </a:t>
            </a:r>
            <a:r>
              <a:rPr lang="en-US" sz="2400" dirty="0" smtClean="0">
                <a:sym typeface="Wingdings" pitchFamily="2" charset="2"/>
              </a:rPr>
              <a:t> </a:t>
            </a:r>
            <a:r>
              <a:rPr lang="en-US" sz="2400" dirty="0" smtClean="0"/>
              <a:t>yang </a:t>
            </a:r>
            <a:r>
              <a:rPr lang="en-US" sz="2400" dirty="0" err="1" smtClean="0"/>
              <a:t>disepakati</a:t>
            </a:r>
            <a:r>
              <a:rPr lang="en-US" sz="2400" dirty="0" smtClean="0"/>
              <a:t> </a:t>
            </a:r>
            <a:r>
              <a:rPr lang="en-US" sz="2400" dirty="0" err="1" smtClean="0"/>
              <a:t>para</a:t>
            </a:r>
            <a:r>
              <a:rPr lang="en-US" sz="2400" dirty="0" smtClean="0"/>
              <a:t> </a:t>
            </a:r>
            <a:r>
              <a:rPr lang="en-US" sz="2400" dirty="0" err="1" smtClean="0"/>
              <a:t>pelaku</a:t>
            </a:r>
            <a:r>
              <a:rPr lang="en-US" sz="2400" dirty="0" smtClean="0"/>
              <a:t> </a:t>
            </a:r>
            <a:r>
              <a:rPr lang="en-US" sz="2400" dirty="0" err="1" smtClean="0"/>
              <a:t>komunikasi</a:t>
            </a:r>
            <a:r>
              <a:rPr lang="en-US" sz="2400" dirty="0" smtClean="0"/>
              <a:t> </a:t>
            </a:r>
            <a:r>
              <a:rPr lang="en-US" sz="2400" dirty="0" err="1" smtClean="0"/>
              <a:t>tentang</a:t>
            </a:r>
            <a:r>
              <a:rPr lang="en-US" sz="2400" dirty="0" smtClean="0"/>
              <a:t>  	        </a:t>
            </a:r>
            <a:r>
              <a:rPr lang="en-US" sz="2400" dirty="0" err="1" smtClean="0"/>
              <a:t>bagaimana</a:t>
            </a:r>
            <a:r>
              <a:rPr lang="en-US" sz="2400" dirty="0" smtClean="0"/>
              <a:t> </a:t>
            </a:r>
            <a:r>
              <a:rPr lang="en-US" sz="2400" dirty="0" err="1" smtClean="0"/>
              <a:t>komunikasi</a:t>
            </a:r>
            <a:r>
              <a:rPr lang="en-US" sz="2400" dirty="0" smtClean="0"/>
              <a:t> </a:t>
            </a:r>
            <a:r>
              <a:rPr lang="en-US" sz="2400" dirty="0" err="1" smtClean="0"/>
              <a:t>itu</a:t>
            </a:r>
            <a:r>
              <a:rPr lang="en-US" sz="2400" dirty="0" smtClean="0"/>
              <a:t> </a:t>
            </a:r>
            <a:r>
              <a:rPr lang="en-US" sz="2400" dirty="0" err="1" smtClean="0"/>
              <a:t>akan</a:t>
            </a:r>
            <a:r>
              <a:rPr lang="en-US" sz="2400" dirty="0" smtClean="0"/>
              <a:t> </a:t>
            </a:r>
            <a:r>
              <a:rPr lang="en-US" sz="2400" dirty="0" err="1" smtClean="0"/>
              <a:t>dijalankan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2714612" y="0"/>
            <a:ext cx="35004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err="1" smtClean="0">
                <a:solidFill>
                  <a:srgbClr val="0000FF"/>
                </a:solidFill>
              </a:rPr>
              <a:t>Komunikasi</a:t>
            </a:r>
            <a:endParaRPr lang="en-US" sz="4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14282" y="214290"/>
            <a:ext cx="2143140" cy="561996"/>
          </a:xfrm>
          <a:prstGeom prst="round1Rect">
            <a:avLst/>
          </a:prstGeom>
          <a:ln>
            <a:solidFill>
              <a:srgbClr val="FFFF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l"/>
            <a:r>
              <a:rPr lang="id-ID" sz="2400" dirty="0" smtClean="0">
                <a:ln w="50800"/>
                <a:solidFill>
                  <a:schemeClr val="bg1">
                    <a:shade val="50000"/>
                  </a:schemeClr>
                </a:solidFill>
                <a:cs typeface="Tahoma" pitchFamily="34" charset="0"/>
              </a:rPr>
              <a:t>INFORMASI</a:t>
            </a:r>
            <a:endParaRPr lang="en-US" sz="2400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graphicFrame>
        <p:nvGraphicFramePr>
          <p:cNvPr id="5" name="Content Placeholder 9"/>
          <p:cNvGraphicFramePr>
            <a:graphicFrameLocks/>
          </p:cNvGraphicFramePr>
          <p:nvPr/>
        </p:nvGraphicFramePr>
        <p:xfrm>
          <a:off x="3428992" y="2500306"/>
          <a:ext cx="1785950" cy="1500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2500298" y="4143380"/>
            <a:ext cx="3786214" cy="1428760"/>
            <a:chOff x="2571736" y="4071942"/>
            <a:chExt cx="3571900" cy="1428760"/>
          </a:xfrm>
        </p:grpSpPr>
        <p:sp>
          <p:nvSpPr>
            <p:cNvPr id="7" name="Rounded Rectangle 6"/>
            <p:cNvSpPr/>
            <p:nvPr/>
          </p:nvSpPr>
          <p:spPr>
            <a:xfrm>
              <a:off x="2571736" y="4643446"/>
              <a:ext cx="3571900" cy="857256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SI yang </a:t>
              </a:r>
              <a:r>
                <a:rPr lang="en-US" dirty="0" err="1" smtClean="0"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mendukung</a:t>
              </a:r>
              <a:r>
                <a:rPr lang="en-US" dirty="0" smtClean="0"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dirty="0" err="1" smtClean="0"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keputusan</a:t>
              </a:r>
              <a:r>
                <a:rPr lang="en-US" dirty="0" smtClean="0"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dirty="0" err="1" smtClean="0"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strategis</a:t>
              </a:r>
              <a:r>
                <a:rPr lang="en-US" dirty="0" smtClean="0"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dirty="0" err="1" smtClean="0"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dan</a:t>
              </a:r>
              <a:r>
                <a:rPr lang="en-US" dirty="0" smtClean="0"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dirty="0" err="1" smtClean="0"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terintegrasi</a:t>
              </a:r>
              <a:r>
                <a:rPr lang="en-US" dirty="0" smtClean="0"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dirty="0" err="1" smtClean="0"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dengan</a:t>
              </a:r>
              <a:r>
                <a:rPr lang="en-US" dirty="0" smtClean="0"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dirty="0" err="1" smtClean="0"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kegiatan</a:t>
              </a:r>
              <a:r>
                <a:rPr lang="en-US" dirty="0" smtClean="0"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dirty="0" err="1" smtClean="0"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Operasi</a:t>
              </a:r>
              <a:endParaRPr lang="en-US" dirty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Down Arrow 7"/>
            <p:cNvSpPr/>
            <p:nvPr/>
          </p:nvSpPr>
          <p:spPr>
            <a:xfrm rot="10800000">
              <a:off x="4143372" y="4071942"/>
              <a:ext cx="500066" cy="500066"/>
            </a:xfrm>
            <a:prstGeom prst="downArrow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00100" y="4286256"/>
            <a:ext cx="6572296" cy="2000264"/>
            <a:chOff x="1000100" y="4286256"/>
            <a:chExt cx="6572296" cy="2000264"/>
          </a:xfrm>
        </p:grpSpPr>
        <p:sp>
          <p:nvSpPr>
            <p:cNvPr id="12" name="TextBox 11"/>
            <p:cNvSpPr txBox="1"/>
            <p:nvPr/>
          </p:nvSpPr>
          <p:spPr>
            <a:xfrm>
              <a:off x="3929058" y="5786454"/>
              <a:ext cx="1085362" cy="369332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b="1" i="1" dirty="0" smtClean="0"/>
                <a:t>Feedback</a:t>
              </a:r>
              <a:endParaRPr lang="en-US" b="1" i="1" dirty="0"/>
            </a:p>
          </p:txBody>
        </p:sp>
        <p:sp>
          <p:nvSpPr>
            <p:cNvPr id="13" name="Curved Up Arrow 12"/>
            <p:cNvSpPr/>
            <p:nvPr/>
          </p:nvSpPr>
          <p:spPr>
            <a:xfrm flipH="1">
              <a:off x="1000100" y="4286256"/>
              <a:ext cx="6572296" cy="2000264"/>
            </a:xfrm>
            <a:prstGeom prst="curvedUpArrow">
              <a:avLst>
                <a:gd name="adj1" fmla="val 25000"/>
                <a:gd name="adj2" fmla="val 50000"/>
                <a:gd name="adj3" fmla="val 18379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286380" y="1214422"/>
            <a:ext cx="3286148" cy="3000396"/>
            <a:chOff x="5286380" y="1142984"/>
            <a:chExt cx="3286148" cy="3000396"/>
          </a:xfrm>
        </p:grpSpPr>
        <p:sp>
          <p:nvSpPr>
            <p:cNvPr id="15" name="Right Arrow 14"/>
            <p:cNvSpPr/>
            <p:nvPr/>
          </p:nvSpPr>
          <p:spPr>
            <a:xfrm>
              <a:off x="5286380" y="2786058"/>
              <a:ext cx="785818" cy="500066"/>
            </a:xfrm>
            <a:prstGeom prst="rightArrow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143636" y="1928802"/>
              <a:ext cx="2428892" cy="2214578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6286512" y="2285992"/>
              <a:ext cx="2214578" cy="78581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endPara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lvl="0" algn="ctr"/>
              <a:r>
                <a:rPr lang="en-US" sz="16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Pimpinan</a:t>
              </a:r>
              <a:endPara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215074" y="3143248"/>
              <a:ext cx="2286016" cy="857256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endPara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lvl="0" algn="ctr"/>
              <a:r>
                <a:rPr lang="en-US" sz="16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Pihak</a:t>
              </a:r>
              <a:r>
                <a:rPr lang="en-US" sz="1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Yang </a:t>
              </a:r>
              <a:r>
                <a:rPr lang="en-US" sz="16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Berkepentingan</a:t>
              </a:r>
              <a:endPara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Rounded Rectangle 4"/>
            <p:cNvSpPr/>
            <p:nvPr/>
          </p:nvSpPr>
          <p:spPr>
            <a:xfrm>
              <a:off x="6500826" y="1142984"/>
              <a:ext cx="1643094" cy="644633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29540" tIns="64770" rIns="129540" bIns="6477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User</a:t>
              </a:r>
              <a:endParaRPr lang="en-US" sz="2400" b="1" kern="12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71472" y="1214422"/>
            <a:ext cx="2786082" cy="3000396"/>
            <a:chOff x="428596" y="1214422"/>
            <a:chExt cx="2786082" cy="3000396"/>
          </a:xfrm>
        </p:grpSpPr>
        <p:sp>
          <p:nvSpPr>
            <p:cNvPr id="21" name="Right Arrow 20"/>
            <p:cNvSpPr/>
            <p:nvPr/>
          </p:nvSpPr>
          <p:spPr>
            <a:xfrm>
              <a:off x="2500298" y="2786058"/>
              <a:ext cx="714380" cy="500066"/>
            </a:xfrm>
            <a:prstGeom prst="rightArrow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" name="Group 46"/>
            <p:cNvGrpSpPr/>
            <p:nvPr/>
          </p:nvGrpSpPr>
          <p:grpSpPr>
            <a:xfrm>
              <a:off x="428596" y="1214422"/>
              <a:ext cx="1928826" cy="3000396"/>
              <a:chOff x="428596" y="1214422"/>
              <a:chExt cx="1928826" cy="3000396"/>
            </a:xfrm>
          </p:grpSpPr>
          <p:sp>
            <p:nvSpPr>
              <p:cNvPr id="23" name="Rectangle 22"/>
              <p:cNvSpPr/>
              <p:nvPr/>
            </p:nvSpPr>
            <p:spPr>
              <a:xfrm>
                <a:off x="428596" y="2000240"/>
                <a:ext cx="1928826" cy="2214578"/>
              </a:xfrm>
              <a:prstGeom prst="rect">
                <a:avLst/>
              </a:prstGeom>
              <a:ln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571472" y="2143116"/>
                <a:ext cx="1714512" cy="78581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 algn="ctr"/>
                <a:endParaRPr lang="en-US" sz="1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lvl="0" algn="ctr"/>
                <a:r>
                  <a:rPr lang="en-US" sz="1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Internal</a:t>
                </a:r>
              </a:p>
              <a:p>
                <a:pPr algn="ctr"/>
                <a:endParaRPr lang="en-US" sz="1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571472" y="3071810"/>
                <a:ext cx="1714512" cy="78581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 algn="ctr"/>
                <a:endParaRPr lang="en-US" sz="1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lvl="0" algn="ctr"/>
                <a:r>
                  <a:rPr lang="en-US" sz="1600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Eksternal</a:t>
                </a:r>
                <a:endParaRPr lang="en-US" sz="1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algn="ctr"/>
                <a:endParaRPr lang="en-US" sz="1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6" name="Rounded Rectangle 4"/>
              <p:cNvSpPr/>
              <p:nvPr/>
            </p:nvSpPr>
            <p:spPr>
              <a:xfrm>
                <a:off x="500034" y="1214422"/>
                <a:ext cx="1781756" cy="644633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129540" tIns="64770" rIns="129540" bIns="64770" numCol="1" spcCol="1270" anchor="ctr" anchorCtr="0">
                <a:noAutofit/>
              </a:bodyPr>
              <a:lstStyle/>
              <a:p>
                <a:pPr lvl="0" algn="ctr" defTabSz="1511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2400" b="1" kern="1200" dirty="0" err="1" smtClean="0">
                    <a:ln w="17780" cmpd="sng">
                      <a:solidFill>
                        <a:srgbClr val="FFFFFF"/>
                      </a:solidFill>
                      <a:prstDash val="solid"/>
                      <a:miter lim="800000"/>
                    </a:ln>
                    <a:gradFill rotWithShape="1">
                      <a:gsLst>
                        <a:gs pos="0">
                          <a:srgbClr val="000000">
                            <a:tint val="92000"/>
                            <a:shade val="100000"/>
                            <a:satMod val="150000"/>
                          </a:srgbClr>
                        </a:gs>
                        <a:gs pos="49000">
                          <a:srgbClr val="000000">
                            <a:tint val="89000"/>
                            <a:shade val="90000"/>
                            <a:satMod val="150000"/>
                          </a:srgbClr>
                        </a:gs>
                        <a:gs pos="50000">
                          <a:srgbClr val="000000">
                            <a:tint val="100000"/>
                            <a:shade val="75000"/>
                            <a:satMod val="150000"/>
                          </a:srgbClr>
                        </a:gs>
                        <a:gs pos="95000">
                          <a:srgbClr val="000000">
                            <a:shade val="47000"/>
                            <a:satMod val="150000"/>
                          </a:srgbClr>
                        </a:gs>
                        <a:gs pos="100000">
                          <a:srgbClr val="000000">
                            <a:shade val="39000"/>
                            <a:satMod val="150000"/>
                          </a:srgbClr>
                        </a:gs>
                      </a:gsLst>
                      <a:lin ang="5400000"/>
                    </a:gradFill>
                    <a:effectLst>
                      <a:outerShdw blurRad="50800" algn="tl" rotWithShape="0">
                        <a:srgbClr val="000000"/>
                      </a:outerShdw>
                    </a:effectLst>
                  </a:rPr>
                  <a:t>Sumber</a:t>
                </a:r>
                <a:endParaRPr lang="en-US" sz="2400" b="1" kern="1200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endParaRPr>
              </a:p>
            </p:txBody>
          </p:sp>
        </p:grpSp>
      </p:grpSp>
      <p:grpSp>
        <p:nvGrpSpPr>
          <p:cNvPr id="27" name="Group 26"/>
          <p:cNvGrpSpPr/>
          <p:nvPr/>
        </p:nvGrpSpPr>
        <p:grpSpPr>
          <a:xfrm>
            <a:off x="3357554" y="1142984"/>
            <a:ext cx="1928826" cy="1285884"/>
            <a:chOff x="3357554" y="1142984"/>
            <a:chExt cx="1928826" cy="1285884"/>
          </a:xfrm>
        </p:grpSpPr>
        <p:sp>
          <p:nvSpPr>
            <p:cNvPr id="28" name="Down Arrow 27"/>
            <p:cNvSpPr/>
            <p:nvPr/>
          </p:nvSpPr>
          <p:spPr>
            <a:xfrm>
              <a:off x="4071934" y="1928802"/>
              <a:ext cx="500066" cy="500066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3357554" y="1142984"/>
              <a:ext cx="1928826" cy="7143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>
                  <a:solidFill>
                    <a:schemeClr val="tx1"/>
                  </a:solidFill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Sistem</a:t>
              </a:r>
              <a:r>
                <a:rPr lang="en-US" dirty="0" smtClean="0">
                  <a:solidFill>
                    <a:schemeClr val="tx1"/>
                  </a:solidFill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dirty="0" err="1" smtClean="0">
                  <a:solidFill>
                    <a:schemeClr val="tx1"/>
                  </a:solidFill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Informasi</a:t>
              </a:r>
              <a:endParaRPr lang="en-US" dirty="0">
                <a:solidFill>
                  <a:schemeClr val="tx1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14282" y="214290"/>
            <a:ext cx="5000660" cy="561996"/>
          </a:xfrm>
          <a:prstGeom prst="round1Rect">
            <a:avLst/>
          </a:prstGeom>
          <a:ln>
            <a:solidFill>
              <a:srgbClr val="FFFF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l"/>
            <a:r>
              <a:rPr lang="en-US" sz="2400" dirty="0" smtClean="0">
                <a:ln w="50800"/>
                <a:solidFill>
                  <a:schemeClr val="bg1">
                    <a:shade val="50000"/>
                  </a:schemeClr>
                </a:solidFill>
                <a:latin typeface="Calibri" pitchFamily="34" charset="0"/>
                <a:cs typeface="Tahoma" pitchFamily="34" charset="0"/>
              </a:rPr>
              <a:t>BENTUK DAN SARANA  KOMUNIKASI</a:t>
            </a:r>
            <a:endParaRPr lang="en-US" sz="2400" dirty="0">
              <a:ln w="50800"/>
              <a:solidFill>
                <a:schemeClr val="bg1">
                  <a:shade val="50000"/>
                </a:schemeClr>
              </a:solidFill>
              <a:latin typeface="Calibri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28596" y="1928802"/>
            <a:ext cx="7858180" cy="3188451"/>
            <a:chOff x="428596" y="1928802"/>
            <a:chExt cx="7858180" cy="3188451"/>
          </a:xfrm>
        </p:grpSpPr>
        <p:sp>
          <p:nvSpPr>
            <p:cNvPr id="10" name="Rectangle 9"/>
            <p:cNvSpPr/>
            <p:nvPr/>
          </p:nvSpPr>
          <p:spPr bwMode="auto">
            <a:xfrm>
              <a:off x="1142976" y="2000240"/>
              <a:ext cx="7143800" cy="461665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>
                <a:defRPr/>
              </a:pPr>
              <a:r>
                <a:rPr lang="id-ID" sz="2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</a:rPr>
                <a:t>Menggunakan berbagai bentuk dan sarana </a:t>
              </a:r>
              <a:r>
                <a:rPr lang="id-ID" sz="24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</a:rPr>
                <a:t>komunikasi</a:t>
              </a:r>
              <a:endParaRPr lang="id-ID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1142976" y="2786058"/>
              <a:ext cx="7143800" cy="1200329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>
                <a:defRPr/>
              </a:pPr>
              <a:r>
                <a:rPr lang="id-ID" sz="24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</a:rPr>
                <a:t> IP  mengelola, mengembangkan &amp; memperbaharui </a:t>
              </a:r>
              <a:r>
                <a:rPr lang="id-ID" sz="2400" b="1" dirty="0" smtClean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</a:rPr>
                <a:t>sistem informasi </a:t>
              </a:r>
              <a:r>
                <a:rPr lang="id-ID" sz="24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</a:rPr>
                <a:t>untuk meningkatkan kegunaan dan </a:t>
              </a:r>
              <a:r>
                <a:rPr lang="id-ID" sz="2400" b="1" dirty="0" smtClean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</a:rPr>
                <a:t>keandalan komunikasi </a:t>
              </a:r>
              <a:r>
                <a:rPr lang="id-ID" sz="24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</a:rPr>
                <a:t>informasi secara terus menerus</a:t>
              </a:r>
              <a:endParaRPr lang="id-ID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1142976" y="4286256"/>
              <a:ext cx="7143800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>
                <a:defRPr/>
              </a:pPr>
              <a:r>
                <a:rPr lang="id-ID" sz="24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</a:rPr>
                <a:t>Dukungan pimpinan IP terhadap pengembangan teknologi informasi</a:t>
              </a:r>
              <a:endParaRPr lang="id-ID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</a:endParaRPr>
            </a:p>
          </p:txBody>
        </p:sp>
        <p:sp>
          <p:nvSpPr>
            <p:cNvPr id="13" name="8-Point Star 12"/>
            <p:cNvSpPr/>
            <p:nvPr/>
          </p:nvSpPr>
          <p:spPr>
            <a:xfrm>
              <a:off x="428596" y="1928802"/>
              <a:ext cx="571504" cy="571504"/>
            </a:xfrm>
            <a:prstGeom prst="star8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bg1"/>
                  </a:solidFill>
                </a:rPr>
                <a:t>1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8-Point Star 18"/>
            <p:cNvSpPr/>
            <p:nvPr/>
          </p:nvSpPr>
          <p:spPr>
            <a:xfrm>
              <a:off x="428596" y="2786058"/>
              <a:ext cx="571504" cy="571504"/>
            </a:xfrm>
            <a:prstGeom prst="star8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bg1"/>
                  </a:solidFill>
                </a:rPr>
                <a:t>2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8-Point Star 19"/>
            <p:cNvSpPr/>
            <p:nvPr/>
          </p:nvSpPr>
          <p:spPr>
            <a:xfrm>
              <a:off x="428596" y="4286256"/>
              <a:ext cx="571504" cy="571504"/>
            </a:xfrm>
            <a:prstGeom prst="star8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bg1"/>
                  </a:solidFill>
                </a:rPr>
                <a:t>3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-214338"/>
            <a:ext cx="8229600" cy="1143000"/>
          </a:xfrm>
        </p:spPr>
        <p:txBody>
          <a:bodyPr/>
          <a:lstStyle/>
          <a:p>
            <a:r>
              <a:rPr lang="en-US" b="1" dirty="0" err="1" smtClean="0"/>
              <a:t>Sarana</a:t>
            </a:r>
            <a:r>
              <a:rPr lang="en-US" b="1" dirty="0" smtClean="0"/>
              <a:t> </a:t>
            </a:r>
            <a:r>
              <a:rPr lang="en-US" b="1" dirty="0" err="1" smtClean="0"/>
              <a:t>Komunikasi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28596" y="857232"/>
            <a:ext cx="8501122" cy="6000768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Surat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Edaran</a:t>
            </a:r>
            <a:endParaRPr lang="en-US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Instruksi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Pimpinan</a:t>
            </a:r>
            <a:endParaRPr lang="en-US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lvl="0"/>
            <a:r>
              <a:rPr lang="id-ID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Buku pedoman</a:t>
            </a:r>
          </a:p>
          <a:p>
            <a:pPr lvl="0"/>
            <a:r>
              <a:rPr lang="id-ID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Memorandum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, Nota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Dinas</a:t>
            </a:r>
            <a:endParaRPr lang="id-ID" dirty="0" smtClean="0">
              <a:solidFill>
                <a:schemeClr val="accent4">
                  <a:lumMod val="50000"/>
                </a:schemeClr>
              </a:solidFill>
              <a:latin typeface="Calibri" pitchFamily="34" charset="0"/>
            </a:endParaRPr>
          </a:p>
          <a:p>
            <a:pPr lvl="0"/>
            <a:r>
              <a:rPr lang="id-ID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Papan pengumuman</a:t>
            </a:r>
            <a:endParaRPr lang="en-US" dirty="0" smtClean="0">
              <a:solidFill>
                <a:schemeClr val="accent4">
                  <a:lumMod val="50000"/>
                </a:schemeClr>
              </a:solidFill>
              <a:latin typeface="Calibri" pitchFamily="34" charset="0"/>
            </a:endParaRPr>
          </a:p>
          <a:p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Laporan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Kegiatan</a:t>
            </a:r>
            <a:endParaRPr lang="en-US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lvl="0"/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Rapat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Staf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,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Notulen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Rapat</a:t>
            </a:r>
            <a:endParaRPr lang="en-US" dirty="0" smtClean="0">
              <a:solidFill>
                <a:schemeClr val="accent4">
                  <a:lumMod val="50000"/>
                </a:schemeClr>
              </a:solidFill>
              <a:latin typeface="Calibri" pitchFamily="34" charset="0"/>
            </a:endParaRPr>
          </a:p>
          <a:p>
            <a:r>
              <a:rPr lang="id-ID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Arahan lisan</a:t>
            </a:r>
          </a:p>
          <a:p>
            <a:pPr lvl="0"/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Sosialisasi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, </a:t>
            </a:r>
            <a:endParaRPr lang="id-ID" dirty="0" smtClean="0">
              <a:solidFill>
                <a:schemeClr val="accent4">
                  <a:lumMod val="50000"/>
                </a:schemeClr>
              </a:solidFill>
              <a:latin typeface="Calibri" pitchFamily="34" charset="0"/>
            </a:endParaRPr>
          </a:p>
          <a:p>
            <a:pPr lvl="0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I</a:t>
            </a:r>
            <a:r>
              <a:rPr lang="id-ID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ntranet</a:t>
            </a:r>
          </a:p>
          <a:p>
            <a:pPr lvl="0"/>
            <a:r>
              <a:rPr lang="id-ID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E-mail</a:t>
            </a:r>
            <a:endParaRPr lang="en-US" dirty="0" smtClean="0">
              <a:solidFill>
                <a:schemeClr val="accent4">
                  <a:lumMod val="50000"/>
                </a:schemeClr>
              </a:solidFill>
              <a:latin typeface="Calibri" pitchFamily="34" charset="0"/>
            </a:endParaRPr>
          </a:p>
          <a:p>
            <a:pPr lvl="0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SMS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68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1071546"/>
            <a:ext cx="8643998" cy="1000132"/>
          </a:xfrm>
        </p:spPr>
        <p:txBody>
          <a:bodyPr>
            <a:noAutofit/>
          </a:bodyPr>
          <a:lstStyle/>
          <a:p>
            <a:pPr marL="533400" indent="-533400" algn="l" eaLnBrk="1" fontAlgn="auto" hangingPunct="1">
              <a:spcAft>
                <a:spcPts val="0"/>
              </a:spcAft>
              <a:buFontTx/>
              <a:buAutoNum type="arabicPeriod" startAt="3"/>
              <a:defRPr/>
            </a:pPr>
            <a:r>
              <a:rPr lang="en-US" sz="2400" b="1" dirty="0" smtClean="0">
                <a:solidFill>
                  <a:srgbClr val="C00000"/>
                </a:solidFill>
                <a:latin typeface="Calibri" pitchFamily="34" charset="0"/>
              </a:rPr>
              <a:t>DUKUNGAN PIMPINAN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latin typeface="Calibri" pitchFamily="34" charset="0"/>
              </a:rPr>
              <a:t>IP TERHADAP PENGEMBANGAN TEKNOLOGI INFORMASI </a:t>
            </a:r>
            <a:r>
              <a:rPr lang="en-US" sz="2400" b="1" dirty="0" smtClean="0">
                <a:solidFill>
                  <a:schemeClr val="folHlink"/>
                </a:solidFill>
                <a:latin typeface="Calibri" pitchFamily="34" charset="0"/>
              </a:rPr>
              <a:t/>
            </a:r>
            <a:br>
              <a:rPr lang="en-US" sz="2400" b="1" dirty="0" smtClean="0">
                <a:solidFill>
                  <a:schemeClr val="folHlink"/>
                </a:solidFill>
                <a:latin typeface="Calibri" pitchFamily="34" charset="0"/>
              </a:rPr>
            </a:br>
            <a:endParaRPr lang="en-US" sz="2400" b="1" dirty="0" smtClean="0">
              <a:solidFill>
                <a:schemeClr val="folHlink"/>
              </a:solidFill>
              <a:latin typeface="Calibri" pitchFamily="34" charset="0"/>
            </a:endParaRPr>
          </a:p>
        </p:txBody>
      </p:sp>
      <p:graphicFrame>
        <p:nvGraphicFramePr>
          <p:cNvPr id="6" name="Diagram 5"/>
          <p:cNvGraphicFramePr/>
          <p:nvPr/>
        </p:nvGraphicFramePr>
        <p:xfrm>
          <a:off x="857224" y="1928802"/>
          <a:ext cx="757242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609600"/>
            <a:ext cx="8358246" cy="1143008"/>
          </a:xfrm>
        </p:spPr>
        <p:txBody>
          <a:bodyPr>
            <a:noAutofit/>
          </a:bodyPr>
          <a:lstStyle/>
          <a:p>
            <a:pPr marL="457200" indent="-457200" algn="l" eaLnBrk="1" fontAlgn="auto" hangingPunct="1"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rgbClr val="305E90"/>
                </a:solidFill>
                <a:effectLst/>
                <a:latin typeface="Calibri" pitchFamily="34" charset="0"/>
              </a:rPr>
              <a:t>        </a:t>
            </a:r>
            <a:r>
              <a:rPr lang="en-US" sz="2400" b="1" dirty="0" smtClean="0">
                <a:solidFill>
                  <a:srgbClr val="305E90"/>
                </a:solidFill>
                <a:effectLst/>
                <a:latin typeface="Calibri" pitchFamily="34" charset="0"/>
              </a:rPr>
              <a:t>IP MENGELOLA, MENGEMBANGKAN, DAN MEMPERBARUI</a:t>
            </a:r>
            <a:r>
              <a:rPr lang="en-US" sz="2400" b="1" i="1" u="sng" dirty="0" smtClean="0">
                <a:solidFill>
                  <a:srgbClr val="305E90"/>
                </a:solidFill>
                <a:effectLst/>
                <a:latin typeface="Calibri" pitchFamily="34" charset="0"/>
              </a:rPr>
              <a:t> SISTEM INFORMA</a:t>
            </a:r>
            <a:r>
              <a:rPr lang="en-US" sz="2400" b="1" dirty="0" smtClean="0">
                <a:solidFill>
                  <a:srgbClr val="305E90"/>
                </a:solidFill>
                <a:effectLst/>
                <a:latin typeface="Calibri" pitchFamily="34" charset="0"/>
              </a:rPr>
              <a:t>SI UNTUK MENINGKATKAN KEGUNAAN DAN KEANDALAN </a:t>
            </a:r>
            <a:r>
              <a:rPr lang="en-US" sz="2400" b="1" i="1" u="sng" dirty="0" smtClean="0">
                <a:solidFill>
                  <a:srgbClr val="305E90"/>
                </a:solidFill>
                <a:effectLst/>
                <a:latin typeface="Calibri" pitchFamily="34" charset="0"/>
              </a:rPr>
              <a:t>KOMUNIKASI INFORMASI </a:t>
            </a:r>
            <a:r>
              <a:rPr lang="en-US" sz="2400" b="1" dirty="0" smtClean="0">
                <a:solidFill>
                  <a:srgbClr val="305E90"/>
                </a:solidFill>
                <a:effectLst/>
                <a:latin typeface="Calibri" pitchFamily="34" charset="0"/>
              </a:rPr>
              <a:t>SECARA TERUS MENERUS</a:t>
            </a:r>
            <a:br>
              <a:rPr lang="en-US" sz="2400" b="1" dirty="0" smtClean="0">
                <a:solidFill>
                  <a:srgbClr val="305E90"/>
                </a:solidFill>
                <a:effectLst/>
                <a:latin typeface="Calibri" pitchFamily="34" charset="0"/>
              </a:rPr>
            </a:br>
            <a:endParaRPr lang="en-US" sz="2400" b="1" dirty="0" smtClean="0">
              <a:solidFill>
                <a:srgbClr val="305E90"/>
              </a:solidFill>
              <a:effectLst/>
              <a:latin typeface="Calibri" pitchFamily="34" charset="0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609600" y="1981200"/>
            <a:ext cx="8286808" cy="3500462"/>
          </a:xfrm>
        </p:spPr>
        <p:txBody>
          <a:bodyPr>
            <a:noAutofit/>
          </a:bodyPr>
          <a:lstStyle/>
          <a:p>
            <a:pPr marL="419100" indent="-419100" eaLnBrk="1" fontAlgn="auto" hangingPunct="1">
              <a:spcAft>
                <a:spcPts val="0"/>
              </a:spcAft>
              <a:buFont typeface="Wingdings" pitchFamily="2" charset="2"/>
              <a:buAutoNum type="alphaLcPeriod"/>
              <a:defRPr/>
            </a:pP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Manajemen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i="1" u="sng" dirty="0" err="1" smtClean="0">
                <a:solidFill>
                  <a:schemeClr val="tx1"/>
                </a:solidFill>
                <a:latin typeface="Calibri" pitchFamily="34" charset="0"/>
              </a:rPr>
              <a:t>sistem</a:t>
            </a:r>
            <a:r>
              <a:rPr lang="en-US" i="1" u="sng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i="1" u="sng" dirty="0" err="1" smtClean="0">
                <a:solidFill>
                  <a:schemeClr val="tx1"/>
                </a:solidFill>
                <a:latin typeface="Calibri" pitchFamily="34" charset="0"/>
              </a:rPr>
              <a:t>informasi</a:t>
            </a:r>
            <a:r>
              <a:rPr lang="en-US" i="1" u="sng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dilaksanakan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berdasarkan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renstra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sistem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informasi</a:t>
            </a:r>
            <a:endParaRPr lang="en-US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419100" indent="-419100" eaLnBrk="1" fontAlgn="auto" hangingPunct="1">
              <a:spcAft>
                <a:spcPts val="0"/>
              </a:spcAft>
              <a:buFont typeface="Wingdings" pitchFamily="2" charset="2"/>
              <a:buAutoNum type="alphaLcPeriod"/>
              <a:defRPr/>
            </a:pP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Ada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mekanisme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mengidentifikasi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berkembangnya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i="1" u="sng" dirty="0" err="1" smtClean="0">
                <a:solidFill>
                  <a:schemeClr val="tx1"/>
                </a:solidFill>
                <a:latin typeface="Calibri" pitchFamily="34" charset="0"/>
              </a:rPr>
              <a:t>kebutuhan</a:t>
            </a:r>
            <a:r>
              <a:rPr lang="en-US" i="1" u="sng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i="1" u="sng" dirty="0" err="1" smtClean="0">
                <a:solidFill>
                  <a:schemeClr val="tx1"/>
                </a:solidFill>
                <a:latin typeface="Calibri" pitchFamily="34" charset="0"/>
              </a:rPr>
              <a:t>informasi</a:t>
            </a:r>
            <a:endParaRPr lang="en-US" i="1" u="sng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419100" indent="-419100" eaLnBrk="1" fontAlgn="auto" hangingPunct="1">
              <a:spcAft>
                <a:spcPts val="0"/>
              </a:spcAft>
              <a:buFont typeface="Wingdings" pitchFamily="2" charset="2"/>
              <a:buAutoNum type="alphaLcPeriod"/>
              <a:defRPr/>
            </a:pP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IP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memantau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menganalisis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mengevaluasi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dan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memanfaatkan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perkembangan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dan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i="1" u="sng" dirty="0" err="1" smtClean="0">
                <a:solidFill>
                  <a:schemeClr val="tx1"/>
                </a:solidFill>
                <a:latin typeface="Calibri" pitchFamily="34" charset="0"/>
              </a:rPr>
              <a:t>kemajuan</a:t>
            </a:r>
            <a:r>
              <a:rPr lang="en-US" i="1" u="sng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i="1" u="sng" dirty="0" err="1" smtClean="0">
                <a:solidFill>
                  <a:schemeClr val="tx1"/>
                </a:solidFill>
                <a:latin typeface="Calibri" pitchFamily="34" charset="0"/>
              </a:rPr>
              <a:t>teknologi</a:t>
            </a:r>
            <a:r>
              <a:rPr lang="en-US" i="1" u="sng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untuk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memberi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pelayanan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lebih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cepat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dan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efisien</a:t>
            </a:r>
            <a:endParaRPr lang="en-US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419100" indent="-419100" eaLnBrk="1" fontAlgn="auto" hangingPunct="1">
              <a:spcAft>
                <a:spcPts val="0"/>
              </a:spcAft>
              <a:buFont typeface="Wingdings" pitchFamily="2" charset="2"/>
              <a:buAutoNum type="alphaLcPeriod"/>
              <a:defRPr/>
            </a:pP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Pimpinan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IP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secara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terus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menerus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memantau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i="1" u="sng" dirty="0" err="1" smtClean="0">
                <a:solidFill>
                  <a:schemeClr val="tx1"/>
                </a:solidFill>
                <a:latin typeface="Calibri" pitchFamily="34" charset="0"/>
              </a:rPr>
              <a:t>mutu</a:t>
            </a:r>
            <a:r>
              <a:rPr lang="en-US" i="1" u="sng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i="1" u="sng" dirty="0" err="1" smtClean="0">
                <a:solidFill>
                  <a:schemeClr val="tx1"/>
                </a:solidFill>
                <a:latin typeface="Calibri" pitchFamily="34" charset="0"/>
              </a:rPr>
              <a:t>informasi</a:t>
            </a:r>
            <a:r>
              <a:rPr lang="en-US" i="1" u="sng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yang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dikelola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diukur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dari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segi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kelayakan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isi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ketepatan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waktu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keakuratan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dan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kemudahan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aksesnya</a:t>
            </a:r>
            <a:endParaRPr lang="en-US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906174"/>
            <a:ext cx="8929718" cy="1470025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 smtClean="0"/>
              <a:t>PENETAPAN  PENGKOMUNIKASIAN INFORMASI  PENGENDALIAN</a:t>
            </a:r>
            <a:br>
              <a:rPr lang="en-US" b="1" dirty="0" smtClean="0"/>
            </a:br>
            <a:r>
              <a:rPr lang="en-US" b="1" i="1" dirty="0" smtClean="0">
                <a:solidFill>
                  <a:srgbClr val="0000FF"/>
                </a:solidFill>
              </a:rPr>
              <a:t> 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en-US" sz="3600" i="1" dirty="0">
              <a:solidFill>
                <a:srgbClr val="0000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28596" y="1641187"/>
            <a:ext cx="7748724" cy="5216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en-US" sz="3200" dirty="0" smtClean="0"/>
              <a:t>1. </a:t>
            </a:r>
            <a:r>
              <a:rPr lang="en-US" sz="2800" dirty="0" err="1" smtClean="0"/>
              <a:t>Mengevaluasi</a:t>
            </a:r>
            <a:r>
              <a:rPr lang="en-US" sz="2800" dirty="0" smtClean="0"/>
              <a:t> </a:t>
            </a:r>
            <a:r>
              <a:rPr lang="en-US" sz="2800" dirty="0" err="1" smtClean="0"/>
              <a:t>mekanisme</a:t>
            </a:r>
            <a:r>
              <a:rPr lang="en-US" sz="2800" dirty="0" smtClean="0"/>
              <a:t> </a:t>
            </a:r>
            <a:r>
              <a:rPr lang="en-US" sz="2800" dirty="0" err="1" smtClean="0"/>
              <a:t>pengkomunikasian</a:t>
            </a:r>
            <a:r>
              <a:rPr lang="en-US" sz="2800" dirty="0" smtClean="0"/>
              <a:t> </a:t>
            </a:r>
          </a:p>
          <a:p>
            <a:pPr>
              <a:spcAft>
                <a:spcPts val="600"/>
              </a:spcAft>
            </a:pPr>
            <a:r>
              <a:rPr lang="en-US" sz="2800" dirty="0" smtClean="0"/>
              <a:t>     </a:t>
            </a:r>
            <a:r>
              <a:rPr lang="en-US" sz="2800" dirty="0" err="1" smtClean="0"/>
              <a:t>Informasi</a:t>
            </a:r>
            <a:r>
              <a:rPr lang="en-US" sz="2800" dirty="0" smtClean="0"/>
              <a:t> </a:t>
            </a:r>
            <a:r>
              <a:rPr lang="en-US" sz="2800" dirty="0" err="1" smtClean="0"/>
              <a:t>pengendalian</a:t>
            </a:r>
            <a:r>
              <a:rPr lang="en-US" sz="2800" dirty="0" smtClean="0"/>
              <a:t> yang </a:t>
            </a:r>
            <a:r>
              <a:rPr lang="en-US" sz="2800" dirty="0" err="1" smtClean="0"/>
              <a:t>ada</a:t>
            </a:r>
            <a:endParaRPr lang="en-US" sz="2800" dirty="0" smtClean="0"/>
          </a:p>
          <a:p>
            <a:pPr>
              <a:spcAft>
                <a:spcPts val="600"/>
              </a:spcAft>
            </a:pPr>
            <a:r>
              <a:rPr lang="en-US" sz="2800" dirty="0" smtClean="0"/>
              <a:t>2. </a:t>
            </a:r>
            <a:r>
              <a:rPr lang="en-US" sz="2800" dirty="0" err="1" smtClean="0"/>
              <a:t>Mengidentifikasikan</a:t>
            </a:r>
            <a:r>
              <a:rPr lang="en-US" sz="2800" dirty="0" smtClean="0"/>
              <a:t> </a:t>
            </a:r>
            <a:r>
              <a:rPr lang="en-US" sz="2800" dirty="0" err="1" smtClean="0"/>
              <a:t>Bentuk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Sarana</a:t>
            </a:r>
            <a:r>
              <a:rPr lang="en-US" sz="2800" dirty="0" smtClean="0"/>
              <a:t> </a:t>
            </a:r>
          </a:p>
          <a:p>
            <a:pPr>
              <a:spcAft>
                <a:spcPts val="600"/>
              </a:spcAft>
            </a:pPr>
            <a:r>
              <a:rPr lang="en-US" sz="2800" dirty="0" smtClean="0"/>
              <a:t>     </a:t>
            </a:r>
            <a:r>
              <a:rPr lang="en-US" sz="2800" dirty="0" err="1" smtClean="0"/>
              <a:t>Komunikasi</a:t>
            </a:r>
            <a:r>
              <a:rPr lang="en-US" sz="2800" dirty="0" smtClean="0"/>
              <a:t> yang </a:t>
            </a:r>
            <a:r>
              <a:rPr lang="en-US" sz="2800" dirty="0" err="1" smtClean="0"/>
              <a:t>tersedia</a:t>
            </a:r>
            <a:endParaRPr lang="en-US" sz="2800" dirty="0" smtClean="0"/>
          </a:p>
          <a:p>
            <a:pPr>
              <a:spcAft>
                <a:spcPts val="600"/>
              </a:spcAft>
            </a:pPr>
            <a:r>
              <a:rPr lang="en-US" sz="2800" dirty="0" smtClean="0"/>
              <a:t>3. </a:t>
            </a:r>
            <a:r>
              <a:rPr lang="en-US" sz="2800" dirty="0" err="1" smtClean="0"/>
              <a:t>Memutuskan</a:t>
            </a:r>
            <a:r>
              <a:rPr lang="en-US" sz="2800" dirty="0" smtClean="0"/>
              <a:t> </a:t>
            </a:r>
            <a:r>
              <a:rPr lang="en-US" sz="2800" dirty="0" err="1" smtClean="0"/>
              <a:t>Bentuk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sarana</a:t>
            </a:r>
            <a:r>
              <a:rPr lang="en-US" sz="2800" dirty="0" smtClean="0"/>
              <a:t> </a:t>
            </a:r>
            <a:r>
              <a:rPr lang="en-US" sz="2800" dirty="0" err="1" smtClean="0"/>
              <a:t>komunikasi</a:t>
            </a:r>
            <a:r>
              <a:rPr lang="en-US" sz="2800" dirty="0" smtClean="0"/>
              <a:t> yang</a:t>
            </a:r>
          </a:p>
          <a:p>
            <a:pPr>
              <a:spcAft>
                <a:spcPts val="600"/>
              </a:spcAft>
            </a:pPr>
            <a:r>
              <a:rPr lang="en-US" sz="2800" dirty="0" smtClean="0"/>
              <a:t>     </a:t>
            </a:r>
            <a:r>
              <a:rPr lang="en-US" sz="2800" dirty="0" err="1" smtClean="0"/>
              <a:t>akan</a:t>
            </a:r>
            <a:r>
              <a:rPr lang="en-US" sz="2800" dirty="0" smtClean="0"/>
              <a:t> </a:t>
            </a:r>
            <a:r>
              <a:rPr lang="en-US" sz="2800" dirty="0" err="1" smtClean="0"/>
              <a:t>digunakan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menyampaikan</a:t>
            </a:r>
            <a:r>
              <a:rPr lang="en-US" sz="2800" dirty="0" smtClean="0"/>
              <a:t> </a:t>
            </a:r>
            <a:r>
              <a:rPr lang="en-US" sz="2800" dirty="0" err="1" smtClean="0"/>
              <a:t>Informasi</a:t>
            </a:r>
            <a:endParaRPr lang="en-US" sz="2800" dirty="0" smtClean="0"/>
          </a:p>
          <a:p>
            <a:pPr>
              <a:spcAft>
                <a:spcPts val="600"/>
              </a:spcAft>
            </a:pPr>
            <a:r>
              <a:rPr lang="en-US" sz="2800" dirty="0" smtClean="0"/>
              <a:t>     </a:t>
            </a:r>
            <a:r>
              <a:rPr lang="en-US" sz="2800" dirty="0" err="1" smtClean="0"/>
              <a:t>Pengendalian</a:t>
            </a:r>
            <a:endParaRPr lang="en-US" sz="2800" dirty="0" smtClean="0"/>
          </a:p>
          <a:p>
            <a:pPr>
              <a:spcAft>
                <a:spcPts val="600"/>
              </a:spcAft>
            </a:pPr>
            <a:r>
              <a:rPr lang="en-US" sz="2800" dirty="0" smtClean="0"/>
              <a:t>4. </a:t>
            </a:r>
            <a:r>
              <a:rPr lang="en-US" sz="2800" dirty="0" err="1" smtClean="0"/>
              <a:t>Menuangkan</a:t>
            </a:r>
            <a:r>
              <a:rPr lang="en-US" sz="2800" dirty="0" smtClean="0"/>
              <a:t> </a:t>
            </a:r>
            <a:r>
              <a:rPr lang="en-US" sz="2800" dirty="0" err="1" smtClean="0"/>
              <a:t>rencana</a:t>
            </a:r>
            <a:r>
              <a:rPr lang="en-US" sz="2800" dirty="0" smtClean="0"/>
              <a:t> </a:t>
            </a:r>
            <a:r>
              <a:rPr lang="en-US" sz="2800" dirty="0" err="1" smtClean="0"/>
              <a:t>informasi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komunikasi</a:t>
            </a:r>
            <a:endParaRPr lang="en-US" sz="2800" dirty="0" smtClean="0"/>
          </a:p>
          <a:p>
            <a:pPr>
              <a:spcAft>
                <a:spcPts val="600"/>
              </a:spcAft>
            </a:pPr>
            <a:r>
              <a:rPr lang="en-US" sz="2800" smtClean="0"/>
              <a:t>    ke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dokumen</a:t>
            </a:r>
            <a:r>
              <a:rPr lang="en-US" sz="2800" dirty="0" smtClean="0"/>
              <a:t> RTP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52996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26917&quot;&gt;&lt;object type=&quot;3&quot; unique_id=&quot;26918&quot;&gt;&lt;property id=&quot;20148&quot; value=&quot;5&quot;/&gt;&lt;property id=&quot;20300&quot; value=&quot;Slide 1&quot;/&gt;&lt;property id=&quot;20307&quot; value=&quot;256&quot;/&gt;&lt;/object&gt;&lt;object type=&quot;3&quot; unique_id=&quot;26941&quot;&gt;&lt;property id=&quot;20148&quot; value=&quot;5&quot;/&gt;&lt;property id=&quot;20300&quot; value=&quot;Slide 22 - &amp;quot;Contoh Penerapan &amp;#x0D;&amp;#x0A;Tujuan:  mewujudkan WTP sebagai salah satu bentuk akuntabilitas&amp;quot;&quot;/&gt;&lt;property id=&quot;20307&quot; value=&quot;285&quot;/&gt;&lt;/object&gt;&lt;object type=&quot;3&quot; unique_id=&quot;26942&quot;&gt;&lt;property id=&quot;20148&quot; value=&quot;5&quot;/&gt;&lt;property id=&quot;20300&quot; value=&quot;Slide 23&quot;/&gt;&lt;property id=&quot;20307&quot; value=&quot;286&quot;/&gt;&lt;/object&gt;&lt;object type=&quot;3&quot; unique_id=&quot;26943&quot;&gt;&lt;property id=&quot;20148&quot; value=&quot;5&quot;/&gt;&lt;property id=&quot;20300&quot; value=&quot;Slide 24&quot;/&gt;&lt;property id=&quot;20307&quot; value=&quot;287&quot;/&gt;&lt;/object&gt;&lt;object type=&quot;3&quot; unique_id=&quot;26948&quot;&gt;&lt;property id=&quot;20148&quot; value=&quot;5&quot;/&gt;&lt;property id=&quot;20300&quot; value=&quot;Slide 28 - &amp;quot;TINGKATAN MANAJEMEN DAN PENYAJIAN INFORMASI&amp;quot;&quot;/&gt;&lt;property id=&quot;20307&quot; value=&quot;292&quot;/&gt;&lt;/object&gt;&lt;object type=&quot;3&quot; unique_id=&quot;26949&quot;&gt;&lt;property id=&quot;20148&quot; value=&quot;5&quot;/&gt;&lt;property id=&quot;20300&quot; value=&quot;Slide 29&quot;/&gt;&lt;property id=&quot;20307&quot; value=&quot;293&quot;/&gt;&lt;/object&gt;&lt;object type=&quot;3&quot; unique_id=&quot;26950&quot;&gt;&lt;property id=&quot;20148&quot; value=&quot;5&quot;/&gt;&lt;property id=&quot;20300&quot; value=&quot;Slide 30&quot;/&gt;&lt;property id=&quot;20307&quot; value=&quot;294&quot;/&gt;&lt;/object&gt;&lt;object type=&quot;3&quot; unique_id=&quot;26951&quot;&gt;&lt;property id=&quot;20148&quot; value=&quot;5&quot;/&gt;&lt;property id=&quot;20300&quot; value=&quot;Slide 31&quot;/&gt;&lt;property id=&quot;20307&quot; value=&quot;295&quot;/&gt;&lt;/object&gt;&lt;object type=&quot;3&quot; unique_id=&quot;26952&quot;&gt;&lt;property id=&quot;20148&quot; value=&quot;5&quot;/&gt;&lt;property id=&quot;20300&quot; value=&quot;Slide 32 - &amp;quot;PIMPINAN IP MENGGUNAKAN BERBAGAI BENTUK DAN SARANA DALAM MENGKOMUNIKASIKAN INFORMASI PENTING KEPADA PEGAWAI DAN LA&quot;/&gt;&lt;property id=&quot;20307&quot; value=&quot;296&quot;/&gt;&lt;/object&gt;&lt;object type=&quot;3&quot; unique_id=&quot;26953&quot;&gt;&lt;property id=&quot;20148&quot; value=&quot;5&quot;/&gt;&lt;property id=&quot;20300&quot; value=&quot;Slide 33 - &amp;quot;Komunikasi lisan lebih efektif dibandingkan komunikasi tulisan&amp;quot;&quot;/&gt;&lt;property id=&quot;20307&quot; value=&quot;297&quot;/&gt;&lt;/object&gt;&lt;object type=&quot;3&quot; unique_id=&quot;26954&quot;&gt;&lt;property id=&quot;20148&quot; value=&quot;5&quot;/&gt;&lt;property id=&quot;20300&quot; value=&quot;Slide 34 - &amp;quot;Komunikasi tulisan lebih efektif dibandingkan komunikasi lisan&amp;quot;&quot;/&gt;&lt;property id=&quot;20307&quot; value=&quot;298&quot;/&gt;&lt;/object&gt;&lt;object type=&quot;3&quot; unique_id=&quot;26955&quot;&gt;&lt;property id=&quot;20148&quot; value=&quot;5&quot;/&gt;&lt;property id=&quot;20300&quot; value=&quot;Slide 35 - &amp;quot;IP MENGELOLA, MENGEMBANGKAN, DAN MEMPERBARUI SISTEM INFORMASI UNTUK MENINGKATKAN KEGUNAAN DAN KEANDALAN KOMUNIKASI&quot;/&gt;&lt;property id=&quot;20307&quot; value=&quot;299&quot;/&gt;&lt;/object&gt;&lt;object type=&quot;3&quot; unique_id=&quot;26956&quot;&gt;&lt;property id=&quot;20148&quot; value=&quot;5&quot;/&gt;&lt;property id=&quot;20300&quot; value=&quot;Slide 36 - &amp;quot;DUKUNGAN PIMPINAN IP TERHADAP PENGEMBANGAN TEKNOLOGI INFORMASI &amp;#x0D;&amp;#x0A;&amp;quot;&quot;/&gt;&lt;property id=&quot;20307&quot; value=&quot;300&quot;/&gt;&lt;/object&gt;&lt;object type=&quot;3&quot; unique_id=&quot;26957&quot;&gt;&lt;property id=&quot;20148&quot; value=&quot;5&quot;/&gt;&lt;property id=&quot;20300&quot; value=&quot;Slide 37&quot;/&gt;&lt;property id=&quot;20307&quot; value=&quot;301&quot;/&gt;&lt;/object&gt;&lt;object type=&quot;3&quot; unique_id=&quot;26958&quot;&gt;&lt;property id=&quot;20148&quot; value=&quot;5&quot;/&gt;&lt;property id=&quot;20300&quot; value=&quot;Slide 38 - &amp;quot;KOMUNIKASI DALAM PEKERJAAN&amp;quot;&quot;/&gt;&lt;property id=&quot;20307&quot; value=&quot;302&quot;/&gt;&lt;/object&gt;&lt;object type=&quot;3&quot; unique_id=&quot;26959&quot;&gt;&lt;property id=&quot;20148&quot; value=&quot;5&quot;/&gt;&lt;property id=&quot;20300&quot; value=&quot;Slide 39 - &amp;quot;JANGAN PERSULIT PEBISNIS&amp;quot;&quot;/&gt;&lt;property id=&quot;20307&quot; value=&quot;303&quot;/&gt;&lt;/object&gt;&lt;object type=&quot;3&quot; unique_id=&quot;26960&quot;&gt;&lt;property id=&quot;20148&quot; value=&quot;5&quot;/&gt;&lt;property id=&quot;20300&quot; value=&quot;Slide 40&quot;/&gt;&lt;property id=&quot;20307&quot; value=&quot;304&quot;/&gt;&lt;/object&gt;&lt;object type=&quot;3&quot; unique_id=&quot;27006&quot;&gt;&lt;property id=&quot;20148&quot; value=&quot;5&quot;/&gt;&lt;property id=&quot;20300&quot; value=&quot;Slide 2 - &amp;quot;REVISI MODUL SPIP INFORMASI KOMUNIKASI&amp;quot;&quot;/&gt;&lt;property id=&quot;20307&quot; value=&quot;305&quot;/&gt;&lt;/object&gt;&lt;object type=&quot;3&quot; unique_id=&quot;27007&quot;&gt;&lt;property id=&quot;20148&quot; value=&quot;5&quot;/&gt;&lt;property id=&quot;20300&quot; value=&quot;Slide 3 - &amp;quot;TUJUAN PEMBELAJARAN UMUM&amp;quot;&quot;/&gt;&lt;property id=&quot;20307&quot; value=&quot;306&quot;/&gt;&lt;/object&gt;&lt;object type=&quot;3&quot; unique_id=&quot;27008&quot;&gt;&lt;property id=&quot;20148&quot; value=&quot;5&quot;/&gt;&lt;property id=&quot;20300&quot; value=&quot;Slide 4 - &amp;quot;TUJUAN PEMBELAJARAN KHUSUS&amp;quot;&quot;/&gt;&lt;property id=&quot;20307&quot; value=&quot;307&quot;/&gt;&lt;/object&gt;&lt;object type=&quot;3&quot; unique_id=&quot;27009&quot;&gt;&lt;property id=&quot;20148&quot; value=&quot;5&quot;/&gt;&lt;property id=&quot;20300&quot; value=&quot;Slide 5 - &amp;quot;METODOLOGI PEMBELAJARAN&amp;quot;&quot;/&gt;&lt;property id=&quot;20307&quot; value=&quot;311&quot;/&gt;&lt;/object&gt;&lt;object type=&quot;3&quot; unique_id=&quot;27010&quot;&gt;&lt;property id=&quot;20148&quot; value=&quot;5&quot;/&gt;&lt;property id=&quot;20300&quot; value=&quot;Slide 6 - &amp;quot;TOPIK BAHASAN&amp;quot;&quot;/&gt;&lt;property id=&quot;20307&quot; value=&quot;308&quot;/&gt;&lt;/object&gt;&lt;object type=&quot;3&quot; unique_id=&quot;27011&quot;&gt;&lt;property id=&quot;20148&quot; value=&quot;5&quot;/&gt;&lt;property id=&quot;20300&quot; value=&quot;Slide 7 - &amp;quot;OVERVIEW SPIP&amp;quot;&quot;/&gt;&lt;property id=&quot;20307&quot; value=&quot;309&quot;/&gt;&lt;/object&gt;&lt;object type=&quot;3&quot; unique_id=&quot;27012&quot;&gt;&lt;property id=&quot;20148&quot; value=&quot;5&quot;/&gt;&lt;property id=&quot;20300&quot; value=&quot;Slide 8 - &amp;quot;OVERVIEW SPIP&amp;quot;&quot;/&gt;&lt;property id=&quot;20307&quot; value=&quot;310&quot;/&gt;&lt;/object&gt;&lt;object type=&quot;3&quot; unique_id=&quot;27013&quot;&gt;&lt;property id=&quot;20148&quot; value=&quot;5&quot;/&gt;&lt;property id=&quot;20300&quot; value=&quot;Slide 9 - &amp;quot;PASAL DALAM SPIP&amp;quot;&quot;/&gt;&lt;property id=&quot;20307&quot; value=&quot;312&quot;/&gt;&lt;/object&gt;&lt;object type=&quot;3&quot; unique_id=&quot;27014&quot;&gt;&lt;property id=&quot;20148&quot; value=&quot;5&quot;/&gt;&lt;property id=&quot;20300&quot; value=&quot;Slide 10 - &amp;quot;PENGERTIAN INFORMASI DAN KOMUNIKASI&amp;quot;&quot;/&gt;&lt;property id=&quot;20307&quot; value=&quot;313&quot;/&gt;&lt;/object&gt;&lt;object type=&quot;3&quot; unique_id=&quot;27015&quot;&gt;&lt;property id=&quot;20148&quot; value=&quot;5&quot;/&gt;&lt;property id=&quot;20300&quot; value=&quot;Slide 11 - &amp;quot;INFORMASI&amp;quot;&quot;/&gt;&lt;property id=&quot;20307&quot; value=&quot;314&quot;/&gt;&lt;/object&gt;&lt;object type=&quot;3&quot; unique_id=&quot;27016&quot;&gt;&lt;property id=&quot;20148&quot; value=&quot;5&quot;/&gt;&lt;property id=&quot;20300&quot; value=&quot;Slide 12 - &amp;quot;INFORMASI DALAM VALUE CREATION&amp;quot;&quot;/&gt;&lt;property id=&quot;20307&quot; value=&quot;315&quot;/&gt;&lt;/object&gt;&lt;object type=&quot;3&quot; unique_id=&quot;27017&quot;&gt;&lt;property id=&quot;20148&quot; value=&quot;5&quot;/&gt;&lt;property id=&quot;20300&quot; value=&quot;Slide 13 - &amp;quot;KUALITAS INFORMASI&amp;quot;&quot;/&gt;&lt;property id=&quot;20307&quot; value=&quot;316&quot;/&gt;&lt;/object&gt;&lt;object type=&quot;3&quot; unique_id=&quot;27018&quot;&gt;&lt;property id=&quot;20148&quot; value=&quot;5&quot;/&gt;&lt;property id=&quot;20300&quot; value=&quot;Slide 14 - &amp;quot;SUB UNSUR INFORMASI&amp;quot;&quot;/&gt;&lt;property id=&quot;20307&quot; value=&quot;317&quot;/&gt;&lt;/object&gt;&lt;object type=&quot;3&quot; unique_id=&quot;27019&quot;&gt;&lt;property id=&quot;20148&quot; value=&quot;5&quot;/&gt;&lt;property id=&quot;20300&quot; value=&quot;Slide 15 - &amp;quot;KOMUNIKASI&amp;quot;&quot;/&gt;&lt;property id=&quot;20307&quot; value=&quot;318&quot;/&gt;&lt;/object&gt;&lt;object type=&quot;3&quot; unique_id=&quot;27020&quot;&gt;&lt;property id=&quot;20148&quot; value=&quot;5&quot;/&gt;&lt;property id=&quot;20300&quot; value=&quot;Slide 16 - &amp;quot;PROSES KOMUNIKASI&amp;quot;&quot;/&gt;&lt;property id=&quot;20307&quot; value=&quot;319&quot;/&gt;&lt;/object&gt;&lt;object type=&quot;3&quot; unique_id=&quot;27021&quot;&gt;&lt;property id=&quot;20148&quot; value=&quot;5&quot;/&gt;&lt;property id=&quot;20300&quot; value=&quot;Slide 17 - &amp;quot;SUB UNSUR KOMUNIKASI&amp;quot;&quot;/&gt;&lt;property id=&quot;20307&quot; value=&quot;320&quot;/&gt;&lt;/object&gt;&lt;object type=&quot;3&quot; unique_id=&quot;27022&quot;&gt;&lt;property id=&quot;20148&quot; value=&quot;5&quot;/&gt;&lt;property id=&quot;20300&quot; value=&quot;Slide 18 - &amp;quot;HUBUNGAN KOMUNIKASI INTERNAL DAN KOMUNIKASI EKSTERNAL&amp;quot;&quot;/&gt;&lt;property id=&quot;20307&quot; value=&quot;321&quot;/&gt;&lt;/object&gt;&lt;object type=&quot;3&quot; unique_id=&quot;27023&quot;&gt;&lt;property id=&quot;20148&quot; value=&quot;5&quot;/&gt;&lt;property id=&quot;20300&quot; value=&quot;Slide 19 - &amp;quot;KOMUNIKASI&amp;quot;&quot;/&gt;&lt;property id=&quot;20307&quot; value=&quot;322&quot;/&gt;&lt;/object&gt;&lt;object type=&quot;3&quot; unique_id=&quot;27024&quot;&gt;&lt;property id=&quot;20148&quot; value=&quot;5&quot;/&gt;&lt;property id=&quot;20300&quot; value=&quot;Slide 20 - &amp;quot;BENTUK DAN SARANA  KOMUNIKASI&amp;quot;&quot;/&gt;&lt;property id=&quot;20307&quot; value=&quot;323&quot;/&gt;&lt;/object&gt;&lt;object type=&quot;3&quot; unique_id=&quot;27025&quot;&gt;&lt;property id=&quot;20148&quot; value=&quot;5&quot;/&gt;&lt;property id=&quot;20300&quot; value=&quot;Slide 21 - &amp;quot;BENTUK DAN SARANA  KOMUNIKASI&amp;quot;&quot;/&gt;&lt;property id=&quot;20307&quot; value=&quot;324&quot;/&gt;&lt;/object&gt;&lt;object type=&quot;3&quot; unique_id=&quot;27026&quot;&gt;&lt;property id=&quot;20148&quot; value=&quot;5&quot;/&gt;&lt;property id=&quot;20300&quot; value=&quot;Slide 25 - &amp;quot;INFORMASI  EKSTERNAL DAN INTERNAL DISAMPAIKAN KEPADA PIMPINAN SEBAGAI BAGIAN PELAPORAN IP SEHUBUNGAN PENCAPAIAN KI&quot;/&gt;&lt;property id=&quot;20307&quot; value=&quot;325&quot;/&gt;&lt;/object&gt;&lt;object type=&quot;3&quot; unique_id=&quot;27027&quot;&gt;&lt;property id=&quot;20148&quot; value=&quot;5&quot;/&gt;&lt;property id=&quot;20300&quot; value=&quot;Slide 26 - &amp;quot;Pemprov Sulsel Danai Pendidikan Gratis Rp274 Miliar&amp;quot;&quot;/&gt;&lt;property id=&quot;20307&quot; value=&quot;326&quot;/&gt;&lt;/object&gt;&lt;object type=&quot;3&quot; unique_id=&quot;27028&quot;&gt;&lt;property id=&quot;20148&quot; value=&quot;5&quot;/&gt;&lt;property id=&quot;20300&quot; value=&quot;Slide 27 - &amp;quot;Informasi diidentifikasi, diperoleh, dan didistribusikan dengan rincian memadai, bentuk dan waktu yang tepat sehin&quot;/&gt;&lt;property id=&quot;20307&quot; value=&quot;327&quot;/&gt;&lt;/object&gt;&lt;/object&gt;&lt;object type=&quot;8&quot; unique_id=&quot;27005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Droplet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4205</TotalTime>
  <Words>589</Words>
  <Application>Microsoft Office PowerPoint</Application>
  <PresentationFormat>On-screen Show (4:3)</PresentationFormat>
  <Paragraphs>101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Algerian</vt:lpstr>
      <vt:lpstr>Arial</vt:lpstr>
      <vt:lpstr>Calibri</vt:lpstr>
      <vt:lpstr>Tahoma</vt:lpstr>
      <vt:lpstr>Tw Cen MT</vt:lpstr>
      <vt:lpstr>Wingdings</vt:lpstr>
      <vt:lpstr>Droplet</vt:lpstr>
      <vt:lpstr>PowerPoint Presentation</vt:lpstr>
      <vt:lpstr>PowerPoint Presentation</vt:lpstr>
      <vt:lpstr>PowerPoint Presentation</vt:lpstr>
      <vt:lpstr>INFORMASI</vt:lpstr>
      <vt:lpstr>BENTUK DAN SARANA  KOMUNIKASI</vt:lpstr>
      <vt:lpstr>Sarana Komunikasi</vt:lpstr>
      <vt:lpstr>DUKUNGAN PIMPINAN IP TERHADAP PENGEMBANGAN TEKNOLOGI INFORMASI  </vt:lpstr>
      <vt:lpstr>        IP MENGELOLA, MENGEMBANGKAN, DAN MEMPERBARUI SISTEM INFORMASI UNTUK MENINGKATKAN KEGUNAAN DAN KEANDALAN KOMUNIKASI INFORMASI SECARA TERUS MENERUS </vt:lpstr>
      <vt:lpstr>PENETAPAN  PENGKOMUNIKASIAN INFORMASI  PENGENDALIAN   </vt:lpstr>
      <vt:lpstr>1. Mengevaluasi mekanisme pengkomunikasian       Informasi pengendalian yang ada  </vt:lpstr>
      <vt:lpstr>2. Mengidentifikasikan Bentuk dan Sarana       Komunikasi yang tersedia</vt:lpstr>
      <vt:lpstr>3.Memutuskan Bentuk dan sarana  komunikasi</vt:lpstr>
      <vt:lpstr>Perumusan Informasi Yang Relevan</vt:lpstr>
      <vt:lpstr>Informasi dan Komunikasi</vt:lpstr>
    </vt:vector>
  </TitlesOfParts>
  <Company>pusdiklatwas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INFORMASI DAN KOMUNIKASI</dc:title>
  <dc:creator>cahyadi</dc:creator>
  <cp:lastModifiedBy>eight</cp:lastModifiedBy>
  <cp:revision>310</cp:revision>
  <dcterms:created xsi:type="dcterms:W3CDTF">2009-10-27T02:51:05Z</dcterms:created>
  <dcterms:modified xsi:type="dcterms:W3CDTF">2016-08-25T09:59:44Z</dcterms:modified>
</cp:coreProperties>
</file>