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27" r:id="rId1"/>
  </p:sldMasterIdLst>
  <p:notesMasterIdLst>
    <p:notesMasterId r:id="rId35"/>
  </p:notesMasterIdLst>
  <p:handoutMasterIdLst>
    <p:handoutMasterId r:id="rId36"/>
  </p:handoutMasterIdLst>
  <p:sldIdLst>
    <p:sldId id="256" r:id="rId2"/>
    <p:sldId id="260" r:id="rId3"/>
    <p:sldId id="329" r:id="rId4"/>
    <p:sldId id="261" r:id="rId5"/>
    <p:sldId id="263" r:id="rId6"/>
    <p:sldId id="330" r:id="rId7"/>
    <p:sldId id="313" r:id="rId8"/>
    <p:sldId id="331" r:id="rId9"/>
    <p:sldId id="321" r:id="rId10"/>
    <p:sldId id="322" r:id="rId11"/>
    <p:sldId id="323" r:id="rId12"/>
    <p:sldId id="265" r:id="rId13"/>
    <p:sldId id="327" r:id="rId14"/>
    <p:sldId id="328" r:id="rId15"/>
    <p:sldId id="307" r:id="rId16"/>
    <p:sldId id="336" r:id="rId17"/>
    <p:sldId id="315" r:id="rId18"/>
    <p:sldId id="332" r:id="rId19"/>
    <p:sldId id="343" r:id="rId20"/>
    <p:sldId id="344" r:id="rId21"/>
    <p:sldId id="320" r:id="rId22"/>
    <p:sldId id="317" r:id="rId23"/>
    <p:sldId id="319" r:id="rId24"/>
    <p:sldId id="309" r:id="rId25"/>
    <p:sldId id="280" r:id="rId26"/>
    <p:sldId id="339" r:id="rId27"/>
    <p:sldId id="338" r:id="rId28"/>
    <p:sldId id="340" r:id="rId29"/>
    <p:sldId id="337" r:id="rId30"/>
    <p:sldId id="342" r:id="rId31"/>
    <p:sldId id="281" r:id="rId32"/>
    <p:sldId id="341" r:id="rId33"/>
    <p:sldId id="346" r:id="rId34"/>
  </p:sldIdLst>
  <p:sldSz cx="9144000" cy="6858000" type="screen4x3"/>
  <p:notesSz cx="6858000" cy="9296400"/>
  <p:custDataLst>
    <p:tags r:id="rId37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itchFamily="34" charset="0"/>
        <a:ea typeface="-머리정체M"/>
        <a:cs typeface="-머리정체M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itchFamily="34" charset="0"/>
        <a:ea typeface="-머리정체M"/>
        <a:cs typeface="-머리정체M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itchFamily="34" charset="0"/>
        <a:ea typeface="-머리정체M"/>
        <a:cs typeface="-머리정체M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itchFamily="34" charset="0"/>
        <a:ea typeface="-머리정체M"/>
        <a:cs typeface="-머리정체M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itchFamily="34" charset="0"/>
        <a:ea typeface="-머리정체M"/>
        <a:cs typeface="-머리정체M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pitchFamily="34" charset="0"/>
        <a:ea typeface="-머리정체M"/>
        <a:cs typeface="-머리정체M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pitchFamily="34" charset="0"/>
        <a:ea typeface="-머리정체M"/>
        <a:cs typeface="-머리정체M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pitchFamily="34" charset="0"/>
        <a:ea typeface="-머리정체M"/>
        <a:cs typeface="-머리정체M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pitchFamily="34" charset="0"/>
        <a:ea typeface="-머리정체M"/>
        <a:cs typeface="-머리정체M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FFFFCC"/>
    <a:srgbClr val="FFCC99"/>
    <a:srgbClr val="FFCCCC"/>
    <a:srgbClr val="FF9900"/>
    <a:srgbClr val="FFCC66"/>
    <a:srgbClr val="FFCCFF"/>
    <a:srgbClr val="FFFF00"/>
    <a:srgbClr val="FFFF99"/>
    <a:srgbClr val="DB07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38" autoAdjust="0"/>
    <p:restoredTop sz="93837" autoAdjust="0"/>
  </p:normalViewPr>
  <p:slideViewPr>
    <p:cSldViewPr>
      <p:cViewPr varScale="1">
        <p:scale>
          <a:sx n="70" d="100"/>
          <a:sy n="70" d="100"/>
        </p:scale>
        <p:origin x="163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2558C2-E19B-4D73-BB21-649251BDFB2C}" type="doc">
      <dgm:prSet loTypeId="urn:microsoft.com/office/officeart/2005/8/layout/cycle4#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E1CEBAA-D032-47A7-883F-F2B843C2C914}" type="pres">
      <dgm:prSet presAssocID="{8D2558C2-E19B-4D73-BB21-649251BDFB2C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BE41F923-BDF5-47EE-9103-1D870ED4E74B}" type="presOf" srcId="{8D2558C2-E19B-4D73-BB21-649251BDFB2C}" destId="{BE1CEBAA-D032-47A7-883F-F2B843C2C914}" srcOrd="0" destOrd="0" presId="urn:microsoft.com/office/officeart/2005/8/layout/cycle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#1">
  <dgm:title val=""/>
  <dgm:desc val=""/>
  <dgm:catLst>
    <dgm:cat type="relationship" pri="26000"/>
    <dgm:cat type="cycle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-머리정체M" pitchFamily="18" charset="-127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-머리정체M" pitchFamily="18" charset="-127"/>
                <a:cs typeface="+mn-cs"/>
              </a:defRPr>
            </a:lvl1pPr>
          </a:lstStyle>
          <a:p>
            <a:pPr>
              <a:defRPr/>
            </a:pPr>
            <a:fld id="{F2A660E0-C8DD-4B98-9929-66C37352E19D}" type="datetimeFigureOut">
              <a:rPr lang="en-US"/>
              <a:pPr>
                <a:defRPr/>
              </a:pPr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-머리정체M" pitchFamily="18" charset="-127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-머리정체M" pitchFamily="18" charset="-127"/>
                <a:cs typeface="+mn-cs"/>
              </a:defRPr>
            </a:lvl1pPr>
          </a:lstStyle>
          <a:p>
            <a:pPr>
              <a:defRPr/>
            </a:pPr>
            <a:fld id="{D5D4A461-40E5-42D9-B43B-34DC079295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7373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-머리정체M" pitchFamily="18" charset="-127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-머리정체M" pitchFamily="18" charset="-127"/>
                <a:cs typeface="+mn-cs"/>
              </a:defRPr>
            </a:lvl1pPr>
          </a:lstStyle>
          <a:p>
            <a:pPr>
              <a:defRPr/>
            </a:pPr>
            <a:fld id="{E939A7B3-8848-4357-9E4B-E7D1448F5292}" type="datetimeFigureOut">
              <a:rPr lang="en-US"/>
              <a:pPr>
                <a:defRPr/>
              </a:pPr>
              <a:t>8/25/2016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-머리정체M" pitchFamily="18" charset="-127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-머리정체M" pitchFamily="18" charset="-127"/>
                <a:cs typeface="+mn-cs"/>
              </a:defRPr>
            </a:lvl1pPr>
          </a:lstStyle>
          <a:p>
            <a:pPr>
              <a:defRPr/>
            </a:pPr>
            <a:fld id="{AA7414F5-6C3E-46F5-A9C3-D2F268DB90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4385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bg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effectLst>
            <a:outerShdw dist="28398" dir="1593903" algn="ctr" rotWithShape="0">
              <a:schemeClr val="tx1"/>
            </a:outerShdw>
          </a:effectLst>
        </p:spPr>
        <p:txBody>
          <a:bodyPr/>
          <a:lstStyle>
            <a:lvl1pPr>
              <a:defRPr b="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4FC0D4-791E-4A80-B128-4F6EC29D4B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966EC7-D366-4BC5-A59C-A9FFCB06B3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122238"/>
            <a:ext cx="2286000" cy="60499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22238"/>
            <a:ext cx="6705600" cy="60499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606725-F56B-4D42-8661-E626BCE63C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06D4CE-3CD8-4FCE-BF8A-231909651E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C9369-AFF1-42BA-9E98-871A36B12A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219200"/>
            <a:ext cx="42672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2672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274AB0-5933-4C8A-8724-B63123DAA3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175E2-AC6A-4D91-A9B0-1E3FCD760F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67B3B4-48E8-4DB5-A771-41151CF544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5E8632-20E1-4359-BB89-16139C87DC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D0ABBE-2F30-437A-BC87-7298EE5AA8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7419B1-8592-45F5-A879-C6887835C2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2" descr="bg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122238"/>
            <a:ext cx="91440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219200"/>
            <a:ext cx="86868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-머리정체M" pitchFamily="18" charset="-127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-머리정체M" pitchFamily="18" charset="-127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213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-머리정체M" pitchFamily="18" charset="-127"/>
                <a:cs typeface="+mn-cs"/>
              </a:defRPr>
            </a:lvl1pPr>
          </a:lstStyle>
          <a:p>
            <a:pPr>
              <a:defRPr/>
            </a:pPr>
            <a:fld id="{D836CC65-73E9-4B75-BC52-D7D60442BA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66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660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660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660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660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0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0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0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0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FF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diagramLayout" Target="../diagrams/layout1.xml"/><Relationship Id="rId7" Type="http://schemas.openxmlformats.org/officeDocument/2006/relationships/slide" Target="slide24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Diagonal Corner Rectangle 3"/>
          <p:cNvSpPr/>
          <p:nvPr/>
        </p:nvSpPr>
        <p:spPr>
          <a:xfrm>
            <a:off x="1071538" y="1428736"/>
            <a:ext cx="6786610" cy="2143140"/>
          </a:xfrm>
          <a:prstGeom prst="round2Diag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en-US" sz="4400" b="1" dirty="0" smtClean="0">
                <a:latin typeface="Calibri" pitchFamily="34" charset="0"/>
              </a:rPr>
              <a:t>PEMANTAUAN</a:t>
            </a:r>
            <a:r>
              <a:rPr lang="en-US" sz="4400" b="1" dirty="0">
                <a:latin typeface="Calibri" pitchFamily="34" charset="0"/>
              </a:rPr>
              <a:t/>
            </a:r>
            <a:br>
              <a:rPr lang="en-US" sz="4400" b="1" dirty="0">
                <a:latin typeface="Calibri" pitchFamily="34" charset="0"/>
              </a:rPr>
            </a:br>
            <a:r>
              <a:rPr lang="en-US" sz="4400" b="1" dirty="0">
                <a:latin typeface="Calibri" pitchFamily="34" charset="0"/>
              </a:rPr>
              <a:t>PENGENDALIAN </a:t>
            </a:r>
            <a:r>
              <a:rPr lang="id-ID" sz="4400" b="1" dirty="0">
                <a:latin typeface="Calibri" pitchFamily="34" charset="0"/>
              </a:rPr>
              <a:t/>
            </a:r>
            <a:br>
              <a:rPr lang="id-ID" sz="4400" b="1" dirty="0">
                <a:latin typeface="Calibri" pitchFamily="34" charset="0"/>
              </a:rPr>
            </a:br>
            <a:r>
              <a:rPr lang="en-US" sz="4400" b="1" dirty="0">
                <a:latin typeface="Calibri" pitchFamily="34" charset="0"/>
              </a:rPr>
              <a:t>INTERN</a:t>
            </a:r>
            <a:endParaRPr lang="en-US" sz="4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2b. Pihak </a:t>
            </a:r>
            <a:r>
              <a:rPr lang="en-US" sz="3600" dirty="0" smtClean="0"/>
              <a:t>yang </a:t>
            </a:r>
            <a:r>
              <a:rPr lang="en-US" sz="3600" dirty="0" err="1" smtClean="0"/>
              <a:t>bertanggung</a:t>
            </a:r>
            <a:r>
              <a:rPr lang="en-US" sz="3600" dirty="0" smtClean="0"/>
              <a:t> </a:t>
            </a:r>
            <a:r>
              <a:rPr lang="en-US" sz="3600" dirty="0" err="1" smtClean="0"/>
              <a:t>jawab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86800" cy="5234136"/>
          </a:xfrm>
        </p:spPr>
        <p:txBody>
          <a:bodyPr/>
          <a:lstStyle/>
          <a:p>
            <a:r>
              <a:rPr lang="en-US">
                <a:latin typeface="Book Antiqua" panose="02040602050305030304" pitchFamily="18" charset="0"/>
              </a:rPr>
              <a:t>Pimpinan </a:t>
            </a:r>
            <a:r>
              <a:rPr lang="en-US" dirty="0">
                <a:latin typeface="Book Antiqua" panose="02040602050305030304" pitchFamily="18" charset="0"/>
              </a:rPr>
              <a:t>M</a:t>
            </a:r>
            <a:r>
              <a:rPr lang="id-ID" dirty="0">
                <a:latin typeface="Book Antiqua" panose="02040602050305030304" pitchFamily="18" charset="0"/>
              </a:rPr>
              <a:t>enengah</a:t>
            </a:r>
            <a:r>
              <a:rPr lang="en-US" dirty="0">
                <a:latin typeface="Book Antiqua" panose="02040602050305030304" pitchFamily="18" charset="0"/>
              </a:rPr>
              <a:t> (</a:t>
            </a:r>
            <a:r>
              <a:rPr lang="en-US" b="1" i="1" dirty="0">
                <a:latin typeface="Book Antiqua" panose="02040602050305030304" pitchFamily="18" charset="0"/>
              </a:rPr>
              <a:t>Middle Management</a:t>
            </a:r>
            <a:r>
              <a:rPr lang="en-US" dirty="0">
                <a:latin typeface="Book Antiqua" panose="02040602050305030304" pitchFamily="18" charset="0"/>
              </a:rPr>
              <a:t>) </a:t>
            </a:r>
          </a:p>
          <a:p>
            <a:pPr indent="0">
              <a:buNone/>
            </a:pPr>
            <a:r>
              <a:rPr lang="en-US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pemantauan</a:t>
            </a:r>
            <a:r>
              <a:rPr lang="en-US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sistem</a:t>
            </a:r>
            <a:r>
              <a:rPr lang="en-US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pengendalian</a:t>
            </a:r>
            <a:r>
              <a:rPr lang="en-US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intern </a:t>
            </a:r>
            <a:r>
              <a:rPr lang="en-US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pada</a:t>
            </a:r>
            <a:r>
              <a:rPr lang="en-US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dasarnya</a:t>
            </a:r>
            <a:r>
              <a:rPr lang="en-US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sama</a:t>
            </a:r>
            <a:r>
              <a:rPr lang="en-US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dengan</a:t>
            </a:r>
            <a:r>
              <a:rPr lang="en-US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penyelia</a:t>
            </a:r>
            <a:r>
              <a:rPr lang="en-US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namun</a:t>
            </a:r>
            <a:r>
              <a:rPr lang="en-US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dalam</a:t>
            </a:r>
            <a:r>
              <a:rPr lang="en-US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lingkup</a:t>
            </a:r>
            <a:r>
              <a:rPr lang="en-US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yang </a:t>
            </a:r>
            <a:r>
              <a:rPr lang="en-US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lebih</a:t>
            </a:r>
            <a:r>
              <a:rPr lang="en-US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luas</a:t>
            </a:r>
            <a:r>
              <a:rPr lang="en-US" smtClean="0">
                <a:solidFill>
                  <a:schemeClr val="tx1"/>
                </a:solidFill>
                <a:latin typeface="Book Antiqua" panose="02040602050305030304" pitchFamily="18" charset="0"/>
              </a:rPr>
              <a:t>. </a:t>
            </a:r>
          </a:p>
          <a:p>
            <a:pPr marL="914400" indent="-571500">
              <a:buFontTx/>
              <a:buChar char="-"/>
            </a:pPr>
            <a:r>
              <a:rPr lang="en-US" smtClean="0">
                <a:solidFill>
                  <a:schemeClr val="tx1"/>
                </a:solidFill>
                <a:latin typeface="Book Antiqua" panose="02040602050305030304" pitchFamily="18" charset="0"/>
              </a:rPr>
              <a:t>sejauh mana pengendalian berfungsi pada berbagai unit di bawah kendalinya dalam suatu organisasi</a:t>
            </a:r>
          </a:p>
          <a:p>
            <a:pPr marL="914400" indent="-571500">
              <a:buFontTx/>
              <a:buChar char="-"/>
            </a:pPr>
            <a:r>
              <a:rPr lang="en-US">
                <a:solidFill>
                  <a:schemeClr val="tx1"/>
                </a:solidFill>
                <a:latin typeface="Book Antiqua" panose="02040602050305030304" pitchFamily="18" charset="0"/>
              </a:rPr>
              <a:t>s</a:t>
            </a:r>
            <a:r>
              <a:rPr lang="en-US" smtClean="0">
                <a:solidFill>
                  <a:schemeClr val="tx1"/>
                </a:solidFill>
                <a:latin typeface="Book Antiqua" panose="02040602050305030304" pitchFamily="18" charset="0"/>
              </a:rPr>
              <a:t>ejauh mana penyelia melakukan pemantauan pada unit di bawah kendalinya</a:t>
            </a:r>
            <a:endParaRPr lang="en-US" dirty="0" smtClean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587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2b.Pihak </a:t>
            </a:r>
            <a:r>
              <a:rPr lang="en-US" sz="3600" dirty="0" smtClean="0"/>
              <a:t>yang </a:t>
            </a:r>
            <a:r>
              <a:rPr lang="en-US" sz="3600" dirty="0" err="1" smtClean="0"/>
              <a:t>bertanggung</a:t>
            </a:r>
            <a:r>
              <a:rPr lang="en-US" sz="3600" dirty="0" smtClean="0"/>
              <a:t> </a:t>
            </a:r>
            <a:r>
              <a:rPr lang="en-US" sz="3600" dirty="0" err="1" smtClean="0"/>
              <a:t>jawab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4847456" cy="4953000"/>
          </a:xfrm>
        </p:spPr>
        <p:txBody>
          <a:bodyPr/>
          <a:lstStyle/>
          <a:p>
            <a:r>
              <a:rPr lang="en-US" sz="3600">
                <a:latin typeface="Book Antiqua" panose="02040602050305030304" pitchFamily="18" charset="0"/>
              </a:rPr>
              <a:t>Pimpinan </a:t>
            </a:r>
            <a:r>
              <a:rPr lang="en-US" sz="3600" dirty="0" err="1">
                <a:latin typeface="Book Antiqua" panose="02040602050305030304" pitchFamily="18" charset="0"/>
              </a:rPr>
              <a:t>Puncak</a:t>
            </a:r>
            <a:r>
              <a:rPr lang="en-US" sz="3600" dirty="0">
                <a:latin typeface="Book Antiqua" panose="02040602050305030304" pitchFamily="18" charset="0"/>
              </a:rPr>
              <a:t> (</a:t>
            </a:r>
            <a:r>
              <a:rPr lang="en-US" sz="3600" b="1" i="1" dirty="0">
                <a:latin typeface="Book Antiqua" panose="02040602050305030304" pitchFamily="18" charset="0"/>
              </a:rPr>
              <a:t>Top Management</a:t>
            </a:r>
            <a:r>
              <a:rPr lang="en-US" sz="3600" dirty="0">
                <a:latin typeface="Book Antiqua" panose="02040602050305030304" pitchFamily="18" charset="0"/>
              </a:rPr>
              <a:t>) </a:t>
            </a:r>
          </a:p>
          <a:p>
            <a:pPr indent="0">
              <a:buNone/>
            </a:pPr>
            <a:r>
              <a:rPr lang="en-US" sz="36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memusatkan</a:t>
            </a:r>
            <a:r>
              <a:rPr lang="en-US" sz="36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kegiatan</a:t>
            </a:r>
            <a:r>
              <a:rPr lang="en-US" sz="36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pemantauannya</a:t>
            </a:r>
            <a:r>
              <a:rPr lang="en-US" sz="36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pada</a:t>
            </a:r>
            <a:r>
              <a:rPr lang="en-US" sz="36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bagian</a:t>
            </a:r>
            <a:r>
              <a:rPr lang="en-US" sz="36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utama</a:t>
            </a:r>
            <a:r>
              <a:rPr lang="en-US" sz="36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US" sz="360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dalam</a:t>
            </a:r>
            <a:r>
              <a:rPr lang="en-US" sz="3600" smtClean="0">
                <a:solidFill>
                  <a:schemeClr val="tx1"/>
                </a:solidFill>
                <a:latin typeface="Book Antiqua" panose="02040602050305030304" pitchFamily="18" charset="0"/>
              </a:rPr>
              <a:t> organisasinya</a:t>
            </a:r>
          </a:p>
          <a:p>
            <a:pPr indent="0">
              <a:buNone/>
            </a:pPr>
            <a:endParaRPr lang="en-US" sz="3600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855" y="1268760"/>
            <a:ext cx="4176464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39552" y="5193196"/>
            <a:ext cx="8373751" cy="248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rgbClr val="000099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000FF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99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3600" kern="0" smtClean="0">
                <a:solidFill>
                  <a:schemeClr val="tx1"/>
                </a:solidFill>
                <a:latin typeface="Book Antiqua" panose="02040602050305030304" pitchFamily="18" charset="0"/>
              </a:rPr>
              <a:t>yaitu </a:t>
            </a:r>
            <a:r>
              <a:rPr lang="en-US" sz="3600" kern="0" smtClean="0">
                <a:solidFill>
                  <a:srgbClr val="FF0000"/>
                </a:solidFill>
                <a:latin typeface="Book Antiqua" panose="02040602050305030304" pitchFamily="18" charset="0"/>
              </a:rPr>
              <a:t>pemantauan pada pencapaian tujuan instansi</a:t>
            </a:r>
            <a:r>
              <a:rPr lang="en-US" sz="3600" kern="0" smtClean="0">
                <a:solidFill>
                  <a:schemeClr val="tx1"/>
                </a:solidFill>
                <a:latin typeface="Book Antiqua" panose="02040602050305030304" pitchFamily="18" charset="0"/>
              </a:rPr>
              <a:t>.</a:t>
            </a:r>
          </a:p>
          <a:p>
            <a:pPr indent="0">
              <a:buFontTx/>
              <a:buNone/>
            </a:pPr>
            <a:endParaRPr lang="en-US" sz="3600" kern="0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9085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7" name="AutoShape 2"/>
          <p:cNvSpPr>
            <a:spLocks noChangeArrowheads="1"/>
          </p:cNvSpPr>
          <p:nvPr/>
        </p:nvSpPr>
        <p:spPr bwMode="gray">
          <a:xfrm>
            <a:off x="642910" y="1428736"/>
            <a:ext cx="8026400" cy="4464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9F9F9"/>
              </a:gs>
              <a:gs pos="100000">
                <a:srgbClr val="EAEAEA"/>
              </a:gs>
            </a:gsLst>
            <a:lin ang="5400000" scaled="1"/>
          </a:gradFill>
          <a:ln w="1905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id-ID" sz="1800">
              <a:cs typeface="Arial" pitchFamily="34" charset="0"/>
            </a:endParaRPr>
          </a:p>
        </p:txBody>
      </p:sp>
      <p:sp>
        <p:nvSpPr>
          <p:cNvPr id="8198" name="Text Box 10"/>
          <p:cNvSpPr txBox="1">
            <a:spLocks noChangeArrowheads="1"/>
          </p:cNvSpPr>
          <p:nvPr/>
        </p:nvSpPr>
        <p:spPr bwMode="black">
          <a:xfrm>
            <a:off x="251520" y="1412776"/>
            <a:ext cx="4968552" cy="403187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41325" indent="-441325">
              <a:spcBef>
                <a:spcPct val="50000"/>
              </a:spcBef>
              <a:buFont typeface="Wingdings" pitchFamily="2" charset="2"/>
              <a:buBlip>
                <a:blip r:embed="rId2"/>
              </a:buBlip>
              <a:tabLst>
                <a:tab pos="441325" algn="l"/>
              </a:tabLst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Book Antiqua" panose="02040602050305030304" pitchFamily="18" charset="0"/>
                <a:ea typeface="SimHei" pitchFamily="49" charset="-122"/>
              </a:rPr>
              <a:t>TUJUAN INSTANSI</a:t>
            </a:r>
            <a:r>
              <a:rPr lang="en-US" b="1">
                <a:solidFill>
                  <a:schemeClr val="accent6">
                    <a:lumMod val="75000"/>
                  </a:schemeClr>
                </a:solidFill>
                <a:latin typeface="Book Antiqua" panose="02040602050305030304" pitchFamily="18" charset="0"/>
                <a:ea typeface="SimHei" pitchFamily="49" charset="-122"/>
                <a:sym typeface="Wingdings" pitchFamily="2" charset="2"/>
              </a:rPr>
              <a:t> </a:t>
            </a:r>
            <a:r>
              <a:rPr lang="en-US" b="1" smtClean="0">
                <a:solidFill>
                  <a:schemeClr val="accent6">
                    <a:lumMod val="75000"/>
                  </a:schemeClr>
                </a:solidFill>
                <a:latin typeface="Book Antiqua" panose="02040602050305030304" pitchFamily="18" charset="0"/>
                <a:ea typeface="SimHei" pitchFamily="49" charset="-122"/>
                <a:sym typeface="Wingdings" pitchFamily="2" charset="2"/>
              </a:rPr>
              <a:t>apakah lembaga telah mencapai misinya atau tidak. dgn cara </a:t>
            </a:r>
            <a:r>
              <a:rPr lang="en-US" b="1" smtClean="0">
                <a:solidFill>
                  <a:srgbClr val="FF0000"/>
                </a:solidFill>
                <a:latin typeface="Book Antiqua" panose="02040602050305030304" pitchFamily="18" charset="0"/>
                <a:ea typeface="SimHei" pitchFamily="49" charset="-122"/>
                <a:sym typeface="Wingdings" pitchFamily="2" charset="2"/>
              </a:rPr>
              <a:t>pembandingan periodik</a:t>
            </a:r>
            <a:r>
              <a:rPr lang="en-US" b="1" smtClean="0">
                <a:solidFill>
                  <a:schemeClr val="accent6">
                    <a:lumMod val="75000"/>
                  </a:schemeClr>
                </a:solidFill>
                <a:latin typeface="Book Antiqua" panose="02040602050305030304" pitchFamily="18" charset="0"/>
                <a:ea typeface="SimHei" pitchFamily="49" charset="-122"/>
                <a:sym typeface="Wingdings" pitchFamily="2" charset="2"/>
              </a:rPr>
              <a:t> atas data operasional dengan rencana strategis</a:t>
            </a:r>
          </a:p>
        </p:txBody>
      </p:sp>
      <p:sp>
        <p:nvSpPr>
          <p:cNvPr id="12" name="Round Single Corner Rectangle 11"/>
          <p:cNvSpPr/>
          <p:nvPr/>
        </p:nvSpPr>
        <p:spPr>
          <a:xfrm>
            <a:off x="153762" y="175510"/>
            <a:ext cx="8515548" cy="632056"/>
          </a:xfrm>
          <a:prstGeom prst="round1Rect">
            <a:avLst/>
          </a:prstGeom>
          <a:ln>
            <a:solidFill>
              <a:srgbClr val="FFFF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r>
              <a:rPr lang="en-US" b="1" smtClean="0">
                <a:ln w="50800"/>
                <a:solidFill>
                  <a:schemeClr val="bg1"/>
                </a:solidFill>
                <a:latin typeface="Calibri" pitchFamily="34" charset="0"/>
              </a:rPr>
              <a:t>2c. FOKUS </a:t>
            </a:r>
            <a:r>
              <a:rPr lang="en-US" b="1" dirty="0">
                <a:ln w="50800"/>
                <a:solidFill>
                  <a:schemeClr val="bg1"/>
                </a:solidFill>
                <a:latin typeface="Calibri" pitchFamily="34" charset="0"/>
              </a:rPr>
              <a:t>KEGIATAN </a:t>
            </a:r>
            <a:endParaRPr lang="en-US" b="1" dirty="0">
              <a:ln w="50800"/>
              <a:solidFill>
                <a:schemeClr val="bg1">
                  <a:shade val="50000"/>
                </a:schemeClr>
              </a:solidFill>
              <a:latin typeface="+mj-lt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844824"/>
            <a:ext cx="3334600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7" name="AutoShape 2"/>
          <p:cNvSpPr>
            <a:spLocks noChangeArrowheads="1"/>
          </p:cNvSpPr>
          <p:nvPr/>
        </p:nvSpPr>
        <p:spPr bwMode="gray">
          <a:xfrm>
            <a:off x="642910" y="1428736"/>
            <a:ext cx="8026400" cy="4464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9F9F9"/>
              </a:gs>
              <a:gs pos="100000">
                <a:srgbClr val="EAEAEA"/>
              </a:gs>
            </a:gsLst>
            <a:lin ang="5400000" scaled="1"/>
          </a:gradFill>
          <a:ln w="1905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id-ID" sz="1800">
              <a:cs typeface="Arial" pitchFamily="34" charset="0"/>
            </a:endParaRPr>
          </a:p>
        </p:txBody>
      </p:sp>
      <p:sp>
        <p:nvSpPr>
          <p:cNvPr id="8198" name="Text Box 10"/>
          <p:cNvSpPr txBox="1">
            <a:spLocks noChangeArrowheads="1"/>
          </p:cNvSpPr>
          <p:nvPr/>
        </p:nvSpPr>
        <p:spPr bwMode="black">
          <a:xfrm>
            <a:off x="642910" y="1484784"/>
            <a:ext cx="8026400" cy="427809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41325" indent="-441325">
              <a:spcBef>
                <a:spcPct val="50000"/>
              </a:spcBef>
              <a:buFont typeface="Wingdings" pitchFamily="2" charset="2"/>
              <a:buBlip>
                <a:blip r:embed="rId2"/>
              </a:buBlip>
              <a:tabLst>
                <a:tab pos="441325" algn="l"/>
              </a:tabLst>
            </a:pPr>
            <a:r>
              <a:rPr lang="en-US" b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Book Antiqua" panose="02040602050305030304" pitchFamily="18" charset="0"/>
                <a:cs typeface="Arial" pitchFamily="34" charset="0"/>
                <a:sym typeface="Wingdings" pitchFamily="2" charset="2"/>
              </a:rPr>
              <a:t>RISIKO </a:t>
            </a:r>
            <a:r>
              <a:rPr lang="en-US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Book Antiqua" panose="02040602050305030304" pitchFamily="18" charset="0"/>
                <a:cs typeface="Arial" pitchFamily="34" charset="0"/>
                <a:sym typeface="Wingdings" pitchFamily="2" charset="2"/>
              </a:rPr>
              <a:t>DAN KESEMPATAN     </a:t>
            </a:r>
            <a:r>
              <a:rPr lang="en-US" b="1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Book Antiqua" panose="02040602050305030304" pitchFamily="18" charset="0"/>
                <a:cs typeface="Arial" pitchFamily="34" charset="0"/>
                <a:sym typeface="Wingdings" pitchFamily="2" charset="2"/>
              </a:rPr>
              <a:t>apakah</a:t>
            </a:r>
            <a:r>
              <a:rPr lang="en-US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Book Antiqua" panose="02040602050305030304" pitchFamily="18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b="1" err="1">
                <a:solidFill>
                  <a:schemeClr val="accent6">
                    <a:lumMod val="60000"/>
                    <a:lumOff val="40000"/>
                  </a:schemeClr>
                </a:solidFill>
                <a:latin typeface="Book Antiqua" panose="02040602050305030304" pitchFamily="18" charset="0"/>
                <a:cs typeface="Arial" pitchFamily="34" charset="0"/>
                <a:sym typeface="Wingdings" pitchFamily="2" charset="2"/>
              </a:rPr>
              <a:t>ada</a:t>
            </a:r>
            <a:r>
              <a:rPr lang="en-US" b="1">
                <a:solidFill>
                  <a:schemeClr val="accent6">
                    <a:lumMod val="60000"/>
                    <a:lumOff val="40000"/>
                  </a:schemeClr>
                </a:solidFill>
                <a:latin typeface="Book Antiqua" panose="02040602050305030304" pitchFamily="18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b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Book Antiqua" panose="02040602050305030304" pitchFamily="18" charset="0"/>
                <a:cs typeface="Arial" pitchFamily="34" charset="0"/>
                <a:sym typeface="Wingdings" pitchFamily="2" charset="2"/>
              </a:rPr>
              <a:t>perubahan</a:t>
            </a:r>
          </a:p>
          <a:p>
            <a:pPr marL="342900" indent="-342900">
              <a:spcBef>
                <a:spcPct val="50000"/>
              </a:spcBef>
              <a:buFontTx/>
              <a:buChar char="-"/>
              <a:tabLst>
                <a:tab pos="441325" algn="l"/>
              </a:tabLst>
            </a:pPr>
            <a:r>
              <a:rPr lang="en-US" b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Book Antiqua" panose="02040602050305030304" pitchFamily="18" charset="0"/>
                <a:cs typeface="Arial" pitchFamily="34" charset="0"/>
                <a:sym typeface="Wingdings" pitchFamily="2" charset="2"/>
              </a:rPr>
              <a:t>Perubahan dpt diidentifikasi  </a:t>
            </a:r>
            <a:r>
              <a:rPr lang="en-US" b="1" smtClean="0">
                <a:solidFill>
                  <a:srgbClr val="FF0000"/>
                </a:solidFill>
                <a:latin typeface="Book Antiqua" panose="02040602050305030304" pitchFamily="18" charset="0"/>
                <a:cs typeface="Arial" pitchFamily="34" charset="0"/>
                <a:sym typeface="Wingdings" pitchFamily="2" charset="2"/>
              </a:rPr>
              <a:t>pimpinan hrs menanganinya</a:t>
            </a:r>
            <a:r>
              <a:rPr lang="en-US" b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Book Antiqua" panose="02040602050305030304" pitchFamily="18" charset="0"/>
                <a:cs typeface="Arial" pitchFamily="34" charset="0"/>
                <a:sym typeface="Wingdings" pitchFamily="2" charset="2"/>
              </a:rPr>
              <a:t> dgn benar dan penundaan penanganan dpt menimbulkan kerusakan pd organisasi dan hilangnya kesempatan yg menimbulkan inefisiensi</a:t>
            </a:r>
            <a:endParaRPr lang="en-US" b="1" dirty="0">
              <a:solidFill>
                <a:schemeClr val="accent6">
                  <a:lumMod val="60000"/>
                  <a:lumOff val="40000"/>
                </a:schemeClr>
              </a:solidFill>
              <a:latin typeface="Book Antiqua" panose="02040602050305030304" pitchFamily="18" charset="0"/>
              <a:cs typeface="Arial" pitchFamily="34" charset="0"/>
            </a:endParaRPr>
          </a:p>
        </p:txBody>
      </p:sp>
      <p:sp>
        <p:nvSpPr>
          <p:cNvPr id="12" name="Round Single Corner Rectangle 11"/>
          <p:cNvSpPr/>
          <p:nvPr/>
        </p:nvSpPr>
        <p:spPr>
          <a:xfrm>
            <a:off x="153762" y="175510"/>
            <a:ext cx="8515548" cy="632056"/>
          </a:xfrm>
          <a:prstGeom prst="round1Rect">
            <a:avLst/>
          </a:prstGeom>
          <a:ln>
            <a:solidFill>
              <a:srgbClr val="FFFF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r>
              <a:rPr lang="en-US" b="1" smtClean="0">
                <a:ln w="50800"/>
                <a:solidFill>
                  <a:schemeClr val="bg1"/>
                </a:solidFill>
                <a:latin typeface="Calibri" pitchFamily="34" charset="0"/>
              </a:rPr>
              <a:t>2c. FOKUS </a:t>
            </a:r>
            <a:r>
              <a:rPr lang="en-US" b="1" dirty="0">
                <a:ln w="50800"/>
                <a:solidFill>
                  <a:schemeClr val="bg1"/>
                </a:solidFill>
                <a:latin typeface="Calibri" pitchFamily="34" charset="0"/>
              </a:rPr>
              <a:t>KEGIATAN </a:t>
            </a:r>
            <a:endParaRPr lang="en-US" b="1" dirty="0">
              <a:ln w="50800"/>
              <a:solidFill>
                <a:schemeClr val="bg1">
                  <a:shade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96225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2238"/>
            <a:ext cx="8072462" cy="868362"/>
          </a:xfrm>
        </p:spPr>
        <p:txBody>
          <a:bodyPr/>
          <a:lstStyle/>
          <a:p>
            <a:r>
              <a:rPr lang="en-US" sz="3200" smtClean="0"/>
              <a:t>3. Elemen </a:t>
            </a:r>
            <a:r>
              <a:rPr lang="en-US" sz="3200" dirty="0" err="1" smtClean="0"/>
              <a:t>Pemantauan</a:t>
            </a:r>
            <a:r>
              <a:rPr lang="en-US" sz="3200" dirty="0" smtClean="0"/>
              <a:t> yang </a:t>
            </a:r>
            <a:r>
              <a:rPr lang="en-US" sz="3200" dirty="0" err="1" smtClean="0"/>
              <a:t>Efektif</a:t>
            </a:r>
            <a:r>
              <a:rPr lang="en-US" sz="3200" dirty="0" smtClean="0"/>
              <a:t>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142984"/>
            <a:ext cx="8415366" cy="4953000"/>
          </a:xfrm>
        </p:spPr>
        <p:txBody>
          <a:bodyPr/>
          <a:lstStyle/>
          <a:p>
            <a:pPr marL="514350" indent="-514350">
              <a:buNone/>
            </a:pPr>
            <a:r>
              <a:rPr lang="en-US" b="1">
                <a:solidFill>
                  <a:schemeClr val="tx1"/>
                </a:solidFill>
              </a:rPr>
              <a:t>a</a:t>
            </a:r>
            <a:r>
              <a:rPr lang="en-US" b="1" smtClean="0">
                <a:solidFill>
                  <a:schemeClr val="tx1"/>
                </a:solidFill>
              </a:rPr>
              <a:t>) Membangun</a:t>
            </a:r>
            <a:r>
              <a:rPr lang="en-US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dasar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untuk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melakukan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pemantauan</a:t>
            </a:r>
            <a:r>
              <a:rPr lang="en-US" dirty="0" smtClean="0">
                <a:solidFill>
                  <a:schemeClr val="tx1"/>
                </a:solidFill>
              </a:rPr>
              <a:t>. </a:t>
            </a:r>
          </a:p>
          <a:p>
            <a:pPr lvl="1"/>
            <a:r>
              <a:rPr lang="en-US" sz="3200" i="1" dirty="0" smtClean="0">
                <a:solidFill>
                  <a:schemeClr val="tx1"/>
                </a:solidFill>
              </a:rPr>
              <a:t>Tone at </a:t>
            </a:r>
            <a:r>
              <a:rPr lang="en-US" sz="3200" i="1" smtClean="0">
                <a:solidFill>
                  <a:schemeClr val="tx1"/>
                </a:solidFill>
              </a:rPr>
              <a:t>the top,</a:t>
            </a:r>
            <a:r>
              <a:rPr lang="en-US" sz="3200" smtClean="0">
                <a:solidFill>
                  <a:schemeClr val="tx1"/>
                </a:solidFill>
              </a:rPr>
              <a:t> sikap &amp; prilaku pimpinan thd SP</a:t>
            </a:r>
            <a:endParaRPr lang="en-US" sz="3200" dirty="0" smtClean="0">
              <a:solidFill>
                <a:schemeClr val="tx1"/>
              </a:solidFill>
            </a:endParaRPr>
          </a:p>
          <a:p>
            <a:pPr lvl="1"/>
            <a:r>
              <a:rPr lang="en-US" sz="3200" err="1" smtClean="0">
                <a:solidFill>
                  <a:schemeClr val="tx1"/>
                </a:solidFill>
              </a:rPr>
              <a:t>Struktur</a:t>
            </a:r>
            <a:r>
              <a:rPr lang="en-US" sz="3200" smtClean="0">
                <a:solidFill>
                  <a:schemeClr val="tx1"/>
                </a:solidFill>
              </a:rPr>
              <a:t> organisasi, menggambarkan adanya pemantauan thd sdm yg duduk dlm suatu fungsi ttt agar memiliki kemampuan</a:t>
            </a:r>
            <a:endParaRPr lang="en-US" sz="3200" dirty="0" smtClean="0">
              <a:solidFill>
                <a:schemeClr val="tx1"/>
              </a:solidFill>
            </a:endParaRPr>
          </a:p>
          <a:p>
            <a:pPr lvl="1"/>
            <a:r>
              <a:rPr lang="en-US" sz="3200" dirty="0" err="1" smtClean="0">
                <a:solidFill>
                  <a:schemeClr val="tx1"/>
                </a:solidFill>
              </a:rPr>
              <a:t>Pemahaman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</a:rPr>
              <a:t>thd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en-US" sz="3200" err="1" smtClean="0">
                <a:solidFill>
                  <a:schemeClr val="tx1"/>
                </a:solidFill>
              </a:rPr>
              <a:t>pentingnya</a:t>
            </a:r>
            <a:r>
              <a:rPr lang="en-US" sz="3200" smtClean="0">
                <a:solidFill>
                  <a:schemeClr val="tx1"/>
                </a:solidFill>
              </a:rPr>
              <a:t> pemantauan berkelanjutan dan evaluasi terpisah</a:t>
            </a:r>
            <a:endParaRPr lang="en-US" sz="3200" dirty="0" smtClean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25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smtClean="0"/>
              <a:t>3. Elemen </a:t>
            </a:r>
            <a:r>
              <a:rPr lang="en-US" sz="3200" dirty="0" err="1" smtClean="0"/>
              <a:t>Pemantauan</a:t>
            </a:r>
            <a:r>
              <a:rPr lang="en-US" sz="3200" dirty="0" smtClean="0"/>
              <a:t> yang </a:t>
            </a:r>
            <a:r>
              <a:rPr lang="en-US" sz="3200" dirty="0" err="1" smtClean="0"/>
              <a:t>Efektif</a:t>
            </a:r>
            <a:r>
              <a:rPr lang="en-US" sz="3200" dirty="0" smtClean="0"/>
              <a:t> </a:t>
            </a:r>
            <a:endParaRPr lang="en-US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4394818"/>
              </p:ext>
            </p:extLst>
          </p:nvPr>
        </p:nvGraphicFramePr>
        <p:xfrm>
          <a:off x="228600" y="1219200"/>
          <a:ext cx="8686800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 bwMode="auto">
          <a:xfrm>
            <a:off x="128042" y="1052736"/>
            <a:ext cx="8836446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defRPr>
            </a:lvl9pPr>
          </a:lstStyle>
          <a:p>
            <a:r>
              <a:rPr lang="en-US" sz="2800" kern="0">
                <a:solidFill>
                  <a:schemeClr val="tx1"/>
                </a:solidFill>
              </a:rPr>
              <a:t>b</a:t>
            </a:r>
            <a:r>
              <a:rPr lang="en-US" sz="2800" kern="0" smtClean="0">
                <a:solidFill>
                  <a:schemeClr val="tx1"/>
                </a:solidFill>
              </a:rPr>
              <a:t>) Merancang dan melaksanakan prosedur pemantauan.</a:t>
            </a:r>
            <a:endParaRPr lang="en-US" sz="2800" kern="0" dirty="0"/>
          </a:p>
        </p:txBody>
      </p:sp>
      <p:sp>
        <p:nvSpPr>
          <p:cNvPr id="10" name="Rounded Rectangle 9"/>
          <p:cNvSpPr/>
          <p:nvPr/>
        </p:nvSpPr>
        <p:spPr>
          <a:xfrm>
            <a:off x="1043608" y="1988840"/>
            <a:ext cx="7056784" cy="1080120"/>
          </a:xfrm>
          <a:prstGeom prst="roundRect">
            <a:avLst/>
          </a:prstGeom>
          <a:solidFill>
            <a:srgbClr val="FFCCCC"/>
          </a:solidFill>
          <a:ln>
            <a:noFill/>
          </a:ln>
          <a:scene3d>
            <a:camera prst="orthographicFront"/>
            <a:lightRig rig="threePt" dir="t"/>
          </a:scene3d>
          <a:sp3d prstMaterial="dkEdg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000">
                <a:solidFill>
                  <a:srgbClr val="DB0734"/>
                </a:solidFill>
                <a:latin typeface="Book Antiqua" panose="02040602050305030304" pitchFamily="18" charset="0"/>
              </a:rPr>
              <a:t>1.Pemrioritasan</a:t>
            </a:r>
            <a:r>
              <a:rPr lang="en-US" sz="2000" b="1">
                <a:solidFill>
                  <a:srgbClr val="DB0734"/>
                </a:solidFill>
                <a:latin typeface="Book Antiqua" panose="02040602050305030304" pitchFamily="18" charset="0"/>
              </a:rPr>
              <a:t> </a:t>
            </a:r>
            <a:r>
              <a:rPr lang="en-US" sz="2000">
                <a:solidFill>
                  <a:srgbClr val="DB0734"/>
                </a:solidFill>
                <a:latin typeface="Book Antiqua" panose="02040602050305030304" pitchFamily="18" charset="0"/>
              </a:rPr>
              <a:t>Risiko</a:t>
            </a:r>
          </a:p>
          <a:p>
            <a:pPr marL="231775" lvl="0"/>
            <a:r>
              <a:rPr lang="en-US" sz="2000">
                <a:solidFill>
                  <a:schemeClr val="accent2">
                    <a:lumMod val="75000"/>
                  </a:schemeClr>
                </a:solidFill>
                <a:latin typeface="Book Antiqua" panose="02040602050305030304" pitchFamily="18" charset="0"/>
              </a:rPr>
              <a:t>Memahami &amp; memprioritaskan pada risiko tujuan </a:t>
            </a:r>
            <a:r>
              <a:rPr lang="en-US" sz="2000" smtClean="0">
                <a:solidFill>
                  <a:schemeClr val="accent2">
                    <a:lumMod val="75000"/>
                  </a:schemeClr>
                </a:solidFill>
                <a:latin typeface="Book Antiqua" panose="02040602050305030304" pitchFamily="18" charset="0"/>
              </a:rPr>
              <a:t>organisasi</a:t>
            </a:r>
            <a:endParaRPr lang="en-US" sz="2000">
              <a:solidFill>
                <a:schemeClr val="accent2">
                  <a:lumMod val="75000"/>
                </a:schemeClr>
              </a:solidFill>
              <a:latin typeface="Book Antiqua" panose="02040602050305030304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043608" y="3068960"/>
            <a:ext cx="7056784" cy="936104"/>
          </a:xfrm>
          <a:prstGeom prst="roundRect">
            <a:avLst/>
          </a:prstGeom>
          <a:solidFill>
            <a:srgbClr val="FFCC99"/>
          </a:solidFill>
          <a:ln>
            <a:noFill/>
          </a:ln>
          <a:scene3d>
            <a:camera prst="orthographicFront"/>
            <a:lightRig rig="threePt" dir="t"/>
          </a:scene3d>
          <a:sp3d prstMaterial="dkEdg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000">
                <a:solidFill>
                  <a:srgbClr val="DB0734"/>
                </a:solidFill>
                <a:latin typeface="Book Antiqua" panose="02040602050305030304" pitchFamily="18" charset="0"/>
              </a:rPr>
              <a:t>2.Identifikasi Pengendalian</a:t>
            </a:r>
          </a:p>
          <a:p>
            <a:pPr marL="231775" lvl="0"/>
            <a:r>
              <a:rPr lang="en-US" sz="2000">
                <a:solidFill>
                  <a:schemeClr val="accent2">
                    <a:lumMod val="75000"/>
                  </a:schemeClr>
                </a:solidFill>
                <a:latin typeface="Book Antiqua" panose="02040602050305030304" pitchFamily="18" charset="0"/>
              </a:rPr>
              <a:t>Identifikasi pengendalian kunci atas risiko kunci/prioritas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1043608" y="4005064"/>
            <a:ext cx="7056784" cy="1080120"/>
          </a:xfrm>
          <a:prstGeom prst="roundRect">
            <a:avLst/>
          </a:prstGeom>
          <a:solidFill>
            <a:srgbClr val="FFFFCC"/>
          </a:solidFill>
          <a:ln>
            <a:noFill/>
          </a:ln>
          <a:scene3d>
            <a:camera prst="orthographicFront"/>
            <a:lightRig rig="threePt" dir="t"/>
          </a:scene3d>
          <a:sp3d prstMaterial="dkEdg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000">
                <a:solidFill>
                  <a:srgbClr val="DB0734"/>
                </a:solidFill>
                <a:latin typeface="Book Antiqua" panose="02040602050305030304" pitchFamily="18" charset="0"/>
              </a:rPr>
              <a:t>3.Identifikasi Informasi</a:t>
            </a:r>
          </a:p>
          <a:p>
            <a:pPr marL="231775" lvl="0"/>
            <a:r>
              <a:rPr lang="en-US" sz="2000">
                <a:solidFill>
                  <a:schemeClr val="accent2">
                    <a:lumMod val="75000"/>
                  </a:schemeClr>
                </a:solidFill>
                <a:latin typeface="Book Antiqua" panose="02040602050305030304" pitchFamily="18" charset="0"/>
              </a:rPr>
              <a:t>Identifikasi informasi yg dibutuhkan untuk menyimpulkan efektivitas SPIP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1043608" y="5085184"/>
            <a:ext cx="7056784" cy="936104"/>
          </a:xfrm>
          <a:prstGeom prst="roundRect">
            <a:avLst/>
          </a:prstGeom>
          <a:solidFill>
            <a:srgbClr val="FFFF66"/>
          </a:solidFill>
          <a:ln>
            <a:noFill/>
          </a:ln>
          <a:scene3d>
            <a:camera prst="orthographicFront"/>
            <a:lightRig rig="threePt" dir="t"/>
          </a:scene3d>
          <a:sp3d prstMaterial="dkEdg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000">
                <a:solidFill>
                  <a:srgbClr val="DB0734"/>
                </a:solidFill>
                <a:latin typeface="Book Antiqua" panose="02040602050305030304" pitchFamily="18" charset="0"/>
              </a:rPr>
              <a:t>4. Implementasi Pemantauan</a:t>
            </a:r>
          </a:p>
          <a:p>
            <a:pPr marL="231775" lvl="0"/>
            <a:r>
              <a:rPr lang="en-US" sz="2000">
                <a:solidFill>
                  <a:schemeClr val="accent2">
                    <a:lumMod val="75000"/>
                  </a:schemeClr>
                </a:solidFill>
                <a:latin typeface="Book Antiqua" panose="02040602050305030304" pitchFamily="18" charset="0"/>
              </a:rPr>
              <a:t>Kembangkan dan implementasi prosedur yg efektif &amp;efisien</a:t>
            </a:r>
          </a:p>
        </p:txBody>
      </p:sp>
      <p:sp>
        <p:nvSpPr>
          <p:cNvPr id="17" name="Right Arrow 16">
            <a:hlinkClick r:id="rId7" action="ppaction://hlinksldjump"/>
          </p:cNvPr>
          <p:cNvSpPr/>
          <p:nvPr/>
        </p:nvSpPr>
        <p:spPr>
          <a:xfrm>
            <a:off x="8388424" y="2276872"/>
            <a:ext cx="48920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Arrow 17">
            <a:hlinkClick r:id="rId8" action="ppaction://hlinksldjump"/>
          </p:cNvPr>
          <p:cNvSpPr/>
          <p:nvPr/>
        </p:nvSpPr>
        <p:spPr>
          <a:xfrm>
            <a:off x="8375798" y="5310920"/>
            <a:ext cx="48920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>
            <a:hlinkClick r:id="rId9" action="ppaction://hlinksldjump"/>
          </p:cNvPr>
          <p:cNvSpPr/>
          <p:nvPr/>
        </p:nvSpPr>
        <p:spPr>
          <a:xfrm>
            <a:off x="8316416" y="5949280"/>
            <a:ext cx="484632" cy="4892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2238"/>
            <a:ext cx="8072462" cy="868362"/>
          </a:xfrm>
        </p:spPr>
        <p:txBody>
          <a:bodyPr/>
          <a:lstStyle/>
          <a:p>
            <a:r>
              <a:rPr lang="en-US" sz="3200" smtClean="0"/>
              <a:t>3. Elemen </a:t>
            </a:r>
            <a:r>
              <a:rPr lang="en-US" sz="3200" dirty="0" err="1" smtClean="0"/>
              <a:t>Pemantauan</a:t>
            </a:r>
            <a:r>
              <a:rPr lang="en-US" sz="3200" dirty="0" smtClean="0"/>
              <a:t> yang </a:t>
            </a:r>
            <a:r>
              <a:rPr lang="en-US" sz="3200" dirty="0" err="1" smtClean="0"/>
              <a:t>Efektif</a:t>
            </a:r>
            <a:r>
              <a:rPr lang="en-US" sz="3200" dirty="0" smtClean="0"/>
              <a:t>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142984"/>
            <a:ext cx="8415366" cy="4953000"/>
          </a:xfrm>
        </p:spPr>
        <p:txBody>
          <a:bodyPr/>
          <a:lstStyle/>
          <a:p>
            <a:pPr marL="457200" indent="-457200">
              <a:buNone/>
            </a:pPr>
            <a:r>
              <a:rPr lang="en-US" sz="2800" b="1" smtClean="0">
                <a:solidFill>
                  <a:schemeClr val="tx1"/>
                </a:solidFill>
              </a:rPr>
              <a:t>Implementasi pemantauan</a:t>
            </a:r>
            <a:r>
              <a:rPr lang="en-US" sz="2800" dirty="0" smtClean="0">
                <a:solidFill>
                  <a:schemeClr val="tx1"/>
                </a:solidFill>
              </a:rPr>
              <a:t>.</a:t>
            </a:r>
          </a:p>
          <a:p>
            <a:endParaRPr lang="en-US" sz="2800" smtClean="0">
              <a:solidFill>
                <a:schemeClr val="tx1"/>
              </a:solidFill>
            </a:endParaRPr>
          </a:p>
          <a:p>
            <a:pPr marL="800100"/>
            <a:r>
              <a:rPr lang="en-US" sz="2800" smtClean="0">
                <a:solidFill>
                  <a:schemeClr val="tx1"/>
                </a:solidFill>
              </a:rPr>
              <a:t>p</a:t>
            </a:r>
            <a:r>
              <a:rPr lang="id-ID" sz="2800">
                <a:solidFill>
                  <a:schemeClr val="tx1"/>
                </a:solidFill>
              </a:rPr>
              <a:t>emantauan </a:t>
            </a:r>
            <a:r>
              <a:rPr lang="en-US" sz="2800">
                <a:solidFill>
                  <a:schemeClr val="tx1"/>
                </a:solidFill>
              </a:rPr>
              <a:t>b</a:t>
            </a:r>
            <a:r>
              <a:rPr lang="id-ID" sz="2800">
                <a:solidFill>
                  <a:schemeClr val="tx1"/>
                </a:solidFill>
              </a:rPr>
              <a:t>erkelanjutan </a:t>
            </a:r>
            <a:r>
              <a:rPr lang="en-US" sz="2800">
                <a:solidFill>
                  <a:schemeClr val="tx1"/>
                </a:solidFill>
              </a:rPr>
              <a:t>(</a:t>
            </a:r>
            <a:r>
              <a:rPr lang="en-US" sz="2800" b="1" i="1">
                <a:solidFill>
                  <a:schemeClr val="tx1"/>
                </a:solidFill>
              </a:rPr>
              <a:t>on-going monitoring</a:t>
            </a:r>
            <a:r>
              <a:rPr lang="en-US" sz="2800">
                <a:solidFill>
                  <a:schemeClr val="tx1"/>
                </a:solidFill>
              </a:rPr>
              <a:t>)</a:t>
            </a:r>
          </a:p>
          <a:p>
            <a:pPr marL="800100">
              <a:buNone/>
            </a:pPr>
            <a:endParaRPr lang="en-US" sz="2800">
              <a:solidFill>
                <a:schemeClr val="tx1"/>
              </a:solidFill>
            </a:endParaRPr>
          </a:p>
          <a:p>
            <a:pPr marL="800100"/>
            <a:r>
              <a:rPr lang="en-US" sz="2800">
                <a:solidFill>
                  <a:schemeClr val="tx1"/>
                </a:solidFill>
              </a:rPr>
              <a:t>e</a:t>
            </a:r>
            <a:r>
              <a:rPr lang="id-ID" sz="2800">
                <a:solidFill>
                  <a:schemeClr val="tx1"/>
                </a:solidFill>
              </a:rPr>
              <a:t>valuasi </a:t>
            </a:r>
            <a:r>
              <a:rPr lang="en-US" sz="2800">
                <a:solidFill>
                  <a:schemeClr val="tx1"/>
                </a:solidFill>
              </a:rPr>
              <a:t>t</a:t>
            </a:r>
            <a:r>
              <a:rPr lang="id-ID" sz="2800">
                <a:solidFill>
                  <a:schemeClr val="tx1"/>
                </a:solidFill>
              </a:rPr>
              <a:t>erpisah (</a:t>
            </a:r>
            <a:r>
              <a:rPr lang="id-ID" sz="2800" b="1" i="1">
                <a:solidFill>
                  <a:schemeClr val="tx1"/>
                </a:solidFill>
              </a:rPr>
              <a:t>separate evaluations</a:t>
            </a:r>
            <a:r>
              <a:rPr lang="id-ID" sz="2800">
                <a:solidFill>
                  <a:schemeClr val="tx1"/>
                </a:solidFill>
              </a:rPr>
              <a:t>)</a:t>
            </a:r>
            <a:endParaRPr lang="en-US" sz="2800">
              <a:solidFill>
                <a:schemeClr val="tx1"/>
              </a:solidFill>
            </a:endParaRPr>
          </a:p>
          <a:p>
            <a:pPr marL="800100">
              <a:buNone/>
            </a:pPr>
            <a:endParaRPr lang="en-US" sz="2800">
              <a:solidFill>
                <a:schemeClr val="tx1"/>
              </a:solidFill>
            </a:endParaRPr>
          </a:p>
          <a:p>
            <a:pPr marL="800100"/>
            <a:r>
              <a:rPr lang="en-US" sz="2800">
                <a:solidFill>
                  <a:schemeClr val="tx1"/>
                </a:solidFill>
              </a:rPr>
              <a:t>t</a:t>
            </a:r>
            <a:r>
              <a:rPr lang="id-ID" sz="2800">
                <a:solidFill>
                  <a:schemeClr val="tx1"/>
                </a:solidFill>
              </a:rPr>
              <a:t>indak </a:t>
            </a:r>
            <a:r>
              <a:rPr lang="en-US" sz="2800">
                <a:solidFill>
                  <a:schemeClr val="tx1"/>
                </a:solidFill>
              </a:rPr>
              <a:t>l</a:t>
            </a:r>
            <a:r>
              <a:rPr lang="id-ID" sz="2800">
                <a:solidFill>
                  <a:schemeClr val="tx1"/>
                </a:solidFill>
              </a:rPr>
              <a:t>anjut </a:t>
            </a:r>
            <a:r>
              <a:rPr lang="en-US" sz="2800">
                <a:solidFill>
                  <a:schemeClr val="tx1"/>
                </a:solidFill>
              </a:rPr>
              <a:t>terhadap </a:t>
            </a:r>
            <a:r>
              <a:rPr lang="en-US" sz="2800" b="1">
                <a:solidFill>
                  <a:schemeClr val="tx1"/>
                </a:solidFill>
              </a:rPr>
              <a:t>r</a:t>
            </a:r>
            <a:r>
              <a:rPr lang="id-ID" sz="2800" b="1">
                <a:solidFill>
                  <a:schemeClr val="tx1"/>
                </a:solidFill>
              </a:rPr>
              <a:t>ekomendasi </a:t>
            </a:r>
            <a:r>
              <a:rPr lang="en-US" sz="2800" b="1">
                <a:solidFill>
                  <a:schemeClr val="tx1"/>
                </a:solidFill>
              </a:rPr>
              <a:t>h</a:t>
            </a:r>
            <a:r>
              <a:rPr lang="id-ID" sz="2800" b="1">
                <a:solidFill>
                  <a:schemeClr val="tx1"/>
                </a:solidFill>
              </a:rPr>
              <a:t>asil </a:t>
            </a:r>
            <a:r>
              <a:rPr lang="en-US" sz="2800" b="1">
                <a:solidFill>
                  <a:schemeClr val="tx1"/>
                </a:solidFill>
              </a:rPr>
              <a:t>a</a:t>
            </a:r>
            <a:r>
              <a:rPr lang="id-ID" sz="2800" b="1">
                <a:solidFill>
                  <a:schemeClr val="tx1"/>
                </a:solidFill>
              </a:rPr>
              <a:t>udit dan </a:t>
            </a:r>
            <a:r>
              <a:rPr lang="en-US" sz="2800" b="1">
                <a:solidFill>
                  <a:schemeClr val="tx1"/>
                </a:solidFill>
              </a:rPr>
              <a:t>r</a:t>
            </a:r>
            <a:r>
              <a:rPr lang="id-ID" sz="2800" b="1">
                <a:solidFill>
                  <a:schemeClr val="tx1"/>
                </a:solidFill>
              </a:rPr>
              <a:t>eviu</a:t>
            </a:r>
            <a:r>
              <a:rPr lang="id-ID" sz="2800">
                <a:solidFill>
                  <a:schemeClr val="tx1"/>
                </a:solidFill>
              </a:rPr>
              <a:t> lainnya. </a:t>
            </a:r>
            <a:endParaRPr lang="en-US" sz="2800">
              <a:solidFill>
                <a:schemeClr val="tx1"/>
              </a:solidFill>
            </a:endParaRPr>
          </a:p>
          <a:p>
            <a:endParaRPr lang="en-US" sz="2800" dirty="0" smtClean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9218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301209"/>
            <a:ext cx="542925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73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3. Elemen Pemantauan yang Efektif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/>
            <a:r>
              <a:rPr lang="en-US" b="1">
                <a:solidFill>
                  <a:schemeClr val="tx1"/>
                </a:solidFill>
              </a:rPr>
              <a:t>c</a:t>
            </a:r>
            <a:r>
              <a:rPr lang="en-US" b="1" smtClean="0">
                <a:solidFill>
                  <a:schemeClr val="tx1"/>
                </a:solidFill>
              </a:rPr>
              <a:t>) Menilai dan melaporkan hasil pemantauan</a:t>
            </a:r>
          </a:p>
          <a:p>
            <a:pPr marL="800100" lvl="0"/>
            <a:r>
              <a:rPr lang="en-US"/>
              <a:t>Prioritasi dan komunikasi hasil pemantauan, mencakup : kelemahan pengendalian yang berakibat materil terhadap </a:t>
            </a:r>
            <a:r>
              <a:rPr lang="en-US" b="1"/>
              <a:t>pencapaian tujuan</a:t>
            </a:r>
            <a:r>
              <a:rPr lang="en-US"/>
              <a:t>, efektivitas pengendalian pengganti (</a:t>
            </a:r>
            <a:r>
              <a:rPr lang="en-US" b="1" i="1"/>
              <a:t>compensating control</a:t>
            </a:r>
            <a:r>
              <a:rPr lang="en-US"/>
              <a:t>) dan </a:t>
            </a:r>
            <a:r>
              <a:rPr lang="en-US" b="1"/>
              <a:t>agregasi dampak</a:t>
            </a:r>
            <a:r>
              <a:rPr lang="en-US"/>
              <a:t> atas kelemahan pengendalian. </a:t>
            </a:r>
          </a:p>
          <a:p>
            <a:pPr marL="800100"/>
            <a:r>
              <a:rPr lang="en-US"/>
              <a:t>Pelaporan intern dan ekstern.</a:t>
            </a:r>
            <a:endParaRPr lang="en-US" b="1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4. Menilai </a:t>
            </a:r>
            <a:r>
              <a:rPr lang="en-US" dirty="0" err="1" smtClean="0"/>
              <a:t>pengendalian</a:t>
            </a:r>
            <a:r>
              <a:rPr lang="en-US" dirty="0" smtClean="0"/>
              <a:t> intern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800" b="1" dirty="0" err="1" smtClean="0">
                <a:solidFill>
                  <a:srgbClr val="FF0000"/>
                </a:solidFill>
              </a:rPr>
              <a:t>Pengujian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rancangan</a:t>
            </a:r>
            <a:r>
              <a:rPr lang="en-US" sz="2800" b="1" dirty="0" smtClean="0">
                <a:solidFill>
                  <a:srgbClr val="FF0000"/>
                </a:solidFill>
              </a:rPr>
              <a:t> SPIP (</a:t>
            </a:r>
            <a:r>
              <a:rPr lang="en-US" sz="2800" b="1" i="1" dirty="0" smtClean="0">
                <a:solidFill>
                  <a:srgbClr val="FF0000"/>
                </a:solidFill>
              </a:rPr>
              <a:t>Test of </a:t>
            </a:r>
            <a:r>
              <a:rPr lang="en-US" sz="2800" b="1" i="1" smtClean="0">
                <a:solidFill>
                  <a:srgbClr val="FF0000"/>
                </a:solidFill>
              </a:rPr>
              <a:t>Design</a:t>
            </a:r>
            <a:r>
              <a:rPr lang="en-US" sz="2800" b="1" smtClean="0">
                <a:solidFill>
                  <a:srgbClr val="FF0000"/>
                </a:solidFill>
              </a:rPr>
              <a:t>)</a:t>
            </a:r>
          </a:p>
          <a:p>
            <a:pPr marL="0" lvl="0" indent="0">
              <a:buNone/>
            </a:pPr>
            <a:endParaRPr lang="en-US" sz="2800" smtClean="0">
              <a:solidFill>
                <a:schemeClr val="tx1"/>
              </a:solidFill>
            </a:endParaRPr>
          </a:p>
          <a:p>
            <a:pPr marL="0" lvl="0" indent="0">
              <a:buNone/>
            </a:pPr>
            <a:r>
              <a:rPr lang="en-US" sz="2800" i="1" smtClean="0">
                <a:solidFill>
                  <a:schemeClr val="tx1"/>
                </a:solidFill>
              </a:rPr>
              <a:t>Material weakness</a:t>
            </a:r>
            <a:r>
              <a:rPr lang="en-US" sz="2800" smtClean="0">
                <a:solidFill>
                  <a:schemeClr val="tx1"/>
                </a:solidFill>
              </a:rPr>
              <a:t> pada sub kegiatan </a:t>
            </a:r>
            <a:r>
              <a:rPr lang="en-US" sz="2800" smtClean="0">
                <a:solidFill>
                  <a:schemeClr val="tx1"/>
                </a:solidFill>
                <a:sym typeface="Wingdings" panose="05000000000000000000" pitchFamily="2" charset="2"/>
              </a:rPr>
              <a:t> </a:t>
            </a:r>
            <a:r>
              <a:rPr lang="en-US" sz="2800" i="1" smtClean="0">
                <a:solidFill>
                  <a:schemeClr val="tx1"/>
                </a:solidFill>
                <a:sym typeface="Wingdings" panose="05000000000000000000" pitchFamily="2" charset="2"/>
              </a:rPr>
              <a:t>material weakness</a:t>
            </a:r>
            <a:r>
              <a:rPr lang="en-US" sz="2800" smtClean="0">
                <a:solidFill>
                  <a:schemeClr val="tx1"/>
                </a:solidFill>
                <a:sym typeface="Wingdings" panose="05000000000000000000" pitchFamily="2" charset="2"/>
              </a:rPr>
              <a:t>  pd kegiatan</a:t>
            </a:r>
          </a:p>
          <a:p>
            <a:pPr marL="0" lvl="0" indent="0">
              <a:buNone/>
            </a:pPr>
            <a:endParaRPr lang="en-US" sz="2800" smtClean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0" lvl="0" indent="0">
              <a:buNone/>
            </a:pPr>
            <a:r>
              <a:rPr lang="en-US" sz="2800" i="1" smtClean="0">
                <a:solidFill>
                  <a:schemeClr val="tx1"/>
                </a:solidFill>
                <a:sym typeface="Wingdings" panose="05000000000000000000" pitchFamily="2" charset="2"/>
              </a:rPr>
              <a:t>Significant deficiency</a:t>
            </a:r>
            <a:r>
              <a:rPr lang="en-US" sz="2800" smtClean="0">
                <a:solidFill>
                  <a:schemeClr val="tx1"/>
                </a:solidFill>
                <a:sym typeface="Wingdings" panose="05000000000000000000" pitchFamily="2" charset="2"/>
              </a:rPr>
              <a:t> pd sub kegiatan  sub keg lain </a:t>
            </a:r>
            <a:r>
              <a:rPr lang="en-US" sz="2800" i="1" smtClean="0">
                <a:solidFill>
                  <a:schemeClr val="tx1"/>
                </a:solidFill>
                <a:sym typeface="Wingdings" panose="05000000000000000000" pitchFamily="2" charset="2"/>
              </a:rPr>
              <a:t>deficiency</a:t>
            </a:r>
            <a:r>
              <a:rPr lang="en-US" sz="2800" smtClean="0">
                <a:solidFill>
                  <a:schemeClr val="tx1"/>
                </a:solidFill>
                <a:sym typeface="Wingdings" panose="05000000000000000000" pitchFamily="2" charset="2"/>
              </a:rPr>
              <a:t>  </a:t>
            </a:r>
            <a:r>
              <a:rPr lang="en-US" sz="2800" i="1" smtClean="0">
                <a:solidFill>
                  <a:schemeClr val="tx1"/>
                </a:solidFill>
                <a:sym typeface="Wingdings" panose="05000000000000000000" pitchFamily="2" charset="2"/>
              </a:rPr>
              <a:t>significant deficiency</a:t>
            </a:r>
            <a:r>
              <a:rPr lang="en-US" sz="2800" smtClean="0">
                <a:solidFill>
                  <a:schemeClr val="tx1"/>
                </a:solidFill>
                <a:sym typeface="Wingdings" panose="05000000000000000000" pitchFamily="2" charset="2"/>
              </a:rPr>
              <a:t> pada design</a:t>
            </a:r>
          </a:p>
          <a:p>
            <a:pPr marL="0" lvl="0" indent="0">
              <a:buNone/>
            </a:pPr>
            <a:endParaRPr lang="en-US" sz="2800" smtClean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0" lvl="0" indent="0">
              <a:buNone/>
            </a:pPr>
            <a:r>
              <a:rPr lang="en-US" sz="2800" i="1" smtClean="0">
                <a:solidFill>
                  <a:schemeClr val="tx1"/>
                </a:solidFill>
                <a:sym typeface="Wingdings" panose="05000000000000000000" pitchFamily="2" charset="2"/>
              </a:rPr>
              <a:t>Significant deficiency</a:t>
            </a:r>
            <a:r>
              <a:rPr lang="en-US" sz="2800" smtClean="0">
                <a:solidFill>
                  <a:schemeClr val="tx1"/>
                </a:solidFill>
                <a:sym typeface="Wingdings" panose="05000000000000000000" pitchFamily="2" charset="2"/>
              </a:rPr>
              <a:t> pada semua sub kegiatan  </a:t>
            </a:r>
            <a:r>
              <a:rPr lang="en-US" sz="2800" i="1">
                <a:solidFill>
                  <a:schemeClr val="tx1"/>
                </a:solidFill>
                <a:sym typeface="Wingdings" panose="05000000000000000000" pitchFamily="2" charset="2"/>
              </a:rPr>
              <a:t>deficiency</a:t>
            </a:r>
            <a:r>
              <a:rPr lang="en-US" sz="2800" smtClean="0">
                <a:solidFill>
                  <a:schemeClr val="tx1"/>
                </a:solidFill>
                <a:sym typeface="Wingdings" panose="05000000000000000000" pitchFamily="2" charset="2"/>
              </a:rPr>
              <a:t> pada rancangan pengendalian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85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4. Menilai </a:t>
            </a:r>
            <a:r>
              <a:rPr lang="en-US" dirty="0" err="1" smtClean="0"/>
              <a:t>pengendalian</a:t>
            </a:r>
            <a:r>
              <a:rPr lang="en-US" dirty="0" smtClean="0"/>
              <a:t> intern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400" b="1" smtClean="0">
                <a:solidFill>
                  <a:srgbClr val="FF0000"/>
                </a:solidFill>
              </a:rPr>
              <a:t>Pengujian </a:t>
            </a:r>
            <a:r>
              <a:rPr lang="en-US" sz="2400" b="1" dirty="0" err="1" smtClean="0">
                <a:solidFill>
                  <a:srgbClr val="FF0000"/>
                </a:solidFill>
              </a:rPr>
              <a:t>pengendalian</a:t>
            </a:r>
            <a:r>
              <a:rPr lang="en-US" sz="2400" b="1" dirty="0" smtClean="0">
                <a:solidFill>
                  <a:srgbClr val="FF0000"/>
                </a:solidFill>
              </a:rPr>
              <a:t> (</a:t>
            </a:r>
            <a:r>
              <a:rPr lang="en-US" sz="2400" b="1" i="1" dirty="0" smtClean="0">
                <a:solidFill>
                  <a:srgbClr val="FF0000"/>
                </a:solidFill>
              </a:rPr>
              <a:t>Test of Control</a:t>
            </a:r>
            <a:r>
              <a:rPr lang="en-US" sz="2400" b="1" dirty="0" smtClean="0">
                <a:solidFill>
                  <a:srgbClr val="FF0000"/>
                </a:solidFill>
              </a:rPr>
              <a:t>)</a:t>
            </a:r>
          </a:p>
          <a:p>
            <a:pPr lv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	</a:t>
            </a:r>
            <a:r>
              <a:rPr lang="id-ID" sz="2400" dirty="0" smtClean="0">
                <a:solidFill>
                  <a:schemeClr val="tx1"/>
                </a:solidFill>
              </a:rPr>
              <a:t>dilakukan dengan menguji </a:t>
            </a:r>
            <a:r>
              <a:rPr lang="id-ID" sz="2400" smtClean="0">
                <a:solidFill>
                  <a:schemeClr val="tx1"/>
                </a:solidFill>
              </a:rPr>
              <a:t>bukti-bukti </a:t>
            </a:r>
            <a:r>
              <a:rPr lang="en-US" sz="2400" smtClean="0">
                <a:solidFill>
                  <a:schemeClr val="tx1"/>
                </a:solidFill>
              </a:rPr>
              <a:t>(dokumen, wawancara, observasi dan pengetesan) </a:t>
            </a:r>
            <a:r>
              <a:rPr lang="id-ID" sz="2400" smtClean="0">
                <a:solidFill>
                  <a:schemeClr val="tx1"/>
                </a:solidFill>
              </a:rPr>
              <a:t>yang </a:t>
            </a:r>
            <a:r>
              <a:rPr lang="en-US" sz="2400" smtClean="0">
                <a:solidFill>
                  <a:schemeClr val="tx1"/>
                </a:solidFill>
              </a:rPr>
              <a:t>dapat </a:t>
            </a:r>
            <a:r>
              <a:rPr lang="id-ID" sz="2400" smtClean="0">
                <a:solidFill>
                  <a:schemeClr val="tx1"/>
                </a:solidFill>
              </a:rPr>
              <a:t>menunjukkan apakah </a:t>
            </a:r>
            <a:r>
              <a:rPr lang="id-ID" sz="2400" dirty="0" smtClean="0">
                <a:solidFill>
                  <a:schemeClr val="tx1"/>
                </a:solidFill>
              </a:rPr>
              <a:t>pengendalian berfungsi </a:t>
            </a:r>
            <a:r>
              <a:rPr lang="id-ID" sz="2400" smtClean="0">
                <a:solidFill>
                  <a:schemeClr val="tx1"/>
                </a:solidFill>
              </a:rPr>
              <a:t>sesuai rancangan</a:t>
            </a:r>
            <a:r>
              <a:rPr lang="en-US" sz="2400" smtClean="0">
                <a:solidFill>
                  <a:schemeClr val="tx1"/>
                </a:solidFill>
              </a:rPr>
              <a:t>.</a:t>
            </a:r>
          </a:p>
          <a:p>
            <a:pPr lvl="0">
              <a:buNone/>
            </a:pPr>
            <a:endParaRPr lang="en-US" sz="2400" smtClean="0">
              <a:solidFill>
                <a:schemeClr val="tx1"/>
              </a:solidFill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429000"/>
            <a:ext cx="4104456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954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Single Corner Rectangle 5"/>
          <p:cNvSpPr/>
          <p:nvPr/>
        </p:nvSpPr>
        <p:spPr>
          <a:xfrm>
            <a:off x="539552" y="153738"/>
            <a:ext cx="7992888" cy="632056"/>
          </a:xfrm>
          <a:prstGeom prst="round1Rect">
            <a:avLst/>
          </a:prstGeom>
          <a:ln>
            <a:solidFill>
              <a:srgbClr val="FFFF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r>
              <a:rPr lang="en-US" sz="4000" b="1" smtClean="0">
                <a:solidFill>
                  <a:schemeClr val="bg1"/>
                </a:solidFill>
                <a:latin typeface="Calibri" pitchFamily="34" charset="0"/>
              </a:rPr>
              <a:t>1. Pengertian</a:t>
            </a:r>
            <a:endParaRPr lang="en-US" sz="4000" b="1" dirty="0">
              <a:ln w="50800"/>
              <a:solidFill>
                <a:schemeClr val="bg1">
                  <a:shade val="50000"/>
                </a:schemeClr>
              </a:solidFill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7158" y="1714488"/>
            <a:ext cx="603215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 smtClean="0"/>
              <a:t>Pemantauan</a:t>
            </a:r>
            <a:r>
              <a:rPr lang="en-US" dirty="0" smtClean="0"/>
              <a:t> </a:t>
            </a:r>
            <a:r>
              <a:rPr lang="en-US" dirty="0" err="1" smtClean="0"/>
              <a:t>pengendalian</a:t>
            </a:r>
            <a:r>
              <a:rPr lang="en-US" dirty="0" smtClean="0"/>
              <a:t> intern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b="1" dirty="0" err="1" smtClean="0"/>
              <a:t>penilaian</a:t>
            </a:r>
            <a:r>
              <a:rPr lang="en-US" b="1" dirty="0" smtClean="0"/>
              <a:t> </a:t>
            </a:r>
            <a:r>
              <a:rPr lang="en-US" b="1" dirty="0" err="1" smtClean="0"/>
              <a:t>mutu</a:t>
            </a:r>
            <a:r>
              <a:rPr lang="en-US" b="1" dirty="0" smtClean="0"/>
              <a:t> </a:t>
            </a:r>
            <a:r>
              <a:rPr lang="en-US" b="1" dirty="0" err="1" smtClean="0"/>
              <a:t>kinerja</a:t>
            </a:r>
            <a:r>
              <a:rPr lang="en-US" b="1" dirty="0" smtClean="0"/>
              <a:t> </a:t>
            </a:r>
            <a:r>
              <a:rPr lang="en-US" b="1" dirty="0" err="1" smtClean="0"/>
              <a:t>sistem</a:t>
            </a:r>
            <a:r>
              <a:rPr lang="en-US" b="1" dirty="0" smtClean="0"/>
              <a:t> </a:t>
            </a:r>
            <a:r>
              <a:rPr lang="en-US" b="1" dirty="0" err="1" smtClean="0"/>
              <a:t>pengendalian</a:t>
            </a:r>
            <a:r>
              <a:rPr lang="en-US" b="1" dirty="0" smtClean="0"/>
              <a:t> intern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memastikan</a:t>
            </a:r>
            <a:r>
              <a:rPr lang="en-US" dirty="0" smtClean="0"/>
              <a:t> </a:t>
            </a:r>
            <a:r>
              <a:rPr lang="en-US" dirty="0" err="1" smtClean="0"/>
              <a:t>bahwa</a:t>
            </a:r>
            <a:r>
              <a:rPr lang="en-US" dirty="0" smtClean="0"/>
              <a:t> </a:t>
            </a:r>
            <a:r>
              <a:rPr lang="en-US" dirty="0" err="1" smtClean="0"/>
              <a:t>rekomendasi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r>
              <a:rPr lang="en-US" dirty="0" smtClean="0"/>
              <a:t> audit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reviu</a:t>
            </a:r>
            <a:r>
              <a:rPr lang="en-US" dirty="0" smtClean="0"/>
              <a:t> </a:t>
            </a:r>
            <a:r>
              <a:rPr lang="en-US" dirty="0" err="1" smtClean="0"/>
              <a:t>lainnya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segera</a:t>
            </a:r>
            <a:r>
              <a:rPr lang="en-US" dirty="0" smtClean="0"/>
              <a:t> </a:t>
            </a:r>
            <a:r>
              <a:rPr lang="en-US" dirty="0" err="1" smtClean="0"/>
              <a:t>ditindaklanjuti</a:t>
            </a:r>
            <a:r>
              <a:rPr lang="en-US" dirty="0" smtClean="0"/>
              <a:t>. </a:t>
            </a:r>
          </a:p>
          <a:p>
            <a:pPr algn="ctr"/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315" y="1844824"/>
            <a:ext cx="21431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4. Menilai </a:t>
            </a:r>
            <a:r>
              <a:rPr lang="en-US" dirty="0" err="1" smtClean="0"/>
              <a:t>pengendalian</a:t>
            </a:r>
            <a:r>
              <a:rPr lang="en-US" dirty="0" smtClean="0"/>
              <a:t> intern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86800" cy="5234136"/>
          </a:xfrm>
        </p:spPr>
        <p:txBody>
          <a:bodyPr/>
          <a:lstStyle/>
          <a:p>
            <a:pPr lvl="0"/>
            <a:r>
              <a:rPr lang="en-US" sz="2400" smtClean="0">
                <a:solidFill>
                  <a:schemeClr val="tx1"/>
                </a:solidFill>
              </a:rPr>
              <a:t>Pengujian </a:t>
            </a:r>
            <a:r>
              <a:rPr lang="en-US" sz="2400" dirty="0" err="1" smtClean="0">
                <a:solidFill>
                  <a:schemeClr val="tx1"/>
                </a:solidFill>
              </a:rPr>
              <a:t>pengendalian</a:t>
            </a:r>
            <a:r>
              <a:rPr lang="en-US" sz="2400" dirty="0" smtClean="0">
                <a:solidFill>
                  <a:schemeClr val="tx1"/>
                </a:solidFill>
              </a:rPr>
              <a:t> (</a:t>
            </a:r>
            <a:r>
              <a:rPr lang="en-US" sz="2400" i="1" dirty="0" smtClean="0">
                <a:solidFill>
                  <a:schemeClr val="tx1"/>
                </a:solidFill>
              </a:rPr>
              <a:t>Test of Control</a:t>
            </a:r>
            <a:r>
              <a:rPr lang="en-US" sz="2400" dirty="0" smtClean="0">
                <a:solidFill>
                  <a:schemeClr val="tx1"/>
                </a:solidFill>
              </a:rPr>
              <a:t>)</a:t>
            </a:r>
          </a:p>
          <a:p>
            <a:pPr lv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	</a:t>
            </a:r>
            <a:r>
              <a:rPr lang="id-ID" sz="2400" dirty="0" smtClean="0">
                <a:solidFill>
                  <a:schemeClr val="tx1"/>
                </a:solidFill>
              </a:rPr>
              <a:t>dilakukan dengan menguji bukti-bukti yang menunjukkan proses pengendalian apakah pengendalian berfungsi </a:t>
            </a:r>
            <a:r>
              <a:rPr lang="id-ID" sz="2400" smtClean="0">
                <a:solidFill>
                  <a:schemeClr val="tx1"/>
                </a:solidFill>
              </a:rPr>
              <a:t>sesuai rancangan</a:t>
            </a:r>
            <a:endParaRPr lang="en-US" sz="2400" smtClean="0">
              <a:solidFill>
                <a:schemeClr val="tx1"/>
              </a:solidFill>
            </a:endParaRPr>
          </a:p>
          <a:p>
            <a:pPr lvl="0">
              <a:buNone/>
            </a:pPr>
            <a:endParaRPr lang="en-US" sz="2400" dirty="0" smtClean="0">
              <a:solidFill>
                <a:schemeClr val="tx1"/>
              </a:solidFill>
            </a:endParaRPr>
          </a:p>
          <a:p>
            <a:pPr lvl="0"/>
            <a:r>
              <a:rPr lang="en-US" sz="2400" dirty="0" err="1" smtClean="0">
                <a:solidFill>
                  <a:schemeClr val="tx1"/>
                </a:solidFill>
              </a:rPr>
              <a:t>Identifikasi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kelemahan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pengendalian</a:t>
            </a:r>
            <a:endParaRPr lang="en-US" sz="2400" dirty="0" smtClean="0">
              <a:solidFill>
                <a:schemeClr val="tx1"/>
              </a:solidFill>
            </a:endParaRPr>
          </a:p>
          <a:p>
            <a:pPr lvl="1">
              <a:buNone/>
            </a:pPr>
            <a:r>
              <a:rPr lang="id-ID" sz="2400" i="1" dirty="0" smtClean="0">
                <a:solidFill>
                  <a:schemeClr val="tx1"/>
                </a:solidFill>
              </a:rPr>
              <a:t>Material weakness</a:t>
            </a:r>
            <a:r>
              <a:rPr lang="id-ID" sz="2400" dirty="0" smtClean="0">
                <a:solidFill>
                  <a:schemeClr val="tx1"/>
                </a:solidFill>
              </a:rPr>
              <a:t>.</a:t>
            </a:r>
            <a:endParaRPr lang="en-US" sz="2400" dirty="0" smtClean="0">
              <a:solidFill>
                <a:schemeClr val="tx1"/>
              </a:solidFill>
            </a:endParaRPr>
          </a:p>
          <a:p>
            <a:pPr lvl="1">
              <a:buNone/>
            </a:pPr>
            <a:r>
              <a:rPr lang="id-ID" sz="2400" i="1" dirty="0" smtClean="0">
                <a:solidFill>
                  <a:schemeClr val="tx1"/>
                </a:solidFill>
              </a:rPr>
              <a:t>Significant defisiensi</a:t>
            </a:r>
            <a:r>
              <a:rPr lang="id-ID" sz="2400" dirty="0" smtClean="0">
                <a:solidFill>
                  <a:schemeClr val="tx1"/>
                </a:solidFill>
              </a:rPr>
              <a:t>, </a:t>
            </a:r>
            <a:endParaRPr lang="en-US" sz="2400" dirty="0" smtClean="0">
              <a:solidFill>
                <a:schemeClr val="tx1"/>
              </a:solidFill>
            </a:endParaRPr>
          </a:p>
          <a:p>
            <a:pPr lvl="1">
              <a:buNone/>
            </a:pPr>
            <a:r>
              <a:rPr lang="id-ID" sz="2400" i="1" dirty="0" smtClean="0">
                <a:solidFill>
                  <a:schemeClr val="tx1"/>
                </a:solidFill>
              </a:rPr>
              <a:t>Defisiensi</a:t>
            </a:r>
            <a:r>
              <a:rPr lang="id-ID" sz="2400" dirty="0" smtClean="0">
                <a:solidFill>
                  <a:schemeClr val="tx1"/>
                </a:solidFill>
              </a:rPr>
              <a:t>.</a:t>
            </a:r>
            <a:endParaRPr lang="en-US" sz="2400" dirty="0" smtClean="0">
              <a:solidFill>
                <a:schemeClr val="tx1"/>
              </a:solidFill>
            </a:endParaRPr>
          </a:p>
          <a:p>
            <a:pPr lvl="1">
              <a:buNone/>
            </a:pPr>
            <a:r>
              <a:rPr lang="en-US" sz="2400" i="1" smtClean="0">
                <a:solidFill>
                  <a:schemeClr val="tx1"/>
                </a:solidFill>
              </a:rPr>
              <a:t>Ine</a:t>
            </a:r>
            <a:r>
              <a:rPr lang="id-ID" sz="2400" i="1" smtClean="0">
                <a:solidFill>
                  <a:schemeClr val="tx1"/>
                </a:solidFill>
              </a:rPr>
              <a:t>fektif</a:t>
            </a:r>
            <a:r>
              <a:rPr lang="id-ID" sz="2400" smtClean="0">
                <a:solidFill>
                  <a:schemeClr val="tx1"/>
                </a:solidFill>
              </a:rPr>
              <a:t>.</a:t>
            </a:r>
            <a:endParaRPr lang="en-US" sz="2400" smtClean="0">
              <a:solidFill>
                <a:schemeClr val="tx1"/>
              </a:solidFill>
            </a:endParaRPr>
          </a:p>
          <a:p>
            <a:pPr lvl="1">
              <a:buNone/>
            </a:pPr>
            <a:endParaRPr lang="en-US" sz="2400" dirty="0" smtClean="0">
              <a:solidFill>
                <a:schemeClr val="tx1"/>
              </a:solidFill>
            </a:endParaRPr>
          </a:p>
          <a:p>
            <a:pPr lvl="0"/>
            <a:r>
              <a:rPr lang="en-US" sz="2400" dirty="0" err="1" smtClean="0">
                <a:solidFill>
                  <a:schemeClr val="tx1"/>
                </a:solidFill>
              </a:rPr>
              <a:t>Prioritasi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atas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kelemahan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pengendalian</a:t>
            </a:r>
            <a:endParaRPr lang="en-US" sz="2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91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990600" lvl="1" indent="-533400" eaLnBrk="1" hangingPunct="1">
              <a:lnSpc>
                <a:spcPct val="80000"/>
              </a:lnSpc>
              <a:buFontTx/>
              <a:buAutoNum type="arabicPeriod"/>
            </a:pPr>
            <a:endParaRPr lang="en-US" sz="2400" dirty="0" smtClean="0"/>
          </a:p>
          <a:p>
            <a:pPr marL="990600" lvl="1" indent="-533400" eaLnBrk="1" hangingPunct="1">
              <a:lnSpc>
                <a:spcPct val="80000"/>
              </a:lnSpc>
              <a:buFontTx/>
              <a:buAutoNum type="arabicPeriod"/>
            </a:pPr>
            <a:r>
              <a:rPr lang="id-ID" dirty="0" smtClean="0">
                <a:solidFill>
                  <a:srgbClr val="003366"/>
                </a:solidFill>
                <a:latin typeface="Calibri" pitchFamily="34" charset="0"/>
              </a:rPr>
              <a:t>IP memiliki</a:t>
            </a:r>
            <a:r>
              <a:rPr lang="id-ID" dirty="0" smtClean="0">
                <a:latin typeface="Calibri" pitchFamily="34" charset="0"/>
              </a:rPr>
              <a:t> </a:t>
            </a:r>
            <a:r>
              <a:rPr lang="id-ID" dirty="0" smtClean="0">
                <a:solidFill>
                  <a:srgbClr val="FF5050"/>
                </a:solidFill>
                <a:latin typeface="Calibri" pitchFamily="34" charset="0"/>
              </a:rPr>
              <a:t>mekanisme </a:t>
            </a:r>
            <a:r>
              <a:rPr lang="id-ID" dirty="0" smtClean="0">
                <a:solidFill>
                  <a:srgbClr val="003366"/>
                </a:solidFill>
                <a:latin typeface="Calibri" pitchFamily="34" charset="0"/>
              </a:rPr>
              <a:t>untuk memastikan adanya penyelesaian atas temuan hasil audit dan reviu lainnya dengan segera</a:t>
            </a:r>
            <a:endParaRPr lang="en-US" dirty="0" smtClean="0">
              <a:solidFill>
                <a:srgbClr val="003366"/>
              </a:solidFill>
              <a:latin typeface="Calibri" pitchFamily="34" charset="0"/>
            </a:endParaRPr>
          </a:p>
          <a:p>
            <a:pPr marL="990600" lvl="1" indent="-533400" eaLnBrk="1" hangingPunct="1">
              <a:lnSpc>
                <a:spcPct val="80000"/>
              </a:lnSpc>
              <a:buFontTx/>
              <a:buAutoNum type="arabicPeriod"/>
            </a:pPr>
            <a:endParaRPr lang="en-US" dirty="0" smtClean="0">
              <a:latin typeface="Calibri" pitchFamily="34" charset="0"/>
            </a:endParaRPr>
          </a:p>
          <a:p>
            <a:pPr marL="990600" lvl="1" indent="-533400" eaLnBrk="1" hangingPunct="1">
              <a:lnSpc>
                <a:spcPct val="80000"/>
              </a:lnSpc>
              <a:buFontTx/>
              <a:buAutoNum type="arabicPeriod"/>
            </a:pPr>
            <a:r>
              <a:rPr lang="id-ID" dirty="0" smtClean="0">
                <a:solidFill>
                  <a:srgbClr val="003366"/>
                </a:solidFill>
                <a:latin typeface="Calibri" pitchFamily="34" charset="0"/>
              </a:rPr>
              <a:t>Pimpinan instansi pemerintah</a:t>
            </a:r>
            <a:r>
              <a:rPr lang="id-ID" dirty="0" smtClean="0">
                <a:latin typeface="Calibri" pitchFamily="34" charset="0"/>
              </a:rPr>
              <a:t> </a:t>
            </a:r>
            <a:r>
              <a:rPr lang="id-ID" dirty="0" smtClean="0">
                <a:solidFill>
                  <a:srgbClr val="FF5050"/>
                </a:solidFill>
                <a:latin typeface="Calibri" pitchFamily="34" charset="0"/>
              </a:rPr>
              <a:t>tanggap</a:t>
            </a:r>
            <a:r>
              <a:rPr lang="id-ID" dirty="0" smtClean="0">
                <a:latin typeface="Calibri" pitchFamily="34" charset="0"/>
              </a:rPr>
              <a:t> </a:t>
            </a:r>
            <a:r>
              <a:rPr lang="id-ID" dirty="0" smtClean="0">
                <a:solidFill>
                  <a:srgbClr val="003366"/>
                </a:solidFill>
                <a:latin typeface="Calibri" pitchFamily="34" charset="0"/>
              </a:rPr>
              <a:t>atas temuan-temuan dan rekomendasi audit dan reviu lainnya yang bertujuan memperkuat pengendalian intern.</a:t>
            </a:r>
          </a:p>
          <a:p>
            <a:pPr marL="990600" lvl="1" indent="-533400" eaLnBrk="1" hangingPunct="1">
              <a:lnSpc>
                <a:spcPct val="80000"/>
              </a:lnSpc>
              <a:buFontTx/>
              <a:buAutoNum type="arabicPeriod"/>
            </a:pPr>
            <a:endParaRPr lang="en-US" dirty="0" smtClean="0">
              <a:solidFill>
                <a:srgbClr val="003366"/>
              </a:solidFill>
              <a:latin typeface="Calibri" pitchFamily="34" charset="0"/>
            </a:endParaRPr>
          </a:p>
          <a:p>
            <a:pPr marL="990600" lvl="1" indent="-533400" eaLnBrk="1" hangingPunct="1">
              <a:lnSpc>
                <a:spcPct val="80000"/>
              </a:lnSpc>
              <a:buFontTx/>
              <a:buAutoNum type="arabicPeriod"/>
            </a:pPr>
            <a:r>
              <a:rPr lang="id-ID" dirty="0" smtClean="0">
                <a:solidFill>
                  <a:srgbClr val="003366"/>
                </a:solidFill>
                <a:latin typeface="Calibri" pitchFamily="34" charset="0"/>
              </a:rPr>
              <a:t>IP</a:t>
            </a:r>
            <a:r>
              <a:rPr lang="id-ID" dirty="0" smtClean="0">
                <a:latin typeface="Calibri" pitchFamily="34" charset="0"/>
              </a:rPr>
              <a:t> </a:t>
            </a:r>
            <a:r>
              <a:rPr lang="id-ID" dirty="0" smtClean="0">
                <a:solidFill>
                  <a:srgbClr val="FF5050"/>
                </a:solidFill>
                <a:latin typeface="Calibri" pitchFamily="34" charset="0"/>
              </a:rPr>
              <a:t>menindaklanjuti </a:t>
            </a:r>
            <a:r>
              <a:rPr lang="id-ID" dirty="0" smtClean="0">
                <a:solidFill>
                  <a:srgbClr val="003366"/>
                </a:solidFill>
                <a:latin typeface="Calibri" pitchFamily="34" charset="0"/>
              </a:rPr>
              <a:t>temuan dan rekomendasi audit </a:t>
            </a:r>
            <a:r>
              <a:rPr lang="en-US" dirty="0" smtClean="0">
                <a:solidFill>
                  <a:srgbClr val="003366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rgbClr val="003366"/>
                </a:solidFill>
                <a:latin typeface="Calibri" pitchFamily="34" charset="0"/>
              </a:rPr>
              <a:t>dan</a:t>
            </a:r>
            <a:r>
              <a:rPr lang="en-US" dirty="0" smtClean="0">
                <a:solidFill>
                  <a:srgbClr val="003366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rgbClr val="003366"/>
                </a:solidFill>
                <a:latin typeface="Calibri" pitchFamily="34" charset="0"/>
              </a:rPr>
              <a:t>reviu</a:t>
            </a:r>
            <a:r>
              <a:rPr lang="en-US" dirty="0" smtClean="0">
                <a:solidFill>
                  <a:srgbClr val="003366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rgbClr val="003366"/>
                </a:solidFill>
                <a:latin typeface="Calibri" pitchFamily="34" charset="0"/>
              </a:rPr>
              <a:t>lainnya</a:t>
            </a:r>
            <a:r>
              <a:rPr lang="en-US" dirty="0" smtClean="0">
                <a:solidFill>
                  <a:srgbClr val="003366"/>
                </a:solidFill>
                <a:latin typeface="Calibri" pitchFamily="34" charset="0"/>
              </a:rPr>
              <a:t> </a:t>
            </a:r>
            <a:r>
              <a:rPr lang="id-ID" dirty="0" smtClean="0">
                <a:solidFill>
                  <a:srgbClr val="003366"/>
                </a:solidFill>
                <a:latin typeface="Calibri" pitchFamily="34" charset="0"/>
              </a:rPr>
              <a:t>dengan tepat.</a:t>
            </a:r>
            <a:r>
              <a:rPr lang="id-ID" sz="2600" dirty="0" smtClean="0"/>
              <a:t>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en-US" sz="2600" dirty="0" smtClean="0"/>
          </a:p>
        </p:txBody>
      </p:sp>
      <p:sp>
        <p:nvSpPr>
          <p:cNvPr id="4" name="Round Single Corner Rectangle 3"/>
          <p:cNvSpPr/>
          <p:nvPr/>
        </p:nvSpPr>
        <p:spPr>
          <a:xfrm>
            <a:off x="153762" y="0"/>
            <a:ext cx="8810726" cy="980728"/>
          </a:xfrm>
          <a:prstGeom prst="round1Rect">
            <a:avLst/>
          </a:prstGeom>
          <a:ln>
            <a:solidFill>
              <a:srgbClr val="FFFF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sv-SE" sz="2800" b="1" smtClean="0">
                <a:solidFill>
                  <a:schemeClr val="bg1"/>
                </a:solidFill>
                <a:latin typeface="Calibri" pitchFamily="34" charset="0"/>
              </a:rPr>
              <a:t>5. PENYELESAIAN REKOMENDASI AUDIT </a:t>
            </a:r>
            <a:r>
              <a:rPr lang="sv-SE" sz="2800" b="1" dirty="0">
                <a:solidFill>
                  <a:schemeClr val="bg1"/>
                </a:solidFill>
                <a:latin typeface="Calibri" pitchFamily="34" charset="0"/>
              </a:rPr>
              <a:t>DAN REVIU LAINNYA</a:t>
            </a:r>
            <a:endParaRPr lang="en-US" sz="2800" b="1" dirty="0">
              <a:ln w="50800"/>
              <a:solidFill>
                <a:schemeClr val="bg1">
                  <a:shade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1258888" y="2120900"/>
            <a:ext cx="7345362" cy="1236663"/>
            <a:chOff x="720" y="1392"/>
            <a:chExt cx="4058" cy="480"/>
          </a:xfrm>
        </p:grpSpPr>
        <p:sp>
          <p:nvSpPr>
            <p:cNvPr id="25607" name="AutoShape 12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d-ID" sz="1800" b="1">
                <a:cs typeface="Arial" pitchFamily="34" charset="0"/>
              </a:endParaRPr>
            </a:p>
          </p:txBody>
        </p:sp>
        <p:grpSp>
          <p:nvGrpSpPr>
            <p:cNvPr id="3" name="Group 13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85006" name="AutoShape 14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8039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id-ID" sz="1800" b="1"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85007" name="AutoShape 15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34902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id-ID" sz="1800" b="1">
                  <a:ea typeface="+mn-ea"/>
                  <a:cs typeface="Arial" pitchFamily="34" charset="0"/>
                </a:endParaRPr>
              </a:p>
            </p:txBody>
          </p:sp>
        </p:grpSp>
      </p:grpSp>
      <p:sp>
        <p:nvSpPr>
          <p:cNvPr id="23563" name="Text Box 28"/>
          <p:cNvSpPr txBox="1">
            <a:spLocks noChangeArrowheads="1"/>
          </p:cNvSpPr>
          <p:nvPr/>
        </p:nvSpPr>
        <p:spPr bwMode="auto">
          <a:xfrm>
            <a:off x="2124075" y="2276475"/>
            <a:ext cx="60483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d-ID" sz="2000" b="1">
                <a:latin typeface="Verdana" pitchFamily="34" charset="0"/>
                <a:cs typeface="Arial" pitchFamily="34" charset="0"/>
              </a:rPr>
              <a:t>Pemantauan berkelanjutan menyatu dengan</a:t>
            </a:r>
          </a:p>
          <a:p>
            <a:pPr algn="ctr"/>
            <a:r>
              <a:rPr lang="id-ID" sz="2000" b="1">
                <a:latin typeface="Verdana" pitchFamily="34" charset="0"/>
                <a:cs typeface="Arial" pitchFamily="34" charset="0"/>
              </a:rPr>
              <a:t> kegiatan operasional organisasi</a:t>
            </a:r>
          </a:p>
        </p:txBody>
      </p:sp>
      <p:sp>
        <p:nvSpPr>
          <p:cNvPr id="23564" name="AutoShape 3"/>
          <p:cNvSpPr>
            <a:spLocks noChangeArrowheads="1"/>
          </p:cNvSpPr>
          <p:nvPr/>
        </p:nvSpPr>
        <p:spPr bwMode="gray">
          <a:xfrm>
            <a:off x="1905000" y="3573463"/>
            <a:ext cx="6172200" cy="30241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9F9F9"/>
              </a:gs>
              <a:gs pos="100000">
                <a:srgbClr val="EAEAEA"/>
              </a:gs>
            </a:gsLst>
            <a:lin ang="5400000" scaled="1"/>
          </a:gradFill>
          <a:ln w="1905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Tx/>
              <a:buChar char="•"/>
            </a:pPr>
            <a:r>
              <a:rPr lang="en-US" sz="2600" dirty="0" err="1">
                <a:cs typeface="Arial" pitchFamily="34" charset="0"/>
              </a:rPr>
              <a:t>Kegiatan</a:t>
            </a:r>
            <a:r>
              <a:rPr lang="en-US" sz="2600" dirty="0">
                <a:cs typeface="Arial" pitchFamily="34" charset="0"/>
              </a:rPr>
              <a:t> </a:t>
            </a:r>
            <a:r>
              <a:rPr lang="en-US" sz="2600" dirty="0" err="1">
                <a:cs typeface="Arial" pitchFamily="34" charset="0"/>
              </a:rPr>
              <a:t>supervisi</a:t>
            </a:r>
            <a:r>
              <a:rPr lang="en-US" sz="2600" dirty="0">
                <a:cs typeface="Arial" pitchFamily="34" charset="0"/>
              </a:rPr>
              <a:t> </a:t>
            </a:r>
          </a:p>
          <a:p>
            <a:pPr algn="ctr">
              <a:buFontTx/>
              <a:buChar char="•"/>
            </a:pPr>
            <a:endParaRPr lang="en-US" sz="2600" dirty="0">
              <a:cs typeface="Arial" pitchFamily="34" charset="0"/>
            </a:endParaRPr>
          </a:p>
          <a:p>
            <a:pPr algn="ctr">
              <a:buFontTx/>
              <a:buChar char="•"/>
            </a:pPr>
            <a:r>
              <a:rPr lang="en-US" sz="2600" dirty="0" err="1">
                <a:cs typeface="Arial" pitchFamily="34" charset="0"/>
              </a:rPr>
              <a:t>Membuat</a:t>
            </a:r>
            <a:r>
              <a:rPr lang="en-US" sz="2600" dirty="0">
                <a:cs typeface="Arial" pitchFamily="34" charset="0"/>
              </a:rPr>
              <a:t> </a:t>
            </a:r>
            <a:r>
              <a:rPr lang="en-US" sz="2600" dirty="0" err="1">
                <a:cs typeface="Arial" pitchFamily="34" charset="0"/>
              </a:rPr>
              <a:t>rekonsiliasi</a:t>
            </a:r>
            <a:endParaRPr lang="en-US" sz="2600" dirty="0">
              <a:cs typeface="Arial" pitchFamily="34" charset="0"/>
            </a:endParaRPr>
          </a:p>
          <a:p>
            <a:pPr algn="ctr">
              <a:buFontTx/>
              <a:buChar char="•"/>
            </a:pPr>
            <a:endParaRPr lang="en-US" sz="2600" dirty="0">
              <a:cs typeface="Arial" pitchFamily="34" charset="0"/>
            </a:endParaRPr>
          </a:p>
          <a:p>
            <a:pPr algn="ctr">
              <a:buFontTx/>
              <a:buChar char="•"/>
            </a:pPr>
            <a:r>
              <a:rPr lang="en-US" sz="2600" dirty="0" err="1">
                <a:cs typeface="Arial" pitchFamily="34" charset="0"/>
              </a:rPr>
              <a:t>Saling</a:t>
            </a:r>
            <a:r>
              <a:rPr lang="en-US" sz="2600" dirty="0">
                <a:cs typeface="Arial" pitchFamily="34" charset="0"/>
              </a:rPr>
              <a:t> </a:t>
            </a:r>
            <a:r>
              <a:rPr lang="en-US" sz="2600" dirty="0" err="1">
                <a:cs typeface="Arial" pitchFamily="34" charset="0"/>
              </a:rPr>
              <a:t>uji</a:t>
            </a:r>
            <a:endParaRPr lang="en-US" sz="2600" dirty="0">
              <a:cs typeface="Arial" pitchFamily="34" charset="0"/>
            </a:endParaRPr>
          </a:p>
          <a:p>
            <a:pPr algn="ctr">
              <a:buFontTx/>
              <a:buChar char="•"/>
            </a:pPr>
            <a:endParaRPr lang="en-US" sz="2600" dirty="0">
              <a:cs typeface="Arial" pitchFamily="34" charset="0"/>
            </a:endParaRPr>
          </a:p>
          <a:p>
            <a:pPr algn="ctr">
              <a:buFontTx/>
              <a:buChar char="•"/>
            </a:pPr>
            <a:r>
              <a:rPr lang="en-US" sz="2600" dirty="0">
                <a:cs typeface="Arial" pitchFamily="34" charset="0"/>
              </a:rPr>
              <a:t> D</a:t>
            </a:r>
            <a:r>
              <a:rPr lang="en-US" sz="2600" dirty="0" smtClean="0">
                <a:cs typeface="Arial" pitchFamily="34" charset="0"/>
              </a:rPr>
              <a:t>an </a:t>
            </a:r>
            <a:r>
              <a:rPr lang="en-US" sz="2600" dirty="0" err="1" smtClean="0">
                <a:cs typeface="Arial" pitchFamily="34" charset="0"/>
              </a:rPr>
              <a:t>lainnya</a:t>
            </a:r>
            <a:r>
              <a:rPr lang="en-US" sz="2600" dirty="0" smtClean="0">
                <a:cs typeface="Arial" pitchFamily="34" charset="0"/>
              </a:rPr>
              <a:t> </a:t>
            </a:r>
            <a:endParaRPr lang="id-ID" sz="2600" dirty="0">
              <a:cs typeface="Arial" pitchFamily="34" charset="0"/>
            </a:endParaRPr>
          </a:p>
        </p:txBody>
      </p:sp>
      <p:sp>
        <p:nvSpPr>
          <p:cNvPr id="12" name="Round Single Corner Rectangle 11"/>
          <p:cNvSpPr/>
          <p:nvPr/>
        </p:nvSpPr>
        <p:spPr>
          <a:xfrm>
            <a:off x="142844" y="1142984"/>
            <a:ext cx="8452356" cy="642942"/>
          </a:xfrm>
          <a:prstGeom prst="round1Rect">
            <a:avLst/>
          </a:prstGeom>
          <a:solidFill>
            <a:srgbClr val="00FF00"/>
          </a:solidFill>
          <a:ln>
            <a:noFill/>
          </a:ln>
          <a:effectLst>
            <a:outerShdw blurRad="107950" dist="12700" dir="5400000" algn="ctr">
              <a:srgbClr val="000000"/>
            </a:outerShdw>
            <a:reflection blurRad="6350" stA="50000" endA="300" endPos="550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r>
              <a:rPr lang="en-US" sz="3600" b="1" smtClean="0">
                <a:solidFill>
                  <a:schemeClr val="accent2"/>
                </a:solidFill>
                <a:latin typeface="Calibri" pitchFamily="34" charset="0"/>
              </a:rPr>
              <a:t>1. PEMANTAUAN </a:t>
            </a:r>
            <a:r>
              <a:rPr lang="en-US" sz="3600" b="1" dirty="0">
                <a:solidFill>
                  <a:schemeClr val="accent2"/>
                </a:solidFill>
                <a:latin typeface="Calibri" pitchFamily="34" charset="0"/>
              </a:rPr>
              <a:t>BERKELANJUTAN</a:t>
            </a:r>
            <a:endParaRPr lang="en-US" sz="3600" b="1" dirty="0">
              <a:ln w="50800"/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5606" name="Text Box 12"/>
          <p:cNvSpPr txBox="1">
            <a:spLocks noChangeArrowheads="1"/>
          </p:cNvSpPr>
          <p:nvPr/>
        </p:nvSpPr>
        <p:spPr bwMode="auto">
          <a:xfrm>
            <a:off x="250825" y="188913"/>
            <a:ext cx="8569325" cy="558800"/>
          </a:xfrm>
          <a:prstGeom prst="rect">
            <a:avLst/>
          </a:prstGeom>
          <a:solidFill>
            <a:srgbClr val="000099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000" b="1" smtClean="0">
                <a:solidFill>
                  <a:schemeClr val="bg1"/>
                </a:solidFill>
              </a:rPr>
              <a:t>6. IMPLEMENTASI</a:t>
            </a:r>
            <a:endParaRPr lang="en-US" sz="30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3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3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35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35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3" grpId="0"/>
      <p:bldP spid="23564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6" name="Text Box 9"/>
          <p:cNvSpPr txBox="1">
            <a:spLocks noChangeArrowheads="1"/>
          </p:cNvSpPr>
          <p:nvPr/>
        </p:nvSpPr>
        <p:spPr bwMode="auto">
          <a:xfrm>
            <a:off x="1907704" y="2389237"/>
            <a:ext cx="5976937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Tx/>
              <a:buChar char="•"/>
            </a:pPr>
            <a:r>
              <a:rPr lang="id-ID" sz="1600" b="1" dirty="0">
                <a:latin typeface="Verdana" pitchFamily="34" charset="0"/>
                <a:cs typeface="Arial" pitchFamily="34" charset="0"/>
              </a:rPr>
              <a:t>Tujuan</a:t>
            </a:r>
            <a:r>
              <a:rPr lang="en-US" sz="1600" b="1" dirty="0">
                <a:latin typeface="Verdana" pitchFamily="34" charset="0"/>
                <a:cs typeface="Arial" pitchFamily="34" charset="0"/>
              </a:rPr>
              <a:t>: </a:t>
            </a:r>
            <a:r>
              <a:rPr lang="id-ID" sz="1600" b="1" dirty="0">
                <a:latin typeface="Verdana" pitchFamily="34" charset="0"/>
                <a:cs typeface="Arial" pitchFamily="34" charset="0"/>
              </a:rPr>
              <a:t>untuk mengevaluasi pengendalian se</a:t>
            </a:r>
            <a:r>
              <a:rPr lang="en-US" sz="1600" b="1" dirty="0">
                <a:latin typeface="Verdana" pitchFamily="34" charset="0"/>
                <a:cs typeface="Arial" pitchFamily="34" charset="0"/>
              </a:rPr>
              <a:t>c</a:t>
            </a:r>
            <a:r>
              <a:rPr lang="id-ID" sz="1600" b="1" dirty="0">
                <a:latin typeface="Verdana" pitchFamily="34" charset="0"/>
                <a:cs typeface="Arial" pitchFamily="34" charset="0"/>
              </a:rPr>
              <a:t>ara periodik dan tidak menyatu dengan kegiatan sehari-hari organisasi</a:t>
            </a:r>
          </a:p>
          <a:p>
            <a:pPr algn="ctr">
              <a:buFontTx/>
              <a:buChar char="•"/>
            </a:pPr>
            <a:endParaRPr lang="en-US" sz="1600" b="1" dirty="0">
              <a:latin typeface="Verdana" pitchFamily="34" charset="0"/>
              <a:cs typeface="Arial" pitchFamily="34" charset="0"/>
            </a:endParaRPr>
          </a:p>
          <a:p>
            <a:pPr algn="ctr">
              <a:buFontTx/>
              <a:buChar char="•"/>
            </a:pPr>
            <a:r>
              <a:rPr lang="id-ID" sz="1600" b="1" dirty="0">
                <a:latin typeface="Verdana" pitchFamily="34" charset="0"/>
                <a:cs typeface="Arial" pitchFamily="34" charset="0"/>
              </a:rPr>
              <a:t>Semakin efektif pemantauan berkelanjutan, semakin rendah dilakukannya evaluasi terpisah</a:t>
            </a:r>
            <a:endParaRPr lang="en-US" sz="1600" b="1" dirty="0">
              <a:latin typeface="Verdana" pitchFamily="34" charset="0"/>
              <a:cs typeface="Arial" pitchFamily="34" charset="0"/>
            </a:endParaRPr>
          </a:p>
          <a:p>
            <a:pPr algn="ctr">
              <a:buFontTx/>
              <a:buChar char="•"/>
            </a:pPr>
            <a:endParaRPr lang="en-US" sz="1600" b="1" dirty="0">
              <a:latin typeface="Verdana" pitchFamily="34" charset="0"/>
              <a:cs typeface="Arial" pitchFamily="34" charset="0"/>
            </a:endParaRPr>
          </a:p>
          <a:p>
            <a:pPr algn="ctr">
              <a:buFontTx/>
              <a:buChar char="•"/>
            </a:pPr>
            <a:r>
              <a:rPr lang="id-ID" sz="1600" b="1" dirty="0">
                <a:latin typeface="Verdana" pitchFamily="34" charset="0"/>
                <a:cs typeface="Arial" pitchFamily="34" charset="0"/>
              </a:rPr>
              <a:t>Frekuensinya disesuaikan dengan risiko</a:t>
            </a:r>
          </a:p>
        </p:txBody>
      </p:sp>
      <p:sp>
        <p:nvSpPr>
          <p:cNvPr id="24587" name="AutoShape 3"/>
          <p:cNvSpPr>
            <a:spLocks noChangeArrowheads="1"/>
          </p:cNvSpPr>
          <p:nvPr/>
        </p:nvSpPr>
        <p:spPr bwMode="gray">
          <a:xfrm>
            <a:off x="1116013" y="4653136"/>
            <a:ext cx="7848600" cy="194451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9F9F9"/>
              </a:gs>
              <a:gs pos="100000">
                <a:srgbClr val="EAEAEA"/>
              </a:gs>
            </a:gsLst>
            <a:lin ang="5400000" scaled="1"/>
          </a:gradFill>
          <a:ln w="1905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 dirty="0" err="1">
                <a:cs typeface="Arial" pitchFamily="34" charset="0"/>
              </a:rPr>
              <a:t>Dapat</a:t>
            </a:r>
            <a:r>
              <a:rPr lang="en-US" sz="2000" b="1" dirty="0">
                <a:cs typeface="Arial" pitchFamily="34" charset="0"/>
              </a:rPr>
              <a:t> </a:t>
            </a:r>
            <a:r>
              <a:rPr lang="en-US" sz="2000" b="1" dirty="0" err="1">
                <a:cs typeface="Arial" pitchFamily="34" charset="0"/>
              </a:rPr>
              <a:t>menggunakan</a:t>
            </a:r>
            <a:r>
              <a:rPr lang="en-US" sz="2000" b="1" dirty="0">
                <a:cs typeface="Arial" pitchFamily="34" charset="0"/>
              </a:rPr>
              <a:t> </a:t>
            </a:r>
            <a:r>
              <a:rPr lang="en-US" sz="2000" b="1" dirty="0" err="1">
                <a:cs typeface="Arial" pitchFamily="34" charset="0"/>
              </a:rPr>
              <a:t>teknik</a:t>
            </a:r>
            <a:r>
              <a:rPr lang="en-US" sz="2000" b="1" dirty="0">
                <a:cs typeface="Arial" pitchFamily="34" charset="0"/>
              </a:rPr>
              <a:t> </a:t>
            </a:r>
            <a:r>
              <a:rPr lang="en-US" sz="2000" b="1" dirty="0" err="1">
                <a:cs typeface="Arial" pitchFamily="34" charset="0"/>
              </a:rPr>
              <a:t>pemantauan</a:t>
            </a:r>
            <a:r>
              <a:rPr lang="en-US" sz="2000" b="1" dirty="0">
                <a:cs typeface="Arial" pitchFamily="34" charset="0"/>
              </a:rPr>
              <a:t> </a:t>
            </a:r>
            <a:r>
              <a:rPr lang="en-US" sz="2000" b="1" dirty="0" err="1">
                <a:cs typeface="Arial" pitchFamily="34" charset="0"/>
              </a:rPr>
              <a:t>berkelanjutan</a:t>
            </a:r>
            <a:r>
              <a:rPr lang="en-US" sz="2000" b="1" dirty="0">
                <a:cs typeface="Arial" pitchFamily="34" charset="0"/>
              </a:rPr>
              <a:t>, </a:t>
            </a:r>
            <a:r>
              <a:rPr lang="en-US" sz="2000" b="1" dirty="0" err="1">
                <a:cs typeface="Arial" pitchFamily="34" charset="0"/>
              </a:rPr>
              <a:t>spt</a:t>
            </a:r>
            <a:r>
              <a:rPr lang="en-US" sz="2000" b="1" dirty="0">
                <a:cs typeface="Arial" pitchFamily="34" charset="0"/>
              </a:rPr>
              <a:t>: </a:t>
            </a:r>
          </a:p>
          <a:p>
            <a:pPr algn="ctr">
              <a:buFontTx/>
              <a:buChar char="•"/>
            </a:pPr>
            <a:endParaRPr lang="en-US" sz="2000" b="1" dirty="0">
              <a:cs typeface="Arial" pitchFamily="34" charset="0"/>
            </a:endParaRPr>
          </a:p>
          <a:p>
            <a:pPr algn="ctr">
              <a:buFontTx/>
              <a:buChar char="•"/>
            </a:pPr>
            <a:r>
              <a:rPr lang="en-US" sz="2000" b="1" dirty="0" err="1">
                <a:cs typeface="Arial" pitchFamily="34" charset="0"/>
              </a:rPr>
              <a:t>Membuat</a:t>
            </a:r>
            <a:r>
              <a:rPr lang="en-US" sz="2000" b="1" dirty="0">
                <a:cs typeface="Arial" pitchFamily="34" charset="0"/>
              </a:rPr>
              <a:t> </a:t>
            </a:r>
            <a:r>
              <a:rPr lang="en-US" sz="2000" b="1" dirty="0" err="1">
                <a:cs typeface="Arial" pitchFamily="34" charset="0"/>
              </a:rPr>
              <a:t>rekonsiliasi</a:t>
            </a:r>
            <a:endParaRPr lang="en-US" sz="2000" b="1" dirty="0">
              <a:cs typeface="Arial" pitchFamily="34" charset="0"/>
            </a:endParaRPr>
          </a:p>
          <a:p>
            <a:pPr algn="ctr">
              <a:buFontTx/>
              <a:buChar char="•"/>
            </a:pPr>
            <a:r>
              <a:rPr lang="en-US" sz="2000" b="1" smtClean="0">
                <a:cs typeface="Arial" pitchFamily="34" charset="0"/>
              </a:rPr>
              <a:t>Saling </a:t>
            </a:r>
            <a:r>
              <a:rPr lang="en-US" sz="2000" b="1" dirty="0" err="1">
                <a:cs typeface="Arial" pitchFamily="34" charset="0"/>
              </a:rPr>
              <a:t>uji</a:t>
            </a:r>
            <a:endParaRPr lang="en-US" sz="2000" b="1" dirty="0">
              <a:cs typeface="Arial" pitchFamily="34" charset="0"/>
            </a:endParaRPr>
          </a:p>
          <a:p>
            <a:pPr algn="ctr">
              <a:buFontTx/>
              <a:buChar char="•"/>
            </a:pPr>
            <a:r>
              <a:rPr lang="en-US" sz="2000" b="1" smtClean="0">
                <a:cs typeface="Arial" pitchFamily="34" charset="0"/>
              </a:rPr>
              <a:t> </a:t>
            </a:r>
            <a:r>
              <a:rPr lang="en-US" sz="2000" b="1" dirty="0" smtClean="0">
                <a:cs typeface="Arial" pitchFamily="34" charset="0"/>
              </a:rPr>
              <a:t>Dan </a:t>
            </a:r>
            <a:r>
              <a:rPr lang="en-US" sz="2000" b="1" dirty="0" err="1" smtClean="0">
                <a:cs typeface="Arial" pitchFamily="34" charset="0"/>
              </a:rPr>
              <a:t>Lainnya</a:t>
            </a:r>
            <a:endParaRPr lang="id-ID" sz="2000" b="1" dirty="0">
              <a:cs typeface="Arial" pitchFamily="34" charset="0"/>
            </a:endParaRPr>
          </a:p>
        </p:txBody>
      </p:sp>
      <p:sp>
        <p:nvSpPr>
          <p:cNvPr id="10" name="Round Single Corner Rectangle 9"/>
          <p:cNvSpPr/>
          <p:nvPr/>
        </p:nvSpPr>
        <p:spPr>
          <a:xfrm>
            <a:off x="286290" y="980728"/>
            <a:ext cx="8246150" cy="642942"/>
          </a:xfrm>
          <a:prstGeom prst="round1Rect">
            <a:avLst/>
          </a:prstGeom>
          <a:solidFill>
            <a:srgbClr val="00FF00"/>
          </a:solidFill>
          <a:ln>
            <a:noFill/>
          </a:ln>
          <a:effectLst>
            <a:outerShdw blurRad="107950" dist="12700" dir="5400000" algn="ctr">
              <a:srgbClr val="000000"/>
            </a:outerShdw>
            <a:reflection blurRad="6350" stA="50000" endA="300" endPos="550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r>
              <a:rPr lang="en-US" sz="3600" b="1" smtClean="0">
                <a:solidFill>
                  <a:schemeClr val="accent2"/>
                </a:solidFill>
                <a:latin typeface="Calibri" pitchFamily="34" charset="0"/>
              </a:rPr>
              <a:t>2. EVALUASI </a:t>
            </a:r>
            <a:r>
              <a:rPr lang="en-US" sz="3600" b="1" dirty="0">
                <a:solidFill>
                  <a:schemeClr val="accent2"/>
                </a:solidFill>
                <a:latin typeface="Calibri" pitchFamily="34" charset="0"/>
              </a:rPr>
              <a:t>TERPISAH</a:t>
            </a:r>
            <a:endParaRPr lang="en-US" sz="3600" b="1" dirty="0">
              <a:ln w="50800"/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250825" y="188913"/>
            <a:ext cx="8569325" cy="558800"/>
          </a:xfrm>
          <a:prstGeom prst="rect">
            <a:avLst/>
          </a:prstGeom>
          <a:solidFill>
            <a:srgbClr val="000099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000" b="1" smtClean="0">
                <a:solidFill>
                  <a:schemeClr val="bg1"/>
                </a:solidFill>
              </a:rPr>
              <a:t>6. IMPLEMENTASI</a:t>
            </a:r>
            <a:endParaRPr lang="en-US" sz="30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4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45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45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4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4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4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4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err="1" smtClean="0"/>
              <a:t>Melaporkan</a:t>
            </a:r>
            <a:r>
              <a:rPr lang="en-US" dirty="0" smtClean="0"/>
              <a:t> </a:t>
            </a:r>
            <a:r>
              <a:rPr lang="en-US" dirty="0" err="1" smtClean="0"/>
              <a:t>temuan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 err="1" smtClean="0">
                <a:solidFill>
                  <a:schemeClr val="tx1"/>
                </a:solidFill>
              </a:rPr>
              <a:t>Temuan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atas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kelemahan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pengendalian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dilaporkan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kepada</a:t>
            </a:r>
            <a:r>
              <a:rPr lang="en-US" sz="2400" dirty="0" smtClean="0">
                <a:solidFill>
                  <a:schemeClr val="tx1"/>
                </a:solidFill>
              </a:rPr>
              <a:t>:</a:t>
            </a:r>
          </a:p>
          <a:p>
            <a:pPr lvl="0"/>
            <a:r>
              <a:rPr lang="en-US" sz="2400" dirty="0" err="1" smtClean="0">
                <a:solidFill>
                  <a:schemeClr val="tx1"/>
                </a:solidFill>
              </a:rPr>
              <a:t>Pihak</a:t>
            </a:r>
            <a:r>
              <a:rPr lang="en-US" sz="2400" dirty="0" smtClean="0">
                <a:solidFill>
                  <a:schemeClr val="tx1"/>
                </a:solidFill>
              </a:rPr>
              <a:t> yang </a:t>
            </a:r>
            <a:r>
              <a:rPr lang="en-US" sz="2400" dirty="0" err="1" smtClean="0">
                <a:solidFill>
                  <a:schemeClr val="tx1"/>
                </a:solidFill>
              </a:rPr>
              <a:t>bertanggungjawab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dalam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proses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kegiatan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dan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pengendalian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terkait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dan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kepada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pihak</a:t>
            </a:r>
            <a:r>
              <a:rPr lang="en-US" sz="2400" dirty="0" smtClean="0">
                <a:solidFill>
                  <a:schemeClr val="tx1"/>
                </a:solidFill>
              </a:rPr>
              <a:t> yang </a:t>
            </a:r>
            <a:r>
              <a:rPr lang="en-US" sz="2400" dirty="0" err="1" smtClean="0">
                <a:solidFill>
                  <a:schemeClr val="tx1"/>
                </a:solidFill>
              </a:rPr>
              <a:t>memiliki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otoritas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untuk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melakukan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tindakan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perbaikan</a:t>
            </a:r>
            <a:endParaRPr lang="en-US" sz="2400" dirty="0" smtClean="0">
              <a:solidFill>
                <a:schemeClr val="tx1"/>
              </a:solidFill>
            </a:endParaRPr>
          </a:p>
          <a:p>
            <a:pPr lvl="0"/>
            <a:r>
              <a:rPr lang="en-US" sz="2400" dirty="0" err="1" smtClean="0">
                <a:solidFill>
                  <a:schemeClr val="tx1"/>
                </a:solidFill>
              </a:rPr>
              <a:t>Atasan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langsung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pelaksana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tugas</a:t>
            </a:r>
            <a:r>
              <a:rPr lang="en-US" sz="2400" dirty="0" smtClean="0">
                <a:solidFill>
                  <a:schemeClr val="tx1"/>
                </a:solidFill>
              </a:rPr>
              <a:t>/</a:t>
            </a:r>
            <a:r>
              <a:rPr lang="en-US" sz="2400" dirty="0" err="1" smtClean="0">
                <a:solidFill>
                  <a:schemeClr val="tx1"/>
                </a:solidFill>
              </a:rPr>
              <a:t>proses</a:t>
            </a:r>
            <a:endParaRPr lang="en-US" sz="2400" dirty="0" smtClean="0">
              <a:solidFill>
                <a:schemeClr val="tx1"/>
              </a:solidFill>
            </a:endParaRPr>
          </a:p>
          <a:p>
            <a:pPr lvl="0"/>
            <a:r>
              <a:rPr lang="en-US" sz="2400" dirty="0" err="1" smtClean="0">
                <a:solidFill>
                  <a:schemeClr val="tx1"/>
                </a:solidFill>
              </a:rPr>
              <a:t>Pimpinan</a:t>
            </a:r>
            <a:r>
              <a:rPr lang="en-US" sz="2400" dirty="0" smtClean="0">
                <a:solidFill>
                  <a:schemeClr val="tx1"/>
                </a:solidFill>
              </a:rPr>
              <a:t> unit.</a:t>
            </a:r>
          </a:p>
          <a:p>
            <a:pPr marL="0" indent="0">
              <a:buNone/>
            </a:pPr>
            <a:endParaRPr lang="en-US" sz="24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2400" dirty="0" err="1" smtClean="0">
                <a:solidFill>
                  <a:schemeClr val="tx1"/>
                </a:solidFill>
              </a:rPr>
              <a:t>Perbaikan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atas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kelemahan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pengendalian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dilaporkan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baik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pada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pihak</a:t>
            </a:r>
            <a:r>
              <a:rPr lang="en-US" sz="2400" dirty="0" smtClean="0">
                <a:solidFill>
                  <a:schemeClr val="tx1"/>
                </a:solidFill>
              </a:rPr>
              <a:t> intern </a:t>
            </a:r>
            <a:r>
              <a:rPr lang="en-US" sz="2400" dirty="0" err="1" smtClean="0">
                <a:solidFill>
                  <a:schemeClr val="tx1"/>
                </a:solidFill>
              </a:rPr>
              <a:t>maupun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pihak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ekstern</a:t>
            </a:r>
            <a:r>
              <a:rPr lang="en-US" sz="2400" dirty="0" smtClean="0">
                <a:solidFill>
                  <a:schemeClr val="tx1"/>
                </a:solidFill>
              </a:rPr>
              <a:t> yang </a:t>
            </a:r>
            <a:r>
              <a:rPr lang="en-US" sz="2400" dirty="0" err="1" smtClean="0">
                <a:solidFill>
                  <a:schemeClr val="tx1"/>
                </a:solidFill>
              </a:rPr>
              <a:t>dianggap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perlu</a:t>
            </a:r>
            <a:r>
              <a:rPr lang="en-US" sz="2400" dirty="0" smtClean="0">
                <a:solidFill>
                  <a:schemeClr val="tx1"/>
                </a:solidFill>
              </a:rPr>
              <a:t> agar </a:t>
            </a:r>
            <a:r>
              <a:rPr lang="en-US" sz="2400" dirty="0" err="1" smtClean="0">
                <a:solidFill>
                  <a:schemeClr val="tx1"/>
                </a:solidFill>
              </a:rPr>
              <a:t>mengetahui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sejauh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mana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instansi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telah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memperbaiki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kinerjanya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</a:p>
          <a:p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Content Placeholder 2"/>
          <p:cNvSpPr>
            <a:spLocks/>
          </p:cNvSpPr>
          <p:nvPr/>
        </p:nvSpPr>
        <p:spPr bwMode="auto">
          <a:xfrm>
            <a:off x="457200" y="1125538"/>
            <a:ext cx="8229600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7" tIns="45693" rIns="91387" bIns="45693"/>
          <a:lstStyle/>
          <a:p>
            <a:pPr marL="742950" indent="-742950">
              <a:spcBef>
                <a:spcPct val="20000"/>
              </a:spcBef>
              <a:buFont typeface="+mj-lt"/>
              <a:buAutoNum type="arabicPeriod"/>
            </a:pPr>
            <a:r>
              <a:rPr lang="en-US" sz="3600" smtClean="0">
                <a:solidFill>
                  <a:srgbClr val="3333FF"/>
                </a:solidFill>
              </a:rPr>
              <a:t>Organisasi </a:t>
            </a:r>
            <a:r>
              <a:rPr lang="en-US" sz="3600">
                <a:solidFill>
                  <a:srgbClr val="3333FF"/>
                </a:solidFill>
              </a:rPr>
              <a:t>menerapkan proses sistematik dalam menentukan </a:t>
            </a:r>
            <a:r>
              <a:rPr lang="en-US" sz="3600" b="1">
                <a:solidFill>
                  <a:srgbClr val="3333FF"/>
                </a:solidFill>
              </a:rPr>
              <a:t>“apa” dan “bagaimana”</a:t>
            </a:r>
            <a:r>
              <a:rPr lang="en-US" sz="3600">
                <a:solidFill>
                  <a:srgbClr val="3333FF"/>
                </a:solidFill>
              </a:rPr>
              <a:t> melakukan pemantauan.</a:t>
            </a:r>
          </a:p>
          <a:p>
            <a:pPr marL="742950" indent="-742950">
              <a:spcBef>
                <a:spcPct val="20000"/>
              </a:spcBef>
              <a:buFont typeface="+mj-lt"/>
              <a:buAutoNum type="arabicPeriod"/>
            </a:pPr>
            <a:r>
              <a:rPr lang="en-US" sz="3600" smtClean="0">
                <a:solidFill>
                  <a:srgbClr val="3333FF"/>
                </a:solidFill>
              </a:rPr>
              <a:t>Pemantauan </a:t>
            </a:r>
            <a:r>
              <a:rPr lang="en-US" sz="3600">
                <a:solidFill>
                  <a:srgbClr val="3333FF"/>
                </a:solidFill>
              </a:rPr>
              <a:t>mempertimbangkan bagaimana </a:t>
            </a:r>
            <a:r>
              <a:rPr lang="en-US" sz="3600" b="1">
                <a:solidFill>
                  <a:srgbClr val="3333FF"/>
                </a:solidFill>
              </a:rPr>
              <a:t>keseluruhan pengendalian intern</a:t>
            </a:r>
            <a:r>
              <a:rPr lang="en-US" sz="3600">
                <a:solidFill>
                  <a:srgbClr val="3333FF"/>
                </a:solidFill>
              </a:rPr>
              <a:t> mengelola risiko, bukan bagaimana setiap kegiatan pengendalian beroperasi dalam sistem </a:t>
            </a:r>
            <a:r>
              <a:rPr lang="en-US" sz="3600" smtClean="0">
                <a:solidFill>
                  <a:srgbClr val="3333FF"/>
                </a:solidFill>
              </a:rPr>
              <a:t>tertutup</a:t>
            </a:r>
            <a:r>
              <a:rPr lang="en-US" sz="3600">
                <a:solidFill>
                  <a:srgbClr val="3333FF"/>
                </a:solidFill>
              </a:rPr>
              <a:t>.</a:t>
            </a:r>
          </a:p>
        </p:txBody>
      </p:sp>
      <p:sp>
        <p:nvSpPr>
          <p:cNvPr id="4" name="Round Single Corner Rectangle 3"/>
          <p:cNvSpPr/>
          <p:nvPr/>
        </p:nvSpPr>
        <p:spPr>
          <a:xfrm>
            <a:off x="82324" y="142852"/>
            <a:ext cx="8810156" cy="632056"/>
          </a:xfrm>
          <a:prstGeom prst="round1Rect">
            <a:avLst/>
          </a:prstGeom>
          <a:ln>
            <a:solidFill>
              <a:srgbClr val="FFFF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r>
              <a:rPr lang="en-US" sz="3600" b="1" smtClean="0">
                <a:solidFill>
                  <a:schemeClr val="bg1"/>
                </a:solidFill>
                <a:latin typeface="Calibri" pitchFamily="34" charset="0"/>
              </a:rPr>
              <a:t>7. 10 </a:t>
            </a:r>
            <a:r>
              <a:rPr lang="en-US" sz="3600" b="1" dirty="0">
                <a:solidFill>
                  <a:schemeClr val="bg1"/>
                </a:solidFill>
                <a:latin typeface="Calibri" pitchFamily="34" charset="0"/>
              </a:rPr>
              <a:t>PRINSIP PEMANTAUAN</a:t>
            </a:r>
            <a:endParaRPr lang="en-US" sz="3600" b="1" dirty="0">
              <a:ln w="50800"/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86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Content Placeholder 2"/>
          <p:cNvSpPr>
            <a:spLocks/>
          </p:cNvSpPr>
          <p:nvPr/>
        </p:nvSpPr>
        <p:spPr bwMode="auto">
          <a:xfrm>
            <a:off x="457200" y="1125538"/>
            <a:ext cx="8229600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7" tIns="45693" rIns="91387" bIns="45693"/>
          <a:lstStyle/>
          <a:p>
            <a:pPr marL="514350" indent="-514350">
              <a:spcBef>
                <a:spcPct val="20000"/>
              </a:spcBef>
              <a:buFont typeface="+mj-lt"/>
              <a:buAutoNum type="arabicPeriod" startAt="3"/>
            </a:pPr>
            <a:r>
              <a:rPr lang="en-US" smtClean="0">
                <a:solidFill>
                  <a:srgbClr val="3333FF"/>
                </a:solidFill>
              </a:rPr>
              <a:t>Pimpinan </a:t>
            </a:r>
            <a:r>
              <a:rPr lang="en-US">
                <a:solidFill>
                  <a:srgbClr val="3333FF"/>
                </a:solidFill>
              </a:rPr>
              <a:t>mempunyai peran penting dalam pemantauan pengendalian intern (khususnya pengendalian terkait dengan “tone of the top”) dan dalam rangka memitigasi </a:t>
            </a:r>
            <a:r>
              <a:rPr lang="en-US" b="1">
                <a:solidFill>
                  <a:srgbClr val="3333FF"/>
                </a:solidFill>
              </a:rPr>
              <a:t>risiko dari “override”</a:t>
            </a:r>
            <a:r>
              <a:rPr lang="en-US">
                <a:solidFill>
                  <a:srgbClr val="3333FF"/>
                </a:solidFill>
              </a:rPr>
              <a:t> oleh pimpinan</a:t>
            </a:r>
            <a:r>
              <a:rPr lang="en-US" smtClean="0">
                <a:solidFill>
                  <a:srgbClr val="3333FF"/>
                </a:solidFill>
              </a:rPr>
              <a:t>.</a:t>
            </a:r>
          </a:p>
        </p:txBody>
      </p:sp>
      <p:sp>
        <p:nvSpPr>
          <p:cNvPr id="4" name="Round Single Corner Rectangle 3"/>
          <p:cNvSpPr/>
          <p:nvPr/>
        </p:nvSpPr>
        <p:spPr>
          <a:xfrm>
            <a:off x="82324" y="142852"/>
            <a:ext cx="8810156" cy="632056"/>
          </a:xfrm>
          <a:prstGeom prst="round1Rect">
            <a:avLst/>
          </a:prstGeom>
          <a:ln>
            <a:solidFill>
              <a:srgbClr val="FFFF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r>
              <a:rPr lang="en-US" sz="3600" b="1" smtClean="0">
                <a:solidFill>
                  <a:schemeClr val="bg1"/>
                </a:solidFill>
                <a:latin typeface="Calibri" pitchFamily="34" charset="0"/>
              </a:rPr>
              <a:t>7. 10 </a:t>
            </a:r>
            <a:r>
              <a:rPr lang="en-US" sz="3600" b="1" dirty="0">
                <a:solidFill>
                  <a:schemeClr val="bg1"/>
                </a:solidFill>
                <a:latin typeface="Calibri" pitchFamily="34" charset="0"/>
              </a:rPr>
              <a:t>PRINSIP PEMANTAUAN</a:t>
            </a:r>
            <a:endParaRPr lang="en-US" sz="3600" b="1" dirty="0">
              <a:ln w="50800"/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861048"/>
            <a:ext cx="3159621" cy="2664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336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Content Placeholder 2"/>
          <p:cNvSpPr>
            <a:spLocks/>
          </p:cNvSpPr>
          <p:nvPr/>
        </p:nvSpPr>
        <p:spPr bwMode="auto">
          <a:xfrm>
            <a:off x="457200" y="1125538"/>
            <a:ext cx="8229600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7" tIns="45693" rIns="91387" bIns="45693"/>
          <a:lstStyle/>
          <a:p>
            <a:pPr marL="514350" indent="-514350">
              <a:spcBef>
                <a:spcPct val="20000"/>
              </a:spcBef>
              <a:buFont typeface="+mj-lt"/>
              <a:buAutoNum type="arabicPeriod" startAt="4"/>
            </a:pPr>
            <a:r>
              <a:rPr lang="en-US" b="1" smtClean="0">
                <a:solidFill>
                  <a:srgbClr val="3333FF"/>
                </a:solidFill>
              </a:rPr>
              <a:t>Pemahaman dasar</a:t>
            </a:r>
            <a:r>
              <a:rPr lang="en-US" smtClean="0">
                <a:solidFill>
                  <a:srgbClr val="3333FF"/>
                </a:solidFill>
              </a:rPr>
              <a:t> atas desain dan efektivitas operasi suatu pengendalian intern bermanfaat sebagai titik tolak yang baik dalam mengimplementasikan prosedur pemantauan yang efektif dan efisien.</a:t>
            </a:r>
          </a:p>
        </p:txBody>
      </p:sp>
      <p:sp>
        <p:nvSpPr>
          <p:cNvPr id="4" name="Round Single Corner Rectangle 3"/>
          <p:cNvSpPr/>
          <p:nvPr/>
        </p:nvSpPr>
        <p:spPr>
          <a:xfrm>
            <a:off x="82324" y="142852"/>
            <a:ext cx="8810156" cy="632056"/>
          </a:xfrm>
          <a:prstGeom prst="round1Rect">
            <a:avLst/>
          </a:prstGeom>
          <a:ln>
            <a:solidFill>
              <a:srgbClr val="FFFF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r>
              <a:rPr lang="en-US" sz="3600" b="1" smtClean="0">
                <a:solidFill>
                  <a:schemeClr val="bg1"/>
                </a:solidFill>
                <a:latin typeface="Calibri" pitchFamily="34" charset="0"/>
              </a:rPr>
              <a:t>7. 10 </a:t>
            </a:r>
            <a:r>
              <a:rPr lang="en-US" sz="3600" b="1" dirty="0">
                <a:solidFill>
                  <a:schemeClr val="bg1"/>
                </a:solidFill>
                <a:latin typeface="Calibri" pitchFamily="34" charset="0"/>
              </a:rPr>
              <a:t>PRINSIP PEMANTAUAN</a:t>
            </a:r>
            <a:endParaRPr lang="en-US" sz="3600" b="1" dirty="0">
              <a:ln w="50800"/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198" y="3645024"/>
            <a:ext cx="3409170" cy="3024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6392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Content Placeholder 2"/>
          <p:cNvSpPr>
            <a:spLocks/>
          </p:cNvSpPr>
          <p:nvPr/>
        </p:nvSpPr>
        <p:spPr bwMode="auto">
          <a:xfrm>
            <a:off x="457200" y="1125538"/>
            <a:ext cx="8229600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7" tIns="45693" rIns="91387" bIns="45693"/>
          <a:lstStyle/>
          <a:p>
            <a:pPr marL="514350" indent="-514350">
              <a:spcBef>
                <a:spcPct val="20000"/>
              </a:spcBef>
              <a:buFont typeface="+mj-lt"/>
              <a:buAutoNum type="arabicPeriod" startAt="5"/>
            </a:pPr>
            <a:r>
              <a:rPr lang="en-US" sz="3600" smtClean="0">
                <a:solidFill>
                  <a:srgbClr val="3333FF"/>
                </a:solidFill>
              </a:rPr>
              <a:t>Menetapkan apa yang harus dipantau dipengaruhi oleh</a:t>
            </a:r>
            <a:r>
              <a:rPr lang="en-US" sz="3600" i="1" smtClean="0">
                <a:solidFill>
                  <a:srgbClr val="3333FF"/>
                </a:solidFill>
              </a:rPr>
              <a:t>:</a:t>
            </a:r>
          </a:p>
          <a:p>
            <a:pPr marL="855663" lvl="1" indent="-514350">
              <a:spcBef>
                <a:spcPct val="20000"/>
              </a:spcBef>
              <a:buFont typeface="+mj-lt"/>
              <a:buAutoNum type="alphaLcPeriod"/>
            </a:pPr>
            <a:r>
              <a:rPr lang="en-US" smtClean="0">
                <a:solidFill>
                  <a:srgbClr val="003366"/>
                </a:solidFill>
              </a:rPr>
              <a:t>Dampak dan probabilitas risiko;</a:t>
            </a:r>
          </a:p>
          <a:p>
            <a:pPr marL="855663" lvl="1" indent="-514350">
              <a:spcBef>
                <a:spcPct val="20000"/>
              </a:spcBef>
              <a:buFont typeface="+mj-lt"/>
              <a:buAutoNum type="alphaLcPeriod"/>
            </a:pPr>
            <a:r>
              <a:rPr lang="en-US" smtClean="0">
                <a:solidFill>
                  <a:srgbClr val="003366"/>
                </a:solidFill>
              </a:rPr>
              <a:t>Sifat pengendalian yang dirancang untuk mengelola atau memitigasi risiko; </a:t>
            </a:r>
          </a:p>
          <a:p>
            <a:pPr marL="855663" lvl="1" indent="-514350">
              <a:spcBef>
                <a:spcPct val="20000"/>
              </a:spcBef>
              <a:buFont typeface="+mj-lt"/>
              <a:buAutoNum type="alphaLcPeriod"/>
            </a:pPr>
            <a:r>
              <a:rPr lang="en-US" smtClean="0">
                <a:solidFill>
                  <a:srgbClr val="003366"/>
                </a:solidFill>
              </a:rPr>
              <a:t>Informasi yang diperlukan untuk menyimpulkan apakah pengendalian yang diterapkan telah efektif.</a:t>
            </a:r>
            <a:endParaRPr lang="en-US">
              <a:solidFill>
                <a:srgbClr val="003366"/>
              </a:solidFill>
            </a:endParaRPr>
          </a:p>
        </p:txBody>
      </p:sp>
      <p:sp>
        <p:nvSpPr>
          <p:cNvPr id="4" name="Round Single Corner Rectangle 3"/>
          <p:cNvSpPr/>
          <p:nvPr/>
        </p:nvSpPr>
        <p:spPr>
          <a:xfrm>
            <a:off x="82324" y="142852"/>
            <a:ext cx="8810156" cy="632056"/>
          </a:xfrm>
          <a:prstGeom prst="round1Rect">
            <a:avLst/>
          </a:prstGeom>
          <a:ln>
            <a:solidFill>
              <a:srgbClr val="FFFF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r>
              <a:rPr lang="en-US" sz="3600" b="1" smtClean="0">
                <a:solidFill>
                  <a:schemeClr val="bg1"/>
                </a:solidFill>
                <a:latin typeface="Calibri" pitchFamily="34" charset="0"/>
              </a:rPr>
              <a:t>7. 10 </a:t>
            </a:r>
            <a:r>
              <a:rPr lang="en-US" sz="3600" b="1" dirty="0">
                <a:solidFill>
                  <a:schemeClr val="bg1"/>
                </a:solidFill>
                <a:latin typeface="Calibri" pitchFamily="34" charset="0"/>
              </a:rPr>
              <a:t>PRINSIP PEMANTAUAN</a:t>
            </a:r>
            <a:endParaRPr lang="en-US" sz="3600" b="1" dirty="0">
              <a:ln w="50800"/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89224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86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86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86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/>
          </p:cNvSpPr>
          <p:nvPr/>
        </p:nvSpPr>
        <p:spPr bwMode="auto">
          <a:xfrm>
            <a:off x="381000" y="1341438"/>
            <a:ext cx="876300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7" tIns="45693" rIns="91387" bIns="45693"/>
          <a:lstStyle/>
          <a:p>
            <a:pPr marL="514350" indent="-514350">
              <a:spcBef>
                <a:spcPct val="20000"/>
              </a:spcBef>
              <a:buFont typeface="+mj-lt"/>
              <a:buAutoNum type="arabicPeriod" startAt="6"/>
              <a:tabLst>
                <a:tab pos="363538" algn="l"/>
              </a:tabLst>
            </a:pPr>
            <a:r>
              <a:rPr lang="en-US" smtClean="0">
                <a:solidFill>
                  <a:srgbClr val="0000FF"/>
                </a:solidFill>
              </a:rPr>
              <a:t>Organisasi  </a:t>
            </a:r>
            <a:r>
              <a:rPr lang="en-US">
                <a:solidFill>
                  <a:srgbClr val="0000FF"/>
                </a:solidFill>
              </a:rPr>
              <a:t>harus mempertimbangkan untuk menggunakan pemantauan berkelanjutan, jika </a:t>
            </a:r>
            <a:r>
              <a:rPr lang="en-US" smtClean="0">
                <a:solidFill>
                  <a:srgbClr val="0000FF"/>
                </a:solidFill>
              </a:rPr>
              <a:t>memungkinkan</a:t>
            </a:r>
            <a:endParaRPr lang="en-US">
              <a:solidFill>
                <a:srgbClr val="0000FF"/>
              </a:solidFill>
            </a:endParaRPr>
          </a:p>
        </p:txBody>
      </p:sp>
      <p:sp>
        <p:nvSpPr>
          <p:cNvPr id="4" name="Round Single Corner Rectangle 3"/>
          <p:cNvSpPr/>
          <p:nvPr/>
        </p:nvSpPr>
        <p:spPr>
          <a:xfrm>
            <a:off x="82324" y="142852"/>
            <a:ext cx="8882164" cy="632056"/>
          </a:xfrm>
          <a:prstGeom prst="round1Rect">
            <a:avLst/>
          </a:prstGeom>
          <a:ln>
            <a:solidFill>
              <a:srgbClr val="FFFF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r>
              <a:rPr lang="en-US" sz="3600" b="1" smtClean="0">
                <a:solidFill>
                  <a:schemeClr val="bg1"/>
                </a:solidFill>
                <a:latin typeface="Calibri" pitchFamily="34" charset="0"/>
              </a:rPr>
              <a:t>7. 10 </a:t>
            </a:r>
            <a:r>
              <a:rPr lang="en-US" sz="3600" b="1" dirty="0">
                <a:solidFill>
                  <a:schemeClr val="bg1"/>
                </a:solidFill>
                <a:latin typeface="Calibri" pitchFamily="34" charset="0"/>
              </a:rPr>
              <a:t>PRINSIP PEMANTAUAN</a:t>
            </a:r>
            <a:endParaRPr lang="en-US" sz="3600" b="1" dirty="0">
              <a:ln w="50800"/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212976"/>
            <a:ext cx="3312368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4427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0951">
            <a:off x="3770195" y="4348256"/>
            <a:ext cx="5008491" cy="168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467544" y="1214422"/>
            <a:ext cx="824785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smtClean="0"/>
              <a:t>Tujuan</a:t>
            </a:r>
            <a:r>
              <a:rPr lang="en-US" sz="4000" dirty="0" smtClean="0"/>
              <a:t>, </a:t>
            </a:r>
            <a:r>
              <a:rPr lang="en-US" sz="4000" dirty="0" err="1" smtClean="0"/>
              <a:t>proses</a:t>
            </a:r>
            <a:r>
              <a:rPr lang="en-US" sz="4000" dirty="0" smtClean="0"/>
              <a:t> </a:t>
            </a:r>
            <a:r>
              <a:rPr lang="en-US" sz="4000" dirty="0" err="1" smtClean="0"/>
              <a:t>atau</a:t>
            </a:r>
            <a:r>
              <a:rPr lang="en-US" sz="4000" dirty="0" smtClean="0"/>
              <a:t> </a:t>
            </a:r>
            <a:r>
              <a:rPr lang="en-US" sz="4000" dirty="0" err="1" smtClean="0"/>
              <a:t>prosedur</a:t>
            </a:r>
            <a:r>
              <a:rPr lang="en-US" sz="4000" dirty="0" smtClean="0"/>
              <a:t> yang </a:t>
            </a:r>
            <a:r>
              <a:rPr lang="en-US" sz="4000" dirty="0" err="1" smtClean="0"/>
              <a:t>dikendalikan</a:t>
            </a:r>
            <a:r>
              <a:rPr lang="en-US" sz="4000" dirty="0" smtClean="0"/>
              <a:t> </a:t>
            </a:r>
            <a:r>
              <a:rPr lang="en-US" sz="4000" b="1" dirty="0" err="1" smtClean="0"/>
              <a:t>bisa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saja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berubah</a:t>
            </a:r>
            <a:r>
              <a:rPr lang="en-US" sz="4000" dirty="0" smtClean="0"/>
              <a:t> </a:t>
            </a:r>
            <a:r>
              <a:rPr lang="en-US" sz="4000" dirty="0" err="1" smtClean="0"/>
              <a:t>dari</a:t>
            </a:r>
            <a:r>
              <a:rPr lang="en-US" sz="4000" dirty="0" smtClean="0"/>
              <a:t> </a:t>
            </a:r>
            <a:r>
              <a:rPr lang="en-US" sz="4000" dirty="0" err="1" smtClean="0"/>
              <a:t>waktu</a:t>
            </a:r>
            <a:r>
              <a:rPr lang="en-US" sz="4000" dirty="0" smtClean="0"/>
              <a:t> </a:t>
            </a:r>
            <a:r>
              <a:rPr lang="en-US" sz="4000" dirty="0" err="1" smtClean="0"/>
              <a:t>ke</a:t>
            </a:r>
            <a:r>
              <a:rPr lang="en-US" sz="4000" dirty="0" smtClean="0"/>
              <a:t> </a:t>
            </a:r>
            <a:r>
              <a:rPr lang="en-US" sz="4000" dirty="0" err="1" smtClean="0"/>
              <a:t>waktu</a:t>
            </a:r>
            <a:r>
              <a:rPr lang="en-US" sz="4000" smtClean="0"/>
              <a:t>, </a:t>
            </a:r>
            <a:r>
              <a:rPr lang="en-US" sz="4000"/>
              <a:t>demikian juga dengan rancangan SPIP serta pelaksanaannya. </a:t>
            </a:r>
          </a:p>
          <a:p>
            <a:endParaRPr lang="en-US" sz="4000" dirty="0" smtClean="0"/>
          </a:p>
          <a:p>
            <a:endParaRPr lang="en-US" sz="4000" dirty="0" smtClean="0"/>
          </a:p>
        </p:txBody>
      </p:sp>
      <p:sp>
        <p:nvSpPr>
          <p:cNvPr id="4" name="Round Single Corner Rectangle 3"/>
          <p:cNvSpPr/>
          <p:nvPr/>
        </p:nvSpPr>
        <p:spPr>
          <a:xfrm>
            <a:off x="179512" y="44624"/>
            <a:ext cx="8738566" cy="826990"/>
          </a:xfrm>
          <a:prstGeom prst="round1Rect">
            <a:avLst/>
          </a:prstGeom>
          <a:ln>
            <a:solidFill>
              <a:srgbClr val="FFFF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r>
              <a:rPr lang="en-US" b="1" smtClean="0">
                <a:solidFill>
                  <a:schemeClr val="bg1"/>
                </a:solidFill>
                <a:latin typeface="Calibri" pitchFamily="34" charset="0"/>
              </a:rPr>
              <a:t>2a. MENGAPA </a:t>
            </a:r>
            <a:r>
              <a:rPr lang="en-US" b="1" dirty="0">
                <a:solidFill>
                  <a:schemeClr val="bg1"/>
                </a:solidFill>
                <a:latin typeface="Calibri" pitchFamily="34" charset="0"/>
              </a:rPr>
              <a:t>PERLU </a:t>
            </a:r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DILAKUKAN </a:t>
            </a:r>
            <a:endParaRPr lang="en-US" b="1" smtClean="0">
              <a:solidFill>
                <a:schemeClr val="bg1"/>
              </a:solidFill>
              <a:latin typeface="Calibri" pitchFamily="34" charset="0"/>
            </a:endParaRPr>
          </a:p>
          <a:p>
            <a:pPr marL="630238">
              <a:defRPr/>
            </a:pPr>
            <a:r>
              <a:rPr lang="en-US" b="1" smtClean="0">
                <a:solidFill>
                  <a:schemeClr val="bg1"/>
                </a:solidFill>
                <a:latin typeface="Calibri" pitchFamily="34" charset="0"/>
              </a:rPr>
              <a:t>PEMANTAUAN </a:t>
            </a:r>
            <a:r>
              <a:rPr lang="en-US" b="1" dirty="0">
                <a:solidFill>
                  <a:schemeClr val="bg1"/>
                </a:solidFill>
                <a:latin typeface="Calibri" pitchFamily="34" charset="0"/>
              </a:rPr>
              <a:t>PI ?</a:t>
            </a:r>
            <a:endParaRPr lang="en-US" b="1" dirty="0">
              <a:ln w="50800"/>
              <a:solidFill>
                <a:schemeClr val="bg1">
                  <a:shade val="50000"/>
                </a:schemeClr>
              </a:solidFill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67544" y="3055268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4000" smtClean="0"/>
          </a:p>
          <a:p>
            <a:endParaRPr lang="en-US" sz="4000" dirty="0" smtClean="0"/>
          </a:p>
          <a:p>
            <a:endParaRPr lang="en-US" sz="4000" dirty="0" smtClean="0"/>
          </a:p>
        </p:txBody>
      </p:sp>
    </p:spTree>
    <p:extLst>
      <p:ext uri="{BB962C8B-B14F-4D97-AF65-F5344CB8AC3E}">
        <p14:creationId xmlns:p14="http://schemas.microsoft.com/office/powerpoint/2010/main" val="86776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/>
          </p:cNvSpPr>
          <p:nvPr/>
        </p:nvSpPr>
        <p:spPr bwMode="auto">
          <a:xfrm>
            <a:off x="381000" y="1341438"/>
            <a:ext cx="4479032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7" tIns="45693" rIns="91387" bIns="45693"/>
          <a:lstStyle/>
          <a:p>
            <a:pPr marL="514350" indent="-514350">
              <a:spcBef>
                <a:spcPct val="20000"/>
              </a:spcBef>
              <a:buFont typeface="+mj-lt"/>
              <a:buAutoNum type="arabicPeriod" startAt="7"/>
              <a:tabLst>
                <a:tab pos="363538" algn="l"/>
              </a:tabLst>
            </a:pPr>
            <a:r>
              <a:rPr lang="en-US" smtClean="0">
                <a:solidFill>
                  <a:srgbClr val="0000FF"/>
                </a:solidFill>
              </a:rPr>
              <a:t>Pemantauan </a:t>
            </a:r>
            <a:r>
              <a:rPr lang="en-US">
                <a:solidFill>
                  <a:srgbClr val="0000FF"/>
                </a:solidFill>
              </a:rPr>
              <a:t>yang efektif mendasarkan pada informasi tentang pengendalian yang berjalan atas elemen pengendalian operasi</a:t>
            </a:r>
            <a:r>
              <a:rPr lang="en-US" smtClean="0">
                <a:solidFill>
                  <a:srgbClr val="0000FF"/>
                </a:solidFill>
              </a:rPr>
              <a:t>,</a:t>
            </a:r>
            <a:endParaRPr lang="en-US" i="1"/>
          </a:p>
          <a:p>
            <a:pPr marL="228600" indent="-228600">
              <a:spcBef>
                <a:spcPct val="20000"/>
              </a:spcBef>
              <a:buFontTx/>
              <a:buChar char="•"/>
              <a:tabLst>
                <a:tab pos="363538" algn="l"/>
              </a:tabLst>
            </a:pPr>
            <a:endParaRPr lang="en-US"/>
          </a:p>
        </p:txBody>
      </p:sp>
      <p:sp>
        <p:nvSpPr>
          <p:cNvPr id="4" name="Round Single Corner Rectangle 3"/>
          <p:cNvSpPr/>
          <p:nvPr/>
        </p:nvSpPr>
        <p:spPr>
          <a:xfrm>
            <a:off x="82324" y="142852"/>
            <a:ext cx="8882164" cy="632056"/>
          </a:xfrm>
          <a:prstGeom prst="round1Rect">
            <a:avLst/>
          </a:prstGeom>
          <a:ln>
            <a:solidFill>
              <a:srgbClr val="FFFF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r>
              <a:rPr lang="en-US" sz="3600" b="1" smtClean="0">
                <a:solidFill>
                  <a:schemeClr val="bg1"/>
                </a:solidFill>
                <a:latin typeface="Calibri" pitchFamily="34" charset="0"/>
              </a:rPr>
              <a:t>7. 10 </a:t>
            </a:r>
            <a:r>
              <a:rPr lang="en-US" sz="3600" b="1" dirty="0">
                <a:solidFill>
                  <a:schemeClr val="bg1"/>
                </a:solidFill>
                <a:latin typeface="Calibri" pitchFamily="34" charset="0"/>
              </a:rPr>
              <a:t>PRINSIP PEMANTAUAN</a:t>
            </a:r>
            <a:endParaRPr lang="en-US" sz="3600" b="1" dirty="0">
              <a:ln w="50800"/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96752"/>
            <a:ext cx="4248472" cy="338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>
            <a:spLocks/>
          </p:cNvSpPr>
          <p:nvPr/>
        </p:nvSpPr>
        <p:spPr bwMode="auto">
          <a:xfrm>
            <a:off x="899592" y="5193270"/>
            <a:ext cx="7143328" cy="147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7" tIns="45693" rIns="91387" bIns="45693"/>
          <a:lstStyle/>
          <a:p>
            <a:pPr>
              <a:spcBef>
                <a:spcPct val="20000"/>
              </a:spcBef>
              <a:tabLst>
                <a:tab pos="363538" algn="l"/>
              </a:tabLst>
            </a:pPr>
            <a:r>
              <a:rPr lang="en-US" smtClean="0">
                <a:solidFill>
                  <a:srgbClr val="0000FF"/>
                </a:solidFill>
              </a:rPr>
              <a:t>berdasarkan </a:t>
            </a:r>
            <a:r>
              <a:rPr lang="en-US">
                <a:solidFill>
                  <a:srgbClr val="0000FF"/>
                </a:solidFill>
              </a:rPr>
              <a:t>evaluasi oleh pihak yang kompeten dan </a:t>
            </a:r>
            <a:r>
              <a:rPr lang="en-US" smtClean="0">
                <a:solidFill>
                  <a:srgbClr val="0000FF"/>
                </a:solidFill>
              </a:rPr>
              <a:t>independen</a:t>
            </a:r>
            <a:endParaRPr lang="en-US" i="1"/>
          </a:p>
          <a:p>
            <a:pPr marL="228600" indent="-228600">
              <a:spcBef>
                <a:spcPct val="20000"/>
              </a:spcBef>
              <a:tabLst>
                <a:tab pos="363538" algn="l"/>
              </a:tabLst>
            </a:pPr>
            <a:endParaRPr lang="en-US" i="1"/>
          </a:p>
          <a:p>
            <a:pPr marL="228600" indent="-228600">
              <a:spcBef>
                <a:spcPct val="20000"/>
              </a:spcBef>
              <a:buFontTx/>
              <a:buChar char="•"/>
              <a:tabLst>
                <a:tab pos="363538" algn="l"/>
              </a:tabLst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54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/>
          </p:cNvSpPr>
          <p:nvPr/>
        </p:nvSpPr>
        <p:spPr bwMode="auto">
          <a:xfrm>
            <a:off x="381000" y="1124744"/>
            <a:ext cx="8583488" cy="532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7" tIns="45693" rIns="91387" bIns="45693"/>
          <a:lstStyle/>
          <a:p>
            <a:pPr marL="514350" indent="-514350">
              <a:spcBef>
                <a:spcPct val="20000"/>
              </a:spcBef>
              <a:buFont typeface="+mj-lt"/>
              <a:buAutoNum type="arabicPeriod" startAt="8"/>
              <a:tabLst>
                <a:tab pos="363538" algn="l"/>
              </a:tabLst>
            </a:pPr>
            <a:r>
              <a:rPr lang="en-US" smtClean="0">
                <a:solidFill>
                  <a:srgbClr val="0000FF"/>
                </a:solidFill>
              </a:rPr>
              <a:t>Pimpinan </a:t>
            </a:r>
            <a:r>
              <a:rPr lang="en-US">
                <a:solidFill>
                  <a:srgbClr val="0000FF"/>
                </a:solidFill>
              </a:rPr>
              <a:t>harus menggunakan pertimbangan yang logik untuk melakukan pemantauan</a:t>
            </a:r>
            <a:r>
              <a:rPr lang="en-US" smtClean="0">
                <a:solidFill>
                  <a:srgbClr val="0000FF"/>
                </a:solidFill>
              </a:rPr>
              <a:t>.</a:t>
            </a:r>
          </a:p>
          <a:p>
            <a:pPr marL="514350" indent="-514350">
              <a:spcBef>
                <a:spcPct val="20000"/>
              </a:spcBef>
              <a:buFont typeface="+mj-lt"/>
              <a:buAutoNum type="arabicPeriod" startAt="8"/>
              <a:tabLst>
                <a:tab pos="363538" algn="l"/>
              </a:tabLst>
            </a:pPr>
            <a:r>
              <a:rPr lang="en-US" smtClean="0">
                <a:solidFill>
                  <a:srgbClr val="0000FF"/>
                </a:solidFill>
              </a:rPr>
              <a:t>Pemantauan </a:t>
            </a:r>
            <a:r>
              <a:rPr lang="en-US">
                <a:solidFill>
                  <a:srgbClr val="0000FF"/>
                </a:solidFill>
              </a:rPr>
              <a:t>mencakup penggunaan informasi langsung dan tidak langsung. Penggunaan informasi tidak langsung hanya untuk periode tertentu</a:t>
            </a:r>
            <a:r>
              <a:rPr lang="en-US" smtClean="0">
                <a:solidFill>
                  <a:srgbClr val="0000FF"/>
                </a:solidFill>
              </a:rPr>
              <a:t>.</a:t>
            </a:r>
            <a:endParaRPr lang="en-US" i="1"/>
          </a:p>
          <a:p>
            <a:pPr marL="228600" indent="-228600">
              <a:spcBef>
                <a:spcPct val="20000"/>
              </a:spcBef>
              <a:buFontTx/>
              <a:buChar char="•"/>
              <a:tabLst>
                <a:tab pos="363538" algn="l"/>
              </a:tabLst>
            </a:pPr>
            <a:endParaRPr lang="en-US"/>
          </a:p>
        </p:txBody>
      </p:sp>
      <p:sp>
        <p:nvSpPr>
          <p:cNvPr id="4" name="Round Single Corner Rectangle 3"/>
          <p:cNvSpPr/>
          <p:nvPr/>
        </p:nvSpPr>
        <p:spPr>
          <a:xfrm>
            <a:off x="82324" y="142852"/>
            <a:ext cx="8882164" cy="632056"/>
          </a:xfrm>
          <a:prstGeom prst="round1Rect">
            <a:avLst/>
          </a:prstGeom>
          <a:ln>
            <a:solidFill>
              <a:srgbClr val="FFFF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r>
              <a:rPr lang="en-US" sz="3600" b="1" smtClean="0">
                <a:solidFill>
                  <a:schemeClr val="bg1"/>
                </a:solidFill>
                <a:latin typeface="Calibri" pitchFamily="34" charset="0"/>
              </a:rPr>
              <a:t>7. 10 </a:t>
            </a:r>
            <a:r>
              <a:rPr lang="en-US" sz="3600" b="1" dirty="0">
                <a:solidFill>
                  <a:schemeClr val="bg1"/>
                </a:solidFill>
                <a:latin typeface="Calibri" pitchFamily="34" charset="0"/>
              </a:rPr>
              <a:t>PRINSIP PEMANTAUAN</a:t>
            </a:r>
            <a:endParaRPr lang="en-US" sz="3600" b="1" dirty="0">
              <a:ln w="50800"/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/>
          </p:cNvSpPr>
          <p:nvPr/>
        </p:nvSpPr>
        <p:spPr bwMode="auto">
          <a:xfrm>
            <a:off x="381000" y="1341438"/>
            <a:ext cx="876300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7" tIns="45693" rIns="91387" bIns="45693"/>
          <a:lstStyle/>
          <a:p>
            <a:pPr marL="342900" indent="-342900">
              <a:spcBef>
                <a:spcPct val="20000"/>
              </a:spcBef>
              <a:buFont typeface="+mj-lt"/>
              <a:buAutoNum type="arabicPeriod" startAt="10"/>
              <a:tabLst>
                <a:tab pos="363538" algn="l"/>
              </a:tabLst>
            </a:pPr>
            <a:r>
              <a:rPr lang="en-US" smtClean="0">
                <a:solidFill>
                  <a:srgbClr val="0000FF"/>
                </a:solidFill>
              </a:rPr>
              <a:t>Kelemahan </a:t>
            </a:r>
            <a:r>
              <a:rPr lang="en-US">
                <a:solidFill>
                  <a:srgbClr val="0000FF"/>
                </a:solidFill>
              </a:rPr>
              <a:t>pengendalian yang diidentifikasi harus:</a:t>
            </a:r>
          </a:p>
          <a:p>
            <a:pPr marL="228600" indent="-228600">
              <a:spcBef>
                <a:spcPct val="20000"/>
              </a:spcBef>
              <a:tabLst>
                <a:tab pos="363538" algn="l"/>
              </a:tabLst>
            </a:pPr>
            <a:r>
              <a:rPr lang="en-US"/>
              <a:t>		a. Dievaluasi dampaknya;</a:t>
            </a:r>
          </a:p>
          <a:p>
            <a:pPr marL="228600" indent="-228600">
              <a:spcBef>
                <a:spcPct val="20000"/>
              </a:spcBef>
              <a:tabLst>
                <a:tab pos="363538" algn="l"/>
              </a:tabLst>
            </a:pPr>
            <a:r>
              <a:rPr lang="en-US"/>
              <a:t>		b. Dilaporkan</a:t>
            </a:r>
            <a:r>
              <a:rPr lang="en-US" smtClean="0"/>
              <a:t>;</a:t>
            </a:r>
            <a:endParaRPr lang="en-US"/>
          </a:p>
          <a:p>
            <a:pPr marL="228600" indent="-228600">
              <a:spcBef>
                <a:spcPct val="20000"/>
              </a:spcBef>
              <a:tabLst>
                <a:tab pos="363538" algn="l"/>
              </a:tabLst>
            </a:pPr>
            <a:r>
              <a:rPr lang="en-US"/>
              <a:t>		c. </a:t>
            </a:r>
            <a:r>
              <a:rPr lang="en-US" smtClean="0"/>
              <a:t>Dipertimbangkan </a:t>
            </a:r>
            <a:r>
              <a:rPr lang="en-US"/>
              <a:t>tindakan perbaikannya.</a:t>
            </a:r>
          </a:p>
          <a:p>
            <a:pPr marL="228600" indent="-228600">
              <a:spcBef>
                <a:spcPct val="20000"/>
              </a:spcBef>
              <a:tabLst>
                <a:tab pos="363538" algn="l"/>
              </a:tabLst>
            </a:pPr>
            <a:endParaRPr lang="en-US" i="1"/>
          </a:p>
          <a:p>
            <a:pPr marL="228600" indent="-228600">
              <a:spcBef>
                <a:spcPct val="20000"/>
              </a:spcBef>
              <a:tabLst>
                <a:tab pos="363538" algn="l"/>
              </a:tabLst>
            </a:pPr>
            <a:r>
              <a:rPr lang="en-US" i="1"/>
              <a:t>Source: COSO draft, Dec. 2008</a:t>
            </a:r>
          </a:p>
          <a:p>
            <a:pPr marL="228600" indent="-228600">
              <a:spcBef>
                <a:spcPct val="20000"/>
              </a:spcBef>
              <a:tabLst>
                <a:tab pos="363538" algn="l"/>
              </a:tabLst>
            </a:pPr>
            <a:endParaRPr lang="en-US" i="1"/>
          </a:p>
          <a:p>
            <a:pPr marL="228600" indent="-228600">
              <a:spcBef>
                <a:spcPct val="20000"/>
              </a:spcBef>
              <a:buFontTx/>
              <a:buChar char="•"/>
              <a:tabLst>
                <a:tab pos="363538" algn="l"/>
              </a:tabLst>
            </a:pPr>
            <a:endParaRPr lang="en-US"/>
          </a:p>
        </p:txBody>
      </p:sp>
      <p:sp>
        <p:nvSpPr>
          <p:cNvPr id="4" name="Round Single Corner Rectangle 3"/>
          <p:cNvSpPr/>
          <p:nvPr/>
        </p:nvSpPr>
        <p:spPr>
          <a:xfrm>
            <a:off x="82324" y="142852"/>
            <a:ext cx="8882164" cy="632056"/>
          </a:xfrm>
          <a:prstGeom prst="round1Rect">
            <a:avLst/>
          </a:prstGeom>
          <a:ln>
            <a:solidFill>
              <a:srgbClr val="FFFF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r>
              <a:rPr lang="en-US" sz="3600" b="1" smtClean="0">
                <a:solidFill>
                  <a:schemeClr val="bg1"/>
                </a:solidFill>
                <a:latin typeface="Calibri" pitchFamily="34" charset="0"/>
              </a:rPr>
              <a:t>7. 10 </a:t>
            </a:r>
            <a:r>
              <a:rPr lang="en-US" sz="3600" b="1" dirty="0">
                <a:solidFill>
                  <a:schemeClr val="bg1"/>
                </a:solidFill>
                <a:latin typeface="Calibri" pitchFamily="34" charset="0"/>
              </a:rPr>
              <a:t>PRINSIP PEMANTAUAN</a:t>
            </a:r>
            <a:endParaRPr lang="en-US" sz="3600" b="1" dirty="0">
              <a:ln w="50800"/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Flowchart: Summing Junction 1"/>
          <p:cNvSpPr/>
          <p:nvPr/>
        </p:nvSpPr>
        <p:spPr>
          <a:xfrm>
            <a:off x="6876256" y="5733256"/>
            <a:ext cx="612648" cy="612648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674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WordArt 2"/>
          <p:cNvSpPr>
            <a:spLocks noChangeArrowheads="1" noChangeShapeType="1" noTextEdit="1"/>
          </p:cNvSpPr>
          <p:nvPr/>
        </p:nvSpPr>
        <p:spPr bwMode="auto">
          <a:xfrm>
            <a:off x="5286375" y="3687763"/>
            <a:ext cx="3028950" cy="2646362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225115"/>
              </a:avLst>
            </a:prstTxWarp>
          </a:bodyPr>
          <a:lstStyle/>
          <a:p>
            <a:pPr algn="ctr"/>
            <a:r>
              <a:rPr lang="en-US" sz="33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</a:rPr>
              <a:t>Terima Kasih</a:t>
            </a:r>
          </a:p>
        </p:txBody>
      </p:sp>
      <p:pic>
        <p:nvPicPr>
          <p:cNvPr id="7" name="Picture 7" descr="SALAMI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222398"/>
            <a:ext cx="2457450" cy="210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D:\@Pusbin\Logo Baru\logo bpkp-Tran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4843195" cy="227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5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title"/>
          </p:nvPr>
        </p:nvSpPr>
        <p:spPr>
          <a:xfrm>
            <a:off x="285750" y="-109538"/>
            <a:ext cx="8858250" cy="1143001"/>
          </a:xfrm>
        </p:spPr>
        <p:txBody>
          <a:bodyPr/>
          <a:lstStyle/>
          <a:p>
            <a:pPr algn="r" eaLnBrk="1" hangingPunct="1">
              <a:defRPr/>
            </a:pPr>
            <a:endParaRPr lang="en-US" sz="2800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180" name="AutoShape 2"/>
          <p:cNvSpPr>
            <a:spLocks noGrp="1" noChangeArrowheads="1"/>
          </p:cNvSpPr>
          <p:nvPr>
            <p:ph idx="1"/>
          </p:nvPr>
        </p:nvSpPr>
        <p:spPr bwMode="gray">
          <a:xfrm>
            <a:off x="468313" y="2349500"/>
            <a:ext cx="8291512" cy="343695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1"/>
            </a:solidFill>
            <a:round/>
          </a:ln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b="1" dirty="0" smtClean="0">
                <a:solidFill>
                  <a:schemeClr val="tx1"/>
                </a:solidFill>
              </a:rPr>
              <a:t>  </a:t>
            </a:r>
            <a:r>
              <a:rPr lang="en-US" sz="2600" b="1" dirty="0" err="1" smtClean="0">
                <a:solidFill>
                  <a:schemeClr val="tx1"/>
                </a:solidFill>
              </a:rPr>
              <a:t>Pergantian</a:t>
            </a:r>
            <a:r>
              <a:rPr lang="en-US" sz="2600" b="1" dirty="0" smtClean="0">
                <a:solidFill>
                  <a:schemeClr val="tx1"/>
                </a:solidFill>
              </a:rPr>
              <a:t> </a:t>
            </a:r>
            <a:r>
              <a:rPr lang="en-US" sz="2600" b="1" dirty="0" err="1" smtClean="0">
                <a:solidFill>
                  <a:schemeClr val="tx1"/>
                </a:solidFill>
              </a:rPr>
              <a:t>Pegawai</a:t>
            </a:r>
            <a:endParaRPr lang="en-US" sz="26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en-US" sz="26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US" sz="2600" b="1" smtClean="0">
                <a:solidFill>
                  <a:schemeClr val="tx1"/>
                </a:solidFill>
              </a:rPr>
              <a:t>  </a:t>
            </a:r>
            <a:r>
              <a:rPr lang="id-ID" sz="2600" b="1" smtClean="0">
                <a:solidFill>
                  <a:schemeClr val="tx1"/>
                </a:solidFill>
              </a:rPr>
              <a:t>Prioritas</a:t>
            </a:r>
            <a:r>
              <a:rPr lang="en-US" sz="2600" b="1" smtClean="0">
                <a:solidFill>
                  <a:schemeClr val="tx1"/>
                </a:solidFill>
              </a:rPr>
              <a:t>, yg mgkn berubah</a:t>
            </a:r>
            <a:endParaRPr lang="en-US" sz="26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6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US" sz="2600" b="1" dirty="0" smtClean="0">
                <a:solidFill>
                  <a:schemeClr val="tx1"/>
                </a:solidFill>
              </a:rPr>
              <a:t>  </a:t>
            </a:r>
            <a:r>
              <a:rPr lang="id-ID" sz="2600" b="1" dirty="0" smtClean="0">
                <a:solidFill>
                  <a:schemeClr val="tx1"/>
                </a:solidFill>
              </a:rPr>
              <a:t>Teknologi </a:t>
            </a:r>
            <a:endParaRPr lang="en-US" sz="26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6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US" sz="2600" b="1" dirty="0" smtClean="0">
                <a:solidFill>
                  <a:schemeClr val="tx1"/>
                </a:solidFill>
              </a:rPr>
              <a:t>  </a:t>
            </a:r>
            <a:r>
              <a:rPr lang="id-ID" sz="2600" b="1" dirty="0" smtClean="0">
                <a:solidFill>
                  <a:schemeClr val="tx1"/>
                </a:solidFill>
              </a:rPr>
              <a:t>Akuntansi dan Pelaporan </a:t>
            </a:r>
            <a:endParaRPr lang="en-US" sz="26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en-US" sz="2600" dirty="0" smtClean="0"/>
          </a:p>
        </p:txBody>
      </p:sp>
      <p:grpSp>
        <p:nvGrpSpPr>
          <p:cNvPr id="11268" name="Group 4"/>
          <p:cNvGrpSpPr>
            <a:grpSpLocks/>
          </p:cNvGrpSpPr>
          <p:nvPr/>
        </p:nvGrpSpPr>
        <p:grpSpPr bwMode="auto">
          <a:xfrm>
            <a:off x="539552" y="1357298"/>
            <a:ext cx="8175852" cy="920750"/>
            <a:chOff x="720" y="1392"/>
            <a:chExt cx="4058" cy="480"/>
          </a:xfrm>
        </p:grpSpPr>
        <p:sp>
          <p:nvSpPr>
            <p:cNvPr id="11271" name="AutoShape 5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d-ID" sz="1800">
                <a:cs typeface="Arial" pitchFamily="34" charset="0"/>
              </a:endParaRPr>
            </a:p>
          </p:txBody>
        </p:sp>
        <p:grpSp>
          <p:nvGrpSpPr>
            <p:cNvPr id="11272" name="Group 6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41319" name="AutoShape 7"/>
              <p:cNvSpPr>
                <a:spLocks noChangeArrowheads="1"/>
              </p:cNvSpPr>
              <p:nvPr/>
            </p:nvSpPr>
            <p:spPr bwMode="gray">
              <a:xfrm>
                <a:off x="744" y="1745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8039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id-ID" sz="1800"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141320" name="AutoShape 8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34902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id-ID" sz="1800">
                  <a:latin typeface="Arial" charset="0"/>
                  <a:ea typeface="+mn-ea"/>
                  <a:cs typeface="+mn-cs"/>
                </a:endParaRPr>
              </a:p>
            </p:txBody>
          </p:sp>
        </p:grpSp>
      </p:grpSp>
      <p:sp>
        <p:nvSpPr>
          <p:cNvPr id="7186" name="Rectangle 18"/>
          <p:cNvSpPr>
            <a:spLocks noChangeArrowheads="1"/>
          </p:cNvSpPr>
          <p:nvPr/>
        </p:nvSpPr>
        <p:spPr bwMode="auto">
          <a:xfrm>
            <a:off x="714348" y="1500174"/>
            <a:ext cx="8001056" cy="523220"/>
          </a:xfrm>
          <a:prstGeom prst="rect">
            <a:avLst/>
          </a:prstGeom>
          <a:gradFill>
            <a:gsLst>
              <a:gs pos="0">
                <a:schemeClr val="accent1">
                  <a:gamma/>
                  <a:tint val="34902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rgbClr val="1F3F5F"/>
              </a:buClr>
            </a:pPr>
            <a:r>
              <a:rPr lang="id-ID" sz="2800" b="1" dirty="0">
                <a:solidFill>
                  <a:schemeClr val="accent2">
                    <a:lumMod val="75000"/>
                  </a:schemeClr>
                </a:solidFill>
              </a:rPr>
              <a:t>Pengendalian 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id-ID" sz="2800" b="1" dirty="0" smtClean="0">
                <a:solidFill>
                  <a:schemeClr val="accent2">
                    <a:lumMod val="75000"/>
                  </a:schemeClr>
                </a:solidFill>
              </a:rPr>
              <a:t>dan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id-ID" sz="2800" b="1" dirty="0" smtClean="0">
                <a:solidFill>
                  <a:schemeClr val="accent2">
                    <a:lumMod val="75000"/>
                  </a:schemeClr>
                </a:solidFill>
              </a:rPr>
              <a:t>Lingkungan </a:t>
            </a:r>
            <a:r>
              <a:rPr lang="id-ID" sz="2800" b="1" dirty="0">
                <a:solidFill>
                  <a:schemeClr val="accent2">
                    <a:lumMod val="75000"/>
                  </a:schemeClr>
                </a:solidFill>
              </a:rPr>
              <a:t>yang Berubah</a:t>
            </a:r>
            <a:endParaRPr lang="en-US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Round Single Corner Rectangle 9"/>
          <p:cNvSpPr/>
          <p:nvPr/>
        </p:nvSpPr>
        <p:spPr>
          <a:xfrm>
            <a:off x="285720" y="0"/>
            <a:ext cx="8572560" cy="980728"/>
          </a:xfrm>
          <a:prstGeom prst="round1Rect">
            <a:avLst/>
          </a:prstGeom>
          <a:ln>
            <a:solidFill>
              <a:srgbClr val="FFFF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r>
              <a:rPr lang="en-US" b="1" smtClean="0">
                <a:solidFill>
                  <a:schemeClr val="bg1"/>
                </a:solidFill>
                <a:latin typeface="Calibri" pitchFamily="34" charset="0"/>
              </a:rPr>
              <a:t>2a. MENGAPA </a:t>
            </a:r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PERLU </a:t>
            </a:r>
            <a:r>
              <a:rPr lang="en-US" b="1" smtClean="0">
                <a:solidFill>
                  <a:schemeClr val="bg1"/>
                </a:solidFill>
                <a:latin typeface="Calibri" pitchFamily="34" charset="0"/>
              </a:rPr>
              <a:t>DILAKUKAN</a:t>
            </a:r>
          </a:p>
          <a:p>
            <a:pPr marL="628650">
              <a:defRPr/>
            </a:pPr>
            <a:r>
              <a:rPr lang="en-US" b="1" smtClean="0">
                <a:solidFill>
                  <a:schemeClr val="bg1"/>
                </a:solidFill>
                <a:latin typeface="Calibri" pitchFamily="34" charset="0"/>
              </a:rPr>
              <a:t>PEMANTAUAN </a:t>
            </a:r>
            <a:r>
              <a:rPr lang="en-US" b="1" dirty="0">
                <a:solidFill>
                  <a:schemeClr val="bg1"/>
                </a:solidFill>
                <a:latin typeface="Calibri" pitchFamily="34" charset="0"/>
              </a:rPr>
              <a:t>PI ?</a:t>
            </a:r>
            <a:endParaRPr lang="en-US" b="1" dirty="0">
              <a:ln w="50800"/>
              <a:solidFill>
                <a:schemeClr val="bg1">
                  <a:shade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7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7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71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71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AutoShape 2"/>
          <p:cNvSpPr>
            <a:spLocks noGrp="1" noChangeArrowheads="1"/>
          </p:cNvSpPr>
          <p:nvPr>
            <p:ph idx="1"/>
          </p:nvPr>
        </p:nvSpPr>
        <p:spPr bwMode="gray">
          <a:xfrm>
            <a:off x="414366" y="1643050"/>
            <a:ext cx="8100984" cy="400052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9F9F9"/>
              </a:gs>
              <a:gs pos="100000">
                <a:srgbClr val="EAEAEA"/>
              </a:gs>
            </a:gsLst>
            <a:lin ang="5400000" scaled="1"/>
          </a:gradFill>
          <a:ln w="19050">
            <a:solidFill>
              <a:schemeClr val="accent1"/>
            </a:solidFill>
            <a:round/>
          </a:ln>
        </p:spPr>
        <p:txBody>
          <a:bodyPr/>
          <a:lstStyle/>
          <a:p>
            <a:pPr eaLnBrk="1" hangingPunct="1"/>
            <a:r>
              <a:rPr lang="en-US" sz="2800" smtClean="0">
                <a:solidFill>
                  <a:schemeClr val="tx1"/>
                </a:solidFill>
              </a:rPr>
              <a:t>Mengetahui </a:t>
            </a:r>
            <a:r>
              <a:rPr lang="en-US" sz="2800" dirty="0" err="1" smtClean="0">
                <a:solidFill>
                  <a:schemeClr val="tx1"/>
                </a:solidFill>
              </a:rPr>
              <a:t>bagaimana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</a:rPr>
              <a:t>risiko</a:t>
            </a:r>
            <a:r>
              <a:rPr lang="en-US" sz="2800" b="1" dirty="0" smtClean="0">
                <a:solidFill>
                  <a:schemeClr val="tx1"/>
                </a:solidFill>
              </a:rPr>
              <a:t> yang </a:t>
            </a:r>
            <a:r>
              <a:rPr lang="en-US" sz="2800" b="1" err="1" smtClean="0">
                <a:solidFill>
                  <a:schemeClr val="tx1"/>
                </a:solidFill>
              </a:rPr>
              <a:t>dihadapi</a:t>
            </a:r>
            <a:r>
              <a:rPr lang="en-US" sz="2800" smtClean="0">
                <a:solidFill>
                  <a:schemeClr val="tx1"/>
                </a:solidFill>
              </a:rPr>
              <a:t> manajemen</a:t>
            </a:r>
          </a:p>
          <a:p>
            <a:pPr marL="0" indent="0" eaLnBrk="1" hangingPunct="1">
              <a:buNone/>
            </a:pPr>
            <a:endParaRPr lang="en-US" sz="2800" smtClean="0">
              <a:solidFill>
                <a:schemeClr val="tx1"/>
              </a:solidFill>
            </a:endParaRPr>
          </a:p>
          <a:p>
            <a:pPr marL="0" indent="0" eaLnBrk="1" hangingPunct="1">
              <a:buNone/>
            </a:pPr>
            <a:endParaRPr lang="en-US" sz="2800" dirty="0" smtClean="0">
              <a:solidFill>
                <a:schemeClr val="tx1"/>
              </a:solidFill>
            </a:endParaRPr>
          </a:p>
          <a:p>
            <a:pPr eaLnBrk="1" hangingPunct="1"/>
            <a:endParaRPr lang="en-US" sz="2800" dirty="0" smtClean="0">
              <a:solidFill>
                <a:schemeClr val="tx1"/>
              </a:solidFill>
            </a:endParaRPr>
          </a:p>
          <a:p>
            <a:pPr eaLnBrk="1" hangingPunct="1">
              <a:buFontTx/>
              <a:buNone/>
            </a:pPr>
            <a:endParaRPr lang="en-US" sz="2600" dirty="0" smtClean="0">
              <a:solidFill>
                <a:srgbClr val="28C21C"/>
              </a:solidFill>
            </a:endParaRPr>
          </a:p>
        </p:txBody>
      </p:sp>
      <p:sp>
        <p:nvSpPr>
          <p:cNvPr id="11" name="Round Single Corner Rectangle 10"/>
          <p:cNvSpPr/>
          <p:nvPr/>
        </p:nvSpPr>
        <p:spPr>
          <a:xfrm>
            <a:off x="714348" y="175510"/>
            <a:ext cx="4643470" cy="632056"/>
          </a:xfrm>
          <a:prstGeom prst="round1Rect">
            <a:avLst/>
          </a:prstGeom>
          <a:ln>
            <a:solidFill>
              <a:srgbClr val="FFFF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r>
              <a:rPr lang="en-US" b="1" smtClean="0">
                <a:solidFill>
                  <a:schemeClr val="bg1"/>
                </a:solidFill>
                <a:latin typeface="Calibri" pitchFamily="34" charset="0"/>
              </a:rPr>
              <a:t>2a. ARTI </a:t>
            </a:r>
            <a:r>
              <a:rPr lang="en-US" b="1" dirty="0">
                <a:solidFill>
                  <a:schemeClr val="bg1"/>
                </a:solidFill>
                <a:latin typeface="Calibri" pitchFamily="34" charset="0"/>
              </a:rPr>
              <a:t>PENTING PPI</a:t>
            </a:r>
            <a:endParaRPr lang="en-US" b="1" dirty="0">
              <a:ln w="50800"/>
              <a:solidFill>
                <a:schemeClr val="bg1">
                  <a:shade val="50000"/>
                </a:schemeClr>
              </a:solidFill>
              <a:latin typeface="+mj-lt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068960"/>
            <a:ext cx="2876550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AutoShape 2"/>
          <p:cNvSpPr>
            <a:spLocks noGrp="1" noChangeArrowheads="1"/>
          </p:cNvSpPr>
          <p:nvPr>
            <p:ph idx="1"/>
          </p:nvPr>
        </p:nvSpPr>
        <p:spPr bwMode="gray">
          <a:xfrm>
            <a:off x="414366" y="1643050"/>
            <a:ext cx="5597794" cy="400052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9F9F9"/>
              </a:gs>
              <a:gs pos="100000">
                <a:srgbClr val="EAEAEA"/>
              </a:gs>
            </a:gsLst>
            <a:lin ang="5400000" scaled="1"/>
          </a:gradFill>
          <a:ln w="19050">
            <a:solidFill>
              <a:schemeClr val="accent1"/>
            </a:solidFill>
            <a:round/>
          </a:ln>
        </p:spPr>
        <p:txBody>
          <a:bodyPr/>
          <a:lstStyle/>
          <a:p>
            <a:pPr eaLnBrk="1" hangingPunct="1"/>
            <a:r>
              <a:rPr lang="en-US" sz="3600" smtClean="0">
                <a:solidFill>
                  <a:schemeClr val="tx1"/>
                </a:solidFill>
              </a:rPr>
              <a:t>Mengetahui </a:t>
            </a:r>
            <a:r>
              <a:rPr lang="en-US" sz="3600" b="1" dirty="0" err="1" smtClean="0">
                <a:solidFill>
                  <a:schemeClr val="tx1"/>
                </a:solidFill>
              </a:rPr>
              <a:t>kekurangan</a:t>
            </a:r>
            <a:r>
              <a:rPr lang="en-US" sz="3600" b="1" dirty="0" smtClean="0">
                <a:solidFill>
                  <a:schemeClr val="tx1"/>
                </a:solidFill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</a:rPr>
              <a:t>dan</a:t>
            </a:r>
            <a:r>
              <a:rPr lang="en-US" sz="3600" b="1" dirty="0" smtClean="0">
                <a:solidFill>
                  <a:schemeClr val="tx1"/>
                </a:solidFill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</a:rPr>
              <a:t>kelemahan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pengendalian</a:t>
            </a:r>
            <a:r>
              <a:rPr lang="en-US" sz="3600" dirty="0" smtClean="0">
                <a:solidFill>
                  <a:schemeClr val="tx1"/>
                </a:solidFill>
              </a:rPr>
              <a:t> yang </a:t>
            </a:r>
            <a:r>
              <a:rPr lang="en-US" sz="3600" dirty="0" err="1" smtClean="0">
                <a:solidFill>
                  <a:schemeClr val="tx1"/>
                </a:solidFill>
              </a:rPr>
              <a:t>dirancang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dan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dilaksanakan</a:t>
            </a:r>
            <a:endParaRPr lang="en-US" sz="3600" dirty="0" smtClean="0">
              <a:solidFill>
                <a:schemeClr val="tx1"/>
              </a:solidFill>
            </a:endParaRPr>
          </a:p>
          <a:p>
            <a:pPr marL="0" indent="0" eaLnBrk="1" hangingPunct="1">
              <a:buNone/>
            </a:pPr>
            <a:endParaRPr lang="en-US" sz="3600" dirty="0" smtClean="0">
              <a:solidFill>
                <a:schemeClr val="tx1"/>
              </a:solidFill>
            </a:endParaRPr>
          </a:p>
        </p:txBody>
      </p:sp>
      <p:sp>
        <p:nvSpPr>
          <p:cNvPr id="11" name="Round Single Corner Rectangle 10"/>
          <p:cNvSpPr/>
          <p:nvPr/>
        </p:nvSpPr>
        <p:spPr>
          <a:xfrm>
            <a:off x="714348" y="175510"/>
            <a:ext cx="4643470" cy="632056"/>
          </a:xfrm>
          <a:prstGeom prst="round1Rect">
            <a:avLst/>
          </a:prstGeom>
          <a:ln>
            <a:solidFill>
              <a:srgbClr val="FFFF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r>
              <a:rPr lang="en-US" b="1" smtClean="0">
                <a:solidFill>
                  <a:schemeClr val="bg1"/>
                </a:solidFill>
                <a:latin typeface="Calibri" pitchFamily="34" charset="0"/>
              </a:rPr>
              <a:t>2a. ARTI </a:t>
            </a:r>
            <a:r>
              <a:rPr lang="en-US" b="1" dirty="0">
                <a:solidFill>
                  <a:schemeClr val="bg1"/>
                </a:solidFill>
                <a:latin typeface="Calibri" pitchFamily="34" charset="0"/>
              </a:rPr>
              <a:t>PENTING PPI</a:t>
            </a:r>
            <a:endParaRPr lang="en-US" b="1" dirty="0">
              <a:ln w="50800"/>
              <a:solidFill>
                <a:schemeClr val="bg1">
                  <a:shade val="50000"/>
                </a:schemeClr>
              </a:solidFill>
              <a:latin typeface="+mj-lt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276872"/>
            <a:ext cx="2880319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244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2b. Pihak </a:t>
            </a:r>
            <a:r>
              <a:rPr lang="en-US" sz="3600" dirty="0" smtClean="0"/>
              <a:t>yang </a:t>
            </a:r>
            <a:r>
              <a:rPr lang="en-US" sz="3600" dirty="0" err="1" smtClean="0"/>
              <a:t>bertanggung</a:t>
            </a:r>
            <a:r>
              <a:rPr lang="en-US" sz="3600" dirty="0" smtClean="0"/>
              <a:t> </a:t>
            </a:r>
            <a:r>
              <a:rPr lang="en-US" sz="3600" dirty="0" err="1" smtClean="0"/>
              <a:t>jawab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d-ID" sz="3600" dirty="0" smtClean="0">
                <a:latin typeface="Book Antiqua" panose="02040602050305030304" pitchFamily="18" charset="0"/>
              </a:rPr>
              <a:t>Pelaksana</a:t>
            </a:r>
            <a:r>
              <a:rPr lang="en-US" sz="3600" dirty="0" smtClean="0">
                <a:latin typeface="Book Antiqua" panose="02040602050305030304" pitchFamily="18" charset="0"/>
              </a:rPr>
              <a:t> (</a:t>
            </a:r>
            <a:r>
              <a:rPr lang="en-US" sz="3600" dirty="0" err="1" smtClean="0">
                <a:latin typeface="Book Antiqua" panose="02040602050305030304" pitchFamily="18" charset="0"/>
              </a:rPr>
              <a:t>Staf</a:t>
            </a:r>
            <a:r>
              <a:rPr lang="en-US" sz="3600" dirty="0" smtClean="0">
                <a:latin typeface="Book Antiqua" panose="02040602050305030304" pitchFamily="18" charset="0"/>
              </a:rPr>
              <a:t>)</a:t>
            </a:r>
            <a:r>
              <a:rPr lang="en-US" sz="36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</a:p>
          <a:p>
            <a:pPr marL="800100" indent="-457200">
              <a:buFontTx/>
              <a:buChar char="-"/>
            </a:pPr>
            <a:r>
              <a:rPr lang="en-US" sz="3600" smtClean="0">
                <a:solidFill>
                  <a:schemeClr val="tx1"/>
                </a:solidFill>
                <a:latin typeface="Book Antiqua" panose="02040602050305030304" pitchFamily="18" charset="0"/>
              </a:rPr>
              <a:t>memantau </a:t>
            </a:r>
            <a:r>
              <a:rPr lang="en-US" sz="36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kegiatan-kegiatan</a:t>
            </a:r>
            <a:r>
              <a:rPr lang="en-US" sz="36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yang </a:t>
            </a:r>
            <a:r>
              <a:rPr lang="en-US" sz="36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dilaksanakannya</a:t>
            </a:r>
            <a:r>
              <a:rPr lang="en-US" sz="36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sendiri</a:t>
            </a:r>
            <a:r>
              <a:rPr lang="en-US" sz="36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untuk</a:t>
            </a:r>
            <a:r>
              <a:rPr lang="en-US" sz="36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memastikan</a:t>
            </a:r>
            <a:r>
              <a:rPr lang="en-US" sz="36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bahwa</a:t>
            </a:r>
            <a:r>
              <a:rPr lang="en-US" sz="36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pekerjaan</a:t>
            </a:r>
            <a:r>
              <a:rPr lang="en-US" sz="36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tersebut</a:t>
            </a:r>
            <a:r>
              <a:rPr lang="en-US" sz="36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telah</a:t>
            </a:r>
            <a:r>
              <a:rPr lang="en-US" sz="36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dilaksanakan</a:t>
            </a:r>
            <a:r>
              <a:rPr lang="en-US" sz="36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sebagaimana</a:t>
            </a:r>
            <a:r>
              <a:rPr lang="en-US" sz="36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US" sz="360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mestinya</a:t>
            </a:r>
            <a:r>
              <a:rPr lang="en-US" sz="3600" smtClean="0">
                <a:solidFill>
                  <a:schemeClr val="tx1"/>
                </a:solidFill>
                <a:latin typeface="Book Antiqua" panose="02040602050305030304" pitchFamily="18" charset="0"/>
              </a:rPr>
              <a:t>.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725144"/>
            <a:ext cx="4824536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2b. Pihak </a:t>
            </a:r>
            <a:r>
              <a:rPr lang="en-US" sz="3600" dirty="0" smtClean="0"/>
              <a:t>yang </a:t>
            </a:r>
            <a:r>
              <a:rPr lang="en-US" sz="3600" dirty="0" err="1" smtClean="0"/>
              <a:t>bertanggung</a:t>
            </a:r>
            <a:r>
              <a:rPr lang="en-US" sz="3600" dirty="0" smtClean="0"/>
              <a:t> </a:t>
            </a:r>
            <a:r>
              <a:rPr lang="en-US" sz="3600" dirty="0" err="1" smtClean="0"/>
              <a:t>jawab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d-ID" dirty="0" smtClean="0">
                <a:latin typeface="Book Antiqua" panose="02040602050305030304" pitchFamily="18" charset="0"/>
              </a:rPr>
              <a:t>Pelaksana</a:t>
            </a:r>
            <a:r>
              <a:rPr lang="en-US" dirty="0" smtClean="0">
                <a:latin typeface="Book Antiqua" panose="02040602050305030304" pitchFamily="18" charset="0"/>
              </a:rPr>
              <a:t> (</a:t>
            </a:r>
            <a:r>
              <a:rPr lang="en-US" dirty="0" err="1" smtClean="0">
                <a:latin typeface="Book Antiqua" panose="02040602050305030304" pitchFamily="18" charset="0"/>
              </a:rPr>
              <a:t>Staf</a:t>
            </a:r>
            <a:r>
              <a:rPr lang="en-US" dirty="0" smtClean="0">
                <a:latin typeface="Book Antiqua" panose="02040602050305030304" pitchFamily="18" charset="0"/>
              </a:rPr>
              <a:t>)</a:t>
            </a:r>
            <a:r>
              <a:rPr lang="en-US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</a:p>
          <a:p>
            <a:pPr marL="800100" indent="-457200">
              <a:buFontTx/>
              <a:buChar char="-"/>
            </a:pPr>
            <a:r>
              <a:rPr lang="en-US" smtClean="0">
                <a:solidFill>
                  <a:schemeClr val="tx1"/>
                </a:solidFill>
                <a:latin typeface="Book Antiqua" panose="02040602050305030304" pitchFamily="18" charset="0"/>
              </a:rPr>
              <a:t>staf hrs mengkoreksi kesalahan dlm hasil pekerjaannya sblm disampaikan ke tingkatan yang lebih tinggi, mis berdasarkan </a:t>
            </a:r>
            <a:r>
              <a:rPr lang="en-US" i="1" smtClean="0">
                <a:solidFill>
                  <a:schemeClr val="tx1"/>
                </a:solidFill>
                <a:latin typeface="Book Antiqua" panose="02040602050305030304" pitchFamily="18" charset="0"/>
              </a:rPr>
              <a:t>check list</a:t>
            </a:r>
            <a:r>
              <a:rPr lang="en-US" dirty="0">
                <a:solidFill>
                  <a:schemeClr val="tx1"/>
                </a:solidFill>
                <a:latin typeface="Book Antiqua" panose="02040602050305030304" pitchFamily="18" charset="0"/>
              </a:rPr>
              <a:t>.</a:t>
            </a:r>
            <a:endParaRPr lang="en-US" i="1" smtClean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501008"/>
            <a:ext cx="1700213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771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2b. Pihak </a:t>
            </a:r>
            <a:r>
              <a:rPr lang="en-US" sz="3600" dirty="0" smtClean="0"/>
              <a:t>yang </a:t>
            </a:r>
            <a:r>
              <a:rPr lang="en-US" sz="3600" dirty="0" err="1" smtClean="0"/>
              <a:t>bertanggung</a:t>
            </a:r>
            <a:r>
              <a:rPr lang="en-US" sz="3600" dirty="0" smtClean="0"/>
              <a:t> </a:t>
            </a:r>
            <a:r>
              <a:rPr lang="en-US" sz="3600" dirty="0" err="1" smtClean="0"/>
              <a:t>jawab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d-ID">
                <a:latin typeface="Book Antiqua" panose="02040602050305030304" pitchFamily="18" charset="0"/>
              </a:rPr>
              <a:t>Penyelia</a:t>
            </a:r>
            <a:r>
              <a:rPr lang="en-US">
                <a:latin typeface="Book Antiqua" panose="02040602050305030304" pitchFamily="18" charset="0"/>
              </a:rPr>
              <a:t> </a:t>
            </a:r>
            <a:r>
              <a:rPr lang="en-US" dirty="0">
                <a:latin typeface="Book Antiqua" panose="02040602050305030304" pitchFamily="18" charset="0"/>
              </a:rPr>
              <a:t>(Supervisor) </a:t>
            </a:r>
          </a:p>
          <a:p>
            <a:pPr indent="0">
              <a:buNone/>
            </a:pPr>
            <a:r>
              <a:rPr lang="en-US" sz="24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memantau</a:t>
            </a:r>
            <a:r>
              <a:rPr lang="en-US" sz="24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seluruh</a:t>
            </a:r>
            <a:r>
              <a:rPr lang="en-US" sz="24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kegiatan</a:t>
            </a:r>
            <a:r>
              <a:rPr lang="en-US" sz="24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yang </a:t>
            </a:r>
            <a:r>
              <a:rPr lang="en-US" sz="24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berada</a:t>
            </a:r>
            <a:r>
              <a:rPr lang="en-US" sz="24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US" sz="240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dalam</a:t>
            </a:r>
            <a:r>
              <a:rPr lang="en-US" sz="2400" smtClean="0">
                <a:solidFill>
                  <a:schemeClr val="tx1"/>
                </a:solidFill>
                <a:latin typeface="Book Antiqua" panose="02040602050305030304" pitchFamily="18" charset="0"/>
              </a:rPr>
              <a:t> supervisinya, untuk memastikan:</a:t>
            </a:r>
          </a:p>
          <a:p>
            <a:pPr marL="628650"/>
            <a:r>
              <a:rPr lang="en-US" sz="2400" smtClean="0">
                <a:solidFill>
                  <a:schemeClr val="tx1"/>
                </a:solidFill>
                <a:latin typeface="Book Antiqua" panose="02040602050305030304" pitchFamily="18" charset="0"/>
              </a:rPr>
              <a:t>staf </a:t>
            </a:r>
            <a:r>
              <a:rPr lang="en-US" sz="2400">
                <a:solidFill>
                  <a:schemeClr val="tx1"/>
                </a:solidFill>
                <a:latin typeface="Book Antiqua" panose="02040602050305030304" pitchFamily="18" charset="0"/>
              </a:rPr>
              <a:t>telah melaksanakan kegiatan yang menjadi tanggung jawabnya;</a:t>
            </a:r>
          </a:p>
          <a:p>
            <a:pPr marL="628650"/>
            <a:r>
              <a:rPr lang="en-US" sz="2400" smtClean="0">
                <a:solidFill>
                  <a:schemeClr val="tx1"/>
                </a:solidFill>
                <a:latin typeface="Book Antiqua" panose="02040602050305030304" pitchFamily="18" charset="0"/>
              </a:rPr>
              <a:t>kegiatan </a:t>
            </a:r>
            <a:r>
              <a:rPr lang="en-US" sz="2400">
                <a:solidFill>
                  <a:schemeClr val="tx1"/>
                </a:solidFill>
                <a:latin typeface="Book Antiqua" panose="02040602050305030304" pitchFamily="18" charset="0"/>
              </a:rPr>
              <a:t>pengendalian telah berfungsi sebagaimana mestinya;</a:t>
            </a:r>
          </a:p>
          <a:p>
            <a:pPr marL="628650"/>
            <a:r>
              <a:rPr lang="en-US" sz="2400" smtClean="0">
                <a:solidFill>
                  <a:schemeClr val="tx1"/>
                </a:solidFill>
                <a:latin typeface="Book Antiqua" panose="02040602050305030304" pitchFamily="18" charset="0"/>
              </a:rPr>
              <a:t>masing‐masing </a:t>
            </a:r>
            <a:r>
              <a:rPr lang="en-US" sz="2400">
                <a:solidFill>
                  <a:schemeClr val="tx1"/>
                </a:solidFill>
                <a:latin typeface="Book Antiqua" panose="02040602050305030304" pitchFamily="18" charset="0"/>
              </a:rPr>
              <a:t>unit telah mencapai tujuannya;</a:t>
            </a:r>
          </a:p>
          <a:p>
            <a:pPr marL="628650"/>
            <a:r>
              <a:rPr lang="en-US" sz="2400" smtClean="0">
                <a:solidFill>
                  <a:schemeClr val="tx1"/>
                </a:solidFill>
                <a:latin typeface="Book Antiqua" panose="02040602050305030304" pitchFamily="18" charset="0"/>
              </a:rPr>
              <a:t>lingkungan </a:t>
            </a:r>
            <a:r>
              <a:rPr lang="en-US" sz="2400">
                <a:solidFill>
                  <a:schemeClr val="tx1"/>
                </a:solidFill>
                <a:latin typeface="Book Antiqua" panose="02040602050305030304" pitchFamily="18" charset="0"/>
              </a:rPr>
              <a:t>pengendaliannya telah sesuai;</a:t>
            </a:r>
          </a:p>
          <a:p>
            <a:pPr marL="628650"/>
            <a:r>
              <a:rPr lang="en-US" sz="2400" smtClean="0">
                <a:solidFill>
                  <a:schemeClr val="tx1"/>
                </a:solidFill>
                <a:latin typeface="Book Antiqua" panose="02040602050305030304" pitchFamily="18" charset="0"/>
              </a:rPr>
              <a:t>komunikasi </a:t>
            </a:r>
            <a:r>
              <a:rPr lang="en-US" sz="2400">
                <a:solidFill>
                  <a:schemeClr val="tx1"/>
                </a:solidFill>
                <a:latin typeface="Book Antiqua" panose="02040602050305030304" pitchFamily="18" charset="0"/>
              </a:rPr>
              <a:t>telah dilakukan secara terbuka dan cukup; serta</a:t>
            </a:r>
          </a:p>
          <a:p>
            <a:pPr marL="628650"/>
            <a:r>
              <a:rPr lang="nn-NO" sz="2400" smtClean="0">
                <a:solidFill>
                  <a:schemeClr val="tx1"/>
                </a:solidFill>
                <a:latin typeface="Book Antiqua" panose="02040602050305030304" pitchFamily="18" charset="0"/>
              </a:rPr>
              <a:t>risiko </a:t>
            </a:r>
            <a:r>
              <a:rPr lang="nn-NO" sz="2400">
                <a:solidFill>
                  <a:schemeClr val="tx1"/>
                </a:solidFill>
                <a:latin typeface="Book Antiqua" panose="02040602050305030304" pitchFamily="18" charset="0"/>
              </a:rPr>
              <a:t>serta peluang telah teridentifikasi dengan baik.</a:t>
            </a:r>
            <a:endParaRPr lang="en-US" sz="2400" dirty="0" smtClean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92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56&quot;/&gt;&lt;/object&gt;&lt;object type=&quot;3&quot; unique_id=&quot;10005&quot;&gt;&lt;property id=&quot;20148&quot; value=&quot;5&quot;/&gt;&lt;property id=&quot;20300&quot; value=&quot;Slide 2&quot;/&gt;&lt;property id=&quot;20307&quot; value=&quot;257&quot;/&gt;&lt;/object&gt;&lt;object type=&quot;3&quot; unique_id=&quot;10006&quot;&gt;&lt;property id=&quot;20148&quot; value=&quot;5&quot;/&gt;&lt;property id=&quot;20300&quot; value=&quot;Slide 5&quot;/&gt;&lt;property id=&quot;20307&quot; value=&quot;258&quot;/&gt;&lt;/object&gt;&lt;object type=&quot;3&quot; unique_id=&quot;10008&quot;&gt;&lt;property id=&quot;20148&quot; value=&quot;5&quot;/&gt;&lt;property id=&quot;20300&quot; value=&quot;Slide 7&quot;/&gt;&lt;property id=&quot;20307&quot; value=&quot;260&quot;/&gt;&lt;/object&gt;&lt;object type=&quot;3&quot; unique_id=&quot;10009&quot;&gt;&lt;property id=&quot;20148&quot; value=&quot;5&quot;/&gt;&lt;property id=&quot;20300&quot; value=&quot;Slide 8&quot;/&gt;&lt;property id=&quot;20307&quot; value=&quot;261&quot;/&gt;&lt;/object&gt;&lt;object type=&quot;3&quot; unique_id=&quot;10010&quot;&gt;&lt;property id=&quot;20148&quot; value=&quot;5&quot;/&gt;&lt;property id=&quot;20300&quot; value=&quot;Slide 9&quot;/&gt;&lt;property id=&quot;20307&quot; value=&quot;262&quot;/&gt;&lt;/object&gt;&lt;object type=&quot;3&quot; unique_id=&quot;10011&quot;&gt;&lt;property id=&quot;20148&quot; value=&quot;5&quot;/&gt;&lt;property id=&quot;20300&quot; value=&quot;Slide 10&quot;/&gt;&lt;property id=&quot;20307&quot; value=&quot;263&quot;/&gt;&lt;/object&gt;&lt;object type=&quot;3&quot; unique_id=&quot;10012&quot;&gt;&lt;property id=&quot;20148&quot; value=&quot;5&quot;/&gt;&lt;property id=&quot;20300&quot; value=&quot;Slide 11&quot;/&gt;&lt;property id=&quot;20307&quot; value=&quot;264&quot;/&gt;&lt;/object&gt;&lt;object type=&quot;3&quot; unique_id=&quot;10013&quot;&gt;&lt;property id=&quot;20148&quot; value=&quot;5&quot;/&gt;&lt;property id=&quot;20300&quot; value=&quot;Slide 12&quot;/&gt;&lt;property id=&quot;20307&quot; value=&quot;265&quot;/&gt;&lt;/object&gt;&lt;object type=&quot;3&quot; unique_id=&quot;10014&quot;&gt;&lt;property id=&quot;20148&quot; value=&quot;5&quot;/&gt;&lt;property id=&quot;20300&quot; value=&quot;Slide 13&quot;/&gt;&lt;property id=&quot;20307&quot; value=&quot;266&quot;/&gt;&lt;/object&gt;&lt;object type=&quot;3&quot; unique_id=&quot;10015&quot;&gt;&lt;property id=&quot;20148&quot; value=&quot;5&quot;/&gt;&lt;property id=&quot;20300&quot; value=&quot;Slide 14&quot;/&gt;&lt;property id=&quot;20307&quot; value=&quot;267&quot;/&gt;&lt;/object&gt;&lt;object type=&quot;3&quot; unique_id=&quot;10017&quot;&gt;&lt;property id=&quot;20148&quot; value=&quot;5&quot;/&gt;&lt;property id=&quot;20300&quot; value=&quot;Slide 15&quot;/&gt;&lt;property id=&quot;20307&quot; value=&quot;269&quot;/&gt;&lt;/object&gt;&lt;object type=&quot;3&quot; unique_id=&quot;10018&quot;&gt;&lt;property id=&quot;20148&quot; value=&quot;5&quot;/&gt;&lt;property id=&quot;20300&quot; value=&quot;Slide 16&quot;/&gt;&lt;property id=&quot;20307&quot; value=&quot;271&quot;/&gt;&lt;/object&gt;&lt;object type=&quot;3&quot; unique_id=&quot;10019&quot;&gt;&lt;property id=&quot;20148&quot; value=&quot;5&quot;/&gt;&lt;property id=&quot;20300&quot; value=&quot;Slide 17&quot;/&gt;&lt;property id=&quot;20307&quot; value=&quot;270&quot;/&gt;&lt;/object&gt;&lt;object type=&quot;3&quot; unique_id=&quot;10020&quot;&gt;&lt;property id=&quot;20148&quot; value=&quot;5&quot;/&gt;&lt;property id=&quot;20300&quot; value=&quot;Slide 18&quot;/&gt;&lt;property id=&quot;20307&quot; value=&quot;272&quot;/&gt;&lt;/object&gt;&lt;object type=&quot;3&quot; unique_id=&quot;10021&quot;&gt;&lt;property id=&quot;20148&quot; value=&quot;5&quot;/&gt;&lt;property id=&quot;20300&quot; value=&quot;Slide 19&quot;/&gt;&lt;property id=&quot;20307&quot; value=&quot;273&quot;/&gt;&lt;/object&gt;&lt;object type=&quot;3&quot; unique_id=&quot;10022&quot;&gt;&lt;property id=&quot;20148&quot; value=&quot;5&quot;/&gt;&lt;property id=&quot;20300&quot; value=&quot;Slide 20&quot;/&gt;&lt;property id=&quot;20307&quot; value=&quot;274&quot;/&gt;&lt;/object&gt;&lt;object type=&quot;3&quot; unique_id=&quot;10023&quot;&gt;&lt;property id=&quot;20148&quot; value=&quot;5&quot;/&gt;&lt;property id=&quot;20300&quot; value=&quot;Slide 21&quot;/&gt;&lt;property id=&quot;20307&quot; value=&quot;275&quot;/&gt;&lt;/object&gt;&lt;object type=&quot;3&quot; unique_id=&quot;10024&quot;&gt;&lt;property id=&quot;20148&quot; value=&quot;5&quot;/&gt;&lt;property id=&quot;20300&quot; value=&quot;Slide 22&quot;/&gt;&lt;property id=&quot;20307&quot; value=&quot;276&quot;/&gt;&lt;/object&gt;&lt;object type=&quot;3&quot; unique_id=&quot;10025&quot;&gt;&lt;property id=&quot;20148&quot; value=&quot;5&quot;/&gt;&lt;property id=&quot;20300&quot; value=&quot;Slide 23&quot;/&gt;&lt;property id=&quot;20307&quot; value=&quot;277&quot;/&gt;&lt;/object&gt;&lt;object type=&quot;3&quot; unique_id=&quot;10026&quot;&gt;&lt;property id=&quot;20148&quot; value=&quot;5&quot;/&gt;&lt;property id=&quot;20300&quot; value=&quot;Slide 24&quot;/&gt;&lt;property id=&quot;20307&quot; value=&quot;278&quot;/&gt;&lt;/object&gt;&lt;object type=&quot;3&quot; unique_id=&quot;10027&quot;&gt;&lt;property id=&quot;20148&quot; value=&quot;5&quot;/&gt;&lt;property id=&quot;20300&quot; value=&quot;Slide 25&quot;/&gt;&lt;property id=&quot;20307&quot; value=&quot;279&quot;/&gt;&lt;/object&gt;&lt;object type=&quot;3&quot; unique_id=&quot;10028&quot;&gt;&lt;property id=&quot;20148&quot; value=&quot;5&quot;/&gt;&lt;property id=&quot;20300&quot; value=&quot;Slide 26&quot;/&gt;&lt;property id=&quot;20307&quot; value=&quot;280&quot;/&gt;&lt;/object&gt;&lt;object type=&quot;3&quot; unique_id=&quot;10029&quot;&gt;&lt;property id=&quot;20148&quot; value=&quot;5&quot;/&gt;&lt;property id=&quot;20300&quot; value=&quot;Slide 27&quot;/&gt;&lt;property id=&quot;20307&quot; value=&quot;281&quot;/&gt;&lt;/object&gt;&lt;object type=&quot;3&quot; unique_id=&quot;10030&quot;&gt;&lt;property id=&quot;20148&quot; value=&quot;5&quot;/&gt;&lt;property id=&quot;20300&quot; value=&quot;Slide 28&quot;/&gt;&lt;property id=&quot;20307&quot; value=&quot;282&quot;/&gt;&lt;/object&gt;&lt;object type=&quot;3&quot; unique_id=&quot;10031&quot;&gt;&lt;property id=&quot;20148&quot; value=&quot;5&quot;/&gt;&lt;property id=&quot;20300&quot; value=&quot;Slide 29&quot;/&gt;&lt;property id=&quot;20307&quot; value=&quot;283&quot;/&gt;&lt;/object&gt;&lt;object type=&quot;3&quot; unique_id=&quot;10032&quot;&gt;&lt;property id=&quot;20148&quot; value=&quot;5&quot;/&gt;&lt;property id=&quot;20300&quot; value=&quot;Slide 30&quot;/&gt;&lt;property id=&quot;20307&quot; value=&quot;284&quot;/&gt;&lt;/object&gt;&lt;object type=&quot;3&quot; unique_id=&quot;10543&quot;&gt;&lt;property id=&quot;20148&quot; value=&quot;5&quot;/&gt;&lt;property id=&quot;20300&quot; value=&quot;Slide 4&quot;/&gt;&lt;property id=&quot;20307&quot; value=&quot;293&quot;/&gt;&lt;/object&gt;&lt;object type=&quot;3&quot; unique_id=&quot;11484&quot;&gt;&lt;property id=&quot;20148&quot; value=&quot;5&quot;/&gt;&lt;property id=&quot;20300&quot; value=&quot;Slide 31&quot;/&gt;&lt;property id=&quot;20307&quot; value=&quot;295&quot;/&gt;&lt;/object&gt;&lt;object type=&quot;3&quot; unique_id=&quot;11485&quot;&gt;&lt;property id=&quot;20148&quot; value=&quot;5&quot;/&gt;&lt;property id=&quot;20300&quot; value=&quot;Slide 32&quot;/&gt;&lt;property id=&quot;20307&quot; value=&quot;296&quot;/&gt;&lt;/object&gt;&lt;object type=&quot;3&quot; unique_id=&quot;11486&quot;&gt;&lt;property id=&quot;20148&quot; value=&quot;5&quot;/&gt;&lt;property id=&quot;20300&quot; value=&quot;Slide 33 - &amp;quot;Komunikasi dengan pihak luar dikonfirmasikan &amp;#x0D;&amp;#x0A;dengan data intern yang dimiliki oleh organisasi&amp;quot;&quot;/&gt;&lt;property id=&quot;20307&quot; value=&quot;297&quot;/&gt;&lt;/object&gt;&lt;object type=&quot;3&quot; unique_id=&quot;11487&quot;&gt;&lt;property id=&quot;20148&quot; value=&quot;5&quot;/&gt;&lt;property id=&quot;20300&quot; value=&quot;Slide 34&quot;/&gt;&lt;property id=&quot;20307&quot; value=&quot;298&quot;/&gt;&lt;/object&gt;&lt;object type=&quot;3&quot; unique_id=&quot;11488&quot;&gt;&lt;property id=&quot;20148&quot; value=&quot;5&quot;/&gt;&lt;property id=&quot;20300&quot; value=&quot;Slide 35&quot;/&gt;&lt;property id=&quot;20307&quot; value=&quot;299&quot;/&gt;&lt;/object&gt;&lt;object type=&quot;3&quot; unique_id=&quot;11489&quot;&gt;&lt;property id=&quot;20148&quot; value=&quot;5&quot;/&gt;&lt;property id=&quot;20300&quot; value=&quot;Slide 36&quot;/&gt;&lt;property id=&quot;20307&quot; value=&quot;300&quot;/&gt;&lt;/object&gt;&lt;object type=&quot;3&quot; unique_id=&quot;11490&quot;&gt;&lt;property id=&quot;20148&quot; value=&quot;5&quot;/&gt;&lt;property id=&quot;20300&quot; value=&quot;Slide 37&quot;/&gt;&lt;property id=&quot;20307&quot; value=&quot;301&quot;/&gt;&lt;/object&gt;&lt;object type=&quot;3&quot; unique_id=&quot;11491&quot;&gt;&lt;property id=&quot;20148&quot; value=&quot;5&quot;/&gt;&lt;property id=&quot;20300&quot; value=&quot;Slide 3&quot;/&gt;&lt;property id=&quot;20307&quot; value=&quot;303&quot;/&gt;&lt;/object&gt;&lt;object type=&quot;3&quot; unique_id=&quot;11492&quot;&gt;&lt;property id=&quot;20148&quot; value=&quot;5&quot;/&gt;&lt;property id=&quot;20300&quot; value=&quot;Slide 6&quot;/&gt;&lt;property id=&quot;20307&quot; value=&quot;302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SPIP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PIP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PI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I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I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I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I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I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I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I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I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I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I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I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TM03457452[[fn=Celestial]]</Template>
  <TotalTime>15919</TotalTime>
  <Words>1063</Words>
  <Application>Microsoft Office PowerPoint</Application>
  <PresentationFormat>On-screen Show (4:3)</PresentationFormat>
  <Paragraphs>166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2" baseType="lpstr">
      <vt:lpstr>SimHei</vt:lpstr>
      <vt:lpstr>Arial</vt:lpstr>
      <vt:lpstr>Book Antiqua</vt:lpstr>
      <vt:lpstr>Calibri</vt:lpstr>
      <vt:lpstr>Tahoma</vt:lpstr>
      <vt:lpstr>Verdana</vt:lpstr>
      <vt:lpstr>Wingdings</vt:lpstr>
      <vt:lpstr>-머리정체M</vt:lpstr>
      <vt:lpstr>SPIP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2b. Pihak yang bertanggung jawab</vt:lpstr>
      <vt:lpstr>2b. Pihak yang bertanggung jawab</vt:lpstr>
      <vt:lpstr>2b. Pihak yang bertanggung jawab</vt:lpstr>
      <vt:lpstr>2b. Pihak yang bertanggung jawab</vt:lpstr>
      <vt:lpstr>2b.Pihak yang bertanggung jawab</vt:lpstr>
      <vt:lpstr>PowerPoint Presentation</vt:lpstr>
      <vt:lpstr>PowerPoint Presentation</vt:lpstr>
      <vt:lpstr>3. Elemen Pemantauan yang Efektif </vt:lpstr>
      <vt:lpstr>3. Elemen Pemantauan yang Efektif </vt:lpstr>
      <vt:lpstr>3. Elemen Pemantauan yang Efektif </vt:lpstr>
      <vt:lpstr>3. Elemen Pemantauan yang Efektif </vt:lpstr>
      <vt:lpstr>4. Menilai pengendalian intern</vt:lpstr>
      <vt:lpstr>4. Menilai pengendalian intern</vt:lpstr>
      <vt:lpstr>4. Menilai pengendalian intern</vt:lpstr>
      <vt:lpstr>PowerPoint Presentation</vt:lpstr>
      <vt:lpstr>PowerPoint Presentation</vt:lpstr>
      <vt:lpstr>PowerPoint Presentation</vt:lpstr>
      <vt:lpstr>Melaporkan temuan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pusdiklatwas_bpkp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ipin</dc:creator>
  <cp:lastModifiedBy>eight</cp:lastModifiedBy>
  <cp:revision>213</cp:revision>
  <dcterms:created xsi:type="dcterms:W3CDTF">2009-10-28T08:08:47Z</dcterms:created>
  <dcterms:modified xsi:type="dcterms:W3CDTF">2016-08-25T02:55:02Z</dcterms:modified>
</cp:coreProperties>
</file>