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95" r:id="rId2"/>
    <p:sldId id="354" r:id="rId3"/>
    <p:sldId id="353" r:id="rId4"/>
  </p:sldIdLst>
  <p:sldSz cx="12192000" cy="6858000"/>
  <p:notesSz cx="6797675" cy="9928225"/>
  <p:defaultTextStyle>
    <a:defPPr>
      <a:defRPr lang="en-US"/>
    </a:defPPr>
    <a:lvl1pPr marL="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99FFCC"/>
    <a:srgbClr val="53BAAA"/>
    <a:srgbClr val="A50021"/>
    <a:srgbClr val="FB6E51"/>
    <a:srgbClr val="53BA41"/>
    <a:srgbClr val="00FFCC"/>
    <a:srgbClr val="D2DEEF"/>
    <a:srgbClr val="5392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93"/>
    <p:restoredTop sz="94624"/>
  </p:normalViewPr>
  <p:slideViewPr>
    <p:cSldViewPr snapToGrid="0" snapToObjects="1">
      <p:cViewPr>
        <p:scale>
          <a:sx n="110" d="100"/>
          <a:sy n="110" d="100"/>
        </p:scale>
        <p:origin x="-984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F65591-AFE0-3244-BB80-DB05F0301166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4AC51D-CEFA-5D44-927C-BEBF1C587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8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3B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8600" y="1122363"/>
            <a:ext cx="6629400" cy="2387600"/>
          </a:xfrm>
        </p:spPr>
        <p:txBody>
          <a:bodyPr anchor="b">
            <a:normAutofit/>
          </a:bodyPr>
          <a:lstStyle>
            <a:lvl1pPr algn="l">
              <a:defRPr sz="5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8600" y="3602037"/>
            <a:ext cx="6629400" cy="1655763"/>
          </a:xfrm>
        </p:spPr>
        <p:txBody>
          <a:bodyPr/>
          <a:lstStyle>
            <a:lvl1pPr marL="0" indent="0" algn="l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9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7466-96EE-40D6-BE25-B509E169D769}" type="datetime1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3" y="0"/>
            <a:ext cx="3378631" cy="6858000"/>
          </a:xfrm>
          <a:prstGeom prst="rect">
            <a:avLst/>
          </a:prstGeom>
          <a:solidFill>
            <a:srgbClr val="53BA41"/>
          </a:solidFill>
          <a:ln>
            <a:noFill/>
          </a:ln>
          <a:effectLst>
            <a:outerShdw blurRad="215900" dist="190500" dir="30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" y="3429002"/>
            <a:ext cx="3036743" cy="2783681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8045" y="2340415"/>
            <a:ext cx="2908699" cy="1246493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sz="1500" b="1" smtClean="0"/>
              <a:t>BERSAMA MEMBANGUN BIROKRASI YANG BERSIH, AKUNTABEL,</a:t>
            </a:r>
            <a:r>
              <a:rPr lang="en-US" sz="1500" b="1" baseline="0" smtClean="0"/>
              <a:t> EFEKTIF DAN EFISIEN SERTA MAMPU MEMBERIKAN PELAYANAN BERKUALITAS</a:t>
            </a:r>
            <a:endParaRPr lang="en-US" sz="1500" b="1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044" y="792638"/>
            <a:ext cx="2400408" cy="1472369"/>
          </a:xfrm>
          <a:prstGeom prst="rect">
            <a:avLst/>
          </a:prstGeom>
        </p:spPr>
      </p:pic>
      <p:pic>
        <p:nvPicPr>
          <p:cNvPr id="12" name="Picture 8" descr="D:\Presidential Transition Team\091023 Sidang Kabient ke-1\garuda_pacasila.png"/>
          <p:cNvPicPr>
            <a:picLocks noChangeAspect="1" noChangeArrowheads="1"/>
          </p:cNvPicPr>
          <p:nvPr userDrawn="1"/>
        </p:nvPicPr>
        <p:blipFill>
          <a:blip r:embed="rId4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96" y="640401"/>
            <a:ext cx="1455549" cy="1556345"/>
          </a:xfrm>
          <a:prstGeom prst="rect">
            <a:avLst/>
          </a:prstGeom>
          <a:noFill/>
          <a:ln>
            <a:noFill/>
          </a:ln>
          <a:effectLst>
            <a:outerShdw blurRad="114300" dist="12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6495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6F305-A603-4C7A-A576-238404A0C1E8}" type="datetime1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7180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5AEE-2410-47C7-8130-6AF75646FAA5}" type="datetime1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8092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2ACD-88EC-45A8-BAEC-F25B6489642B}" type="datetime1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0676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CDBC-2CA9-4EFD-8BB9-51F3D2F7B5D9}" type="datetime1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5969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DC8A8-D4FE-46F2-B08E-8DE7B89BD184}" type="datetime1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39079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9A0A9-D403-4A88-B1D1-5B6753E7FCDF}" type="datetime1">
              <a:rPr lang="en-US" smtClean="0"/>
              <a:t>6/4/2018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1207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861" y="35116"/>
            <a:ext cx="10921139" cy="759417"/>
          </a:xfrm>
          <a:solidFill>
            <a:srgbClr val="53BAAA"/>
          </a:solidFill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1A8C7-B15E-47FE-B0AE-FDDC2F89901A}" type="datetime1">
              <a:rPr lang="en-US" smtClean="0"/>
              <a:t>6/4/2018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8" descr="D:\Presidential Transition Team\091023 Sidang Kabient ke-1\garuda_pacasila.png"/>
          <p:cNvPicPr>
            <a:picLocks noChangeAspect="1" noChangeArrowheads="1"/>
          </p:cNvPicPr>
          <p:nvPr userDrawn="1"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68" y="35115"/>
            <a:ext cx="1000125" cy="1069383"/>
          </a:xfrm>
          <a:prstGeom prst="rect">
            <a:avLst/>
          </a:prstGeom>
          <a:noFill/>
          <a:ln>
            <a:noFill/>
          </a:ln>
          <a:effectLst>
            <a:outerShdw blurRad="114300" dist="12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0" y="4726986"/>
            <a:ext cx="135368" cy="2131017"/>
          </a:xfrm>
          <a:prstGeom prst="rect">
            <a:avLst/>
          </a:prstGeom>
          <a:solidFill>
            <a:srgbClr val="53B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0213" y="1104498"/>
            <a:ext cx="1130439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algn="ctr"/>
            <a:r>
              <a:rPr lang="en-US" sz="1200" b="1" dirty="0" smtClean="0"/>
              <a:t>KEMENTERIAN</a:t>
            </a:r>
          </a:p>
          <a:p>
            <a:pPr algn="ctr"/>
            <a:r>
              <a:rPr lang="en-US" sz="1200" b="1" dirty="0" smtClean="0"/>
              <a:t>PANRB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05412973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54DC-26BF-4276-9F49-42A41A1ACCD8}" type="datetime1">
              <a:rPr lang="en-US" smtClean="0"/>
              <a:t>6/4/2018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>
            <a:off x="2604658" y="2840181"/>
            <a:ext cx="845127" cy="817419"/>
          </a:xfrm>
          <a:prstGeom prst="roundRect">
            <a:avLst/>
          </a:prstGeom>
          <a:solidFill>
            <a:srgbClr val="53B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43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500"/>
            </a:lvl2pPr>
            <a:lvl3pPr marL="914354" indent="0">
              <a:buNone/>
              <a:defRPr sz="1200"/>
            </a:lvl3pPr>
            <a:lvl4pPr marL="1371532" indent="0">
              <a:buNone/>
              <a:defRPr sz="1100"/>
            </a:lvl4pPr>
            <a:lvl5pPr marL="1828709" indent="0">
              <a:buNone/>
              <a:defRPr sz="1100"/>
            </a:lvl5pPr>
            <a:lvl6pPr marL="2285886" indent="0">
              <a:buNone/>
              <a:defRPr sz="1100"/>
            </a:lvl6pPr>
            <a:lvl7pPr marL="2743062" indent="0">
              <a:buNone/>
              <a:defRPr sz="1100"/>
            </a:lvl7pPr>
            <a:lvl8pPr marL="3200240" indent="0">
              <a:buNone/>
              <a:defRPr sz="1100"/>
            </a:lvl8pPr>
            <a:lvl9pPr marL="3657418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52B1-52EC-460D-955C-C4AEEFACDCC4}" type="datetime1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5279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500"/>
            </a:lvl2pPr>
            <a:lvl3pPr marL="914354" indent="0">
              <a:buNone/>
              <a:defRPr sz="1200"/>
            </a:lvl3pPr>
            <a:lvl4pPr marL="1371532" indent="0">
              <a:buNone/>
              <a:defRPr sz="1100"/>
            </a:lvl4pPr>
            <a:lvl5pPr marL="1828709" indent="0">
              <a:buNone/>
              <a:defRPr sz="1100"/>
            </a:lvl5pPr>
            <a:lvl6pPr marL="2285886" indent="0">
              <a:buNone/>
              <a:defRPr sz="1100"/>
            </a:lvl6pPr>
            <a:lvl7pPr marL="2743062" indent="0">
              <a:buNone/>
              <a:defRPr sz="1100"/>
            </a:lvl7pPr>
            <a:lvl8pPr marL="3200240" indent="0">
              <a:buNone/>
              <a:defRPr sz="1100"/>
            </a:lvl8pPr>
            <a:lvl9pPr marL="3657418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705C1-906D-4798-A675-B2C0F7931EB1}" type="datetime1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0788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36FFD-AB78-4E13-8168-0200C2623BA7}" type="datetime1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3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7" descr="Cit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" y="3505200"/>
            <a:ext cx="12192000" cy="1371600"/>
          </a:xfrm>
          <a:prstGeom prst="rect">
            <a:avLst/>
          </a:prstGeom>
          <a:solidFill>
            <a:srgbClr val="53BAA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lIns="91436" tIns="45718" rIns="91436" bIns="45718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eaLnBrk="1" hangingPunct="1"/>
            <a:r>
              <a:rPr lang="en-AU" altLang="id-ID" sz="3600" b="1" dirty="0" smtClean="0">
                <a:solidFill>
                  <a:schemeClr val="bg1"/>
                </a:solidFill>
                <a:latin typeface="Tw Cen MT" pitchFamily="34" charset="0"/>
              </a:rPr>
              <a:t>HASIL LAKIP PEMERINTAH PROVINSI </a:t>
            </a:r>
            <a:r>
              <a:rPr lang="en-AU" altLang="id-ID" sz="3600" b="1" dirty="0" smtClean="0">
                <a:solidFill>
                  <a:schemeClr val="bg1"/>
                </a:solidFill>
                <a:latin typeface="Tw Cen MT" pitchFamily="34" charset="0"/>
              </a:rPr>
              <a:t>SUMATERA BARAT DAN</a:t>
            </a:r>
          </a:p>
          <a:p>
            <a:pPr eaLnBrk="1" hangingPunct="1"/>
            <a:r>
              <a:rPr lang="en-AU" altLang="id-ID" sz="3600" b="1" dirty="0" smtClean="0">
                <a:solidFill>
                  <a:schemeClr val="bg1"/>
                </a:solidFill>
                <a:latin typeface="Tw Cen MT" pitchFamily="34" charset="0"/>
              </a:rPr>
              <a:t>KABUPATEN / KOTA TAHUN 2016</a:t>
            </a:r>
            <a:endParaRPr lang="en-AU" altLang="id-ID" sz="3600" b="1" dirty="0">
              <a:solidFill>
                <a:schemeClr val="bg1"/>
              </a:solidFill>
              <a:latin typeface="Tw Cen MT" pitchFamily="34" charset="0"/>
            </a:endParaRPr>
          </a:p>
        </p:txBody>
      </p:sp>
      <p:pic>
        <p:nvPicPr>
          <p:cNvPr id="15" name="Picture 8" descr="D:\Presidential Transition Team\091023 Sidang Kabient ke-1\garuda_pacasila.png"/>
          <p:cNvPicPr>
            <a:picLocks noChangeAspect="1" noChangeArrowheads="1"/>
          </p:cNvPicPr>
          <p:nvPr/>
        </p:nvPicPr>
        <p:blipFill>
          <a:blip r:embed="rId3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788" y="228601"/>
            <a:ext cx="1775165" cy="1535115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36266" y="1905003"/>
            <a:ext cx="7868065" cy="1015663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AU" sz="2000" b="1" dirty="0"/>
              <a:t>MENTERI </a:t>
            </a:r>
          </a:p>
          <a:p>
            <a:pPr algn="ctr"/>
            <a:r>
              <a:rPr lang="en-AU" sz="2000" b="1" dirty="0"/>
              <a:t>PENDAYAGUNAAN APARATUR NEGARA</a:t>
            </a:r>
          </a:p>
          <a:p>
            <a:pPr algn="ctr"/>
            <a:r>
              <a:rPr lang="en-AU" sz="2000" b="1" dirty="0"/>
              <a:t>DAN REFORMASI BIROKRASI</a:t>
            </a:r>
          </a:p>
        </p:txBody>
      </p:sp>
    </p:spTree>
    <p:extLst>
      <p:ext uri="{BB962C8B-B14F-4D97-AF65-F5344CB8AC3E}">
        <p14:creationId xmlns:p14="http://schemas.microsoft.com/office/powerpoint/2010/main" val="41783187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7063" y="77648"/>
            <a:ext cx="10921139" cy="1176994"/>
          </a:xfrm>
        </p:spPr>
        <p:txBody>
          <a:bodyPr>
            <a:noAutofit/>
          </a:bodyPr>
          <a:lstStyle/>
          <a:p>
            <a:r>
              <a:rPr lang="id-ID" sz="2400" dirty="0">
                <a:solidFill>
                  <a:schemeClr val="bg1"/>
                </a:solidFill>
                <a:latin typeface="Arial Black" panose="020B0A04020102020204" pitchFamily="34" charset="0"/>
              </a:rPr>
              <a:t>PERKEMBANGAN NILAI AKUNTABILITAS KINERJA PEMERINTAH PROVINSI SUMATERA BARAT DAN PEMERINTAH KABUPATEN/KOTA DI PROVINSI SUMATERA BARAT</a:t>
            </a:r>
            <a:endParaRPr lang="en-US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9269818" y="6459060"/>
            <a:ext cx="2743200" cy="365125"/>
          </a:xfrm>
        </p:spPr>
        <p:txBody>
          <a:bodyPr/>
          <a:lstStyle/>
          <a:p>
            <a:r>
              <a:rPr lang="id-ID" dirty="0" smtClean="0">
                <a:solidFill>
                  <a:prstClr val="black">
                    <a:tint val="75000"/>
                  </a:prstClr>
                </a:solidFill>
              </a:rPr>
              <a:t>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900" y="3216"/>
            <a:ext cx="1169581" cy="1102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pic>
        <p:nvPicPr>
          <p:cNvPr id="6" name="Picture 2" descr="C:\Users\User\Desktop\eko\MUSRENBANG jabar 2017\logo_pan_rb_bes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43" y="120083"/>
            <a:ext cx="740624" cy="97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9593751"/>
              </p:ext>
            </p:extLst>
          </p:nvPr>
        </p:nvGraphicFramePr>
        <p:xfrm>
          <a:off x="1201481" y="1399162"/>
          <a:ext cx="10579393" cy="4957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4186"/>
                <a:gridCol w="2220789"/>
                <a:gridCol w="850604"/>
                <a:gridCol w="850605"/>
                <a:gridCol w="946298"/>
                <a:gridCol w="861237"/>
                <a:gridCol w="808074"/>
                <a:gridCol w="893135"/>
                <a:gridCol w="701749"/>
                <a:gridCol w="644424"/>
                <a:gridCol w="661868"/>
                <a:gridCol w="756424"/>
              </a:tblGrid>
              <a:tr h="413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INSTANSI PEMERINTAH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3313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</a:t>
                      </a:r>
                      <a:r>
                        <a:rPr lang="en-US" sz="14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Sumatera </a:t>
                      </a: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Barat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56.50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61.31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62.46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70.52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71.72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81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Agam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43.33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44.06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47.42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50.36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5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Dharmasraya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23.35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32.19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42.88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44.93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782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Kepulauan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Mentawai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30.32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32.71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303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Limapuluh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Kota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46.56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47.57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45.26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3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Padang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Pariaman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33.08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36.36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37.09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31.57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50.03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3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Pasaman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46.18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51.88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43.46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Pasaman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Barat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28.96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36.27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40.69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46.26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3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Pesisir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Selatan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47.31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45.39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50.81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50.94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3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Sijunjung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31.87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33.46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40.42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81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Solok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52.54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55.07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207063" y="1818171"/>
            <a:ext cx="10614625" cy="361506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1744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7063" y="77648"/>
            <a:ext cx="10921139" cy="1176994"/>
          </a:xfrm>
        </p:spPr>
        <p:txBody>
          <a:bodyPr>
            <a:noAutofit/>
          </a:bodyPr>
          <a:lstStyle/>
          <a:p>
            <a:r>
              <a:rPr lang="id-ID" sz="2400" dirty="0">
                <a:solidFill>
                  <a:schemeClr val="bg1"/>
                </a:solidFill>
                <a:latin typeface="Arial Black" panose="020B0A04020102020204" pitchFamily="34" charset="0"/>
              </a:rPr>
              <a:t>PERKEMBANGAN NILAI AKUNTABILITAS KINERJA PEMERINTAH PROVINSI SUMATERA BARAT DAN PEMERINTAH KABUPATEN/KOTA DI PROVINSI SUMATERA BARAT</a:t>
            </a:r>
            <a:endParaRPr lang="en-US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d-ID" dirty="0" smtClean="0">
                <a:solidFill>
                  <a:prstClr val="black">
                    <a:tint val="75000"/>
                  </a:prstClr>
                </a:solidFill>
              </a:rPr>
              <a:t>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900" y="3216"/>
            <a:ext cx="1169581" cy="1102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pic>
        <p:nvPicPr>
          <p:cNvPr id="6" name="Picture 2" descr="C:\Users\User\Desktop\eko\MUSRENBANG jabar 2017\logo_pan_rb_bes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43" y="120083"/>
            <a:ext cx="740624" cy="97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7379021"/>
              </p:ext>
            </p:extLst>
          </p:nvPr>
        </p:nvGraphicFramePr>
        <p:xfrm>
          <a:off x="1325318" y="1538542"/>
          <a:ext cx="10359860" cy="46389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3171"/>
                <a:gridCol w="2791613"/>
                <a:gridCol w="914400"/>
                <a:gridCol w="808075"/>
                <a:gridCol w="680483"/>
                <a:gridCol w="712382"/>
                <a:gridCol w="818707"/>
                <a:gridCol w="584791"/>
                <a:gridCol w="648586"/>
                <a:gridCol w="606055"/>
                <a:gridCol w="744279"/>
                <a:gridCol w="627318"/>
              </a:tblGrid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INSTANSI PEMERINTAH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Solok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Selatan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34.14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34.19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36.33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39.15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40.95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Tanah </a:t>
                      </a:r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33.87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53.25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56.39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53.66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55.23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</a:t>
                      </a:r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Bukittinggi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37.89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40.22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42.66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44.25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50.34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42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Padang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37.16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51.42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52.98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50.15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60.06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Padang Panjang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45.27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52.21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50.17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52.64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55.13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42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Pariaman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32.32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38.58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47.54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44.63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50.04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Payakumbuh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31.46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38.68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50.68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61.66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Sawahlunto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32.74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34.14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41.33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43.66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42.77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34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Solok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50.13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55.08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60.05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70290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</TotalTime>
  <Words>345</Words>
  <Application>Microsoft Office PowerPoint</Application>
  <PresentationFormat>Custom</PresentationFormat>
  <Paragraphs>262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PERKEMBANGAN NILAI AKUNTABILITAS KINERJA PEMERINTAH PROVINSI SUMATERA BARAT DAN PEMERINTAH KABUPATEN/KOTA DI PROVINSI SUMATERA BARAT</vt:lpstr>
      <vt:lpstr>PERKEMBANGAN NILAI AKUNTABILITAS KINERJA PEMERINTAH PROVINSI SUMATERA BARAT DAN PEMERINTAH KABUPATEN/KOTA DI PROVINSI SUMATERA BARAT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teguh widji</dc:creator>
  <cp:lastModifiedBy>LENOVO</cp:lastModifiedBy>
  <cp:revision>119</cp:revision>
  <cp:lastPrinted>2017-04-27T01:29:26Z</cp:lastPrinted>
  <dcterms:created xsi:type="dcterms:W3CDTF">2017-01-24T01:57:26Z</dcterms:created>
  <dcterms:modified xsi:type="dcterms:W3CDTF">2018-06-04T05:19:39Z</dcterms:modified>
</cp:coreProperties>
</file>