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57" r:id="rId2"/>
    <p:sldMasterId id="2147483769" r:id="rId3"/>
  </p:sldMasterIdLst>
  <p:notesMasterIdLst>
    <p:notesMasterId r:id="rId52"/>
  </p:notesMasterIdLst>
  <p:sldIdLst>
    <p:sldId id="256" r:id="rId4"/>
    <p:sldId id="388" r:id="rId5"/>
    <p:sldId id="269" r:id="rId6"/>
    <p:sldId id="391" r:id="rId7"/>
    <p:sldId id="272" r:id="rId8"/>
    <p:sldId id="386" r:id="rId9"/>
    <p:sldId id="325" r:id="rId10"/>
    <p:sldId id="347" r:id="rId11"/>
    <p:sldId id="348" r:id="rId12"/>
    <p:sldId id="353" r:id="rId13"/>
    <p:sldId id="336" r:id="rId14"/>
    <p:sldId id="337" r:id="rId15"/>
    <p:sldId id="338" r:id="rId16"/>
    <p:sldId id="339" r:id="rId17"/>
    <p:sldId id="350" r:id="rId18"/>
    <p:sldId id="349" r:id="rId19"/>
    <p:sldId id="352" r:id="rId20"/>
    <p:sldId id="389" r:id="rId21"/>
    <p:sldId id="318" r:id="rId22"/>
    <p:sldId id="392" r:id="rId23"/>
    <p:sldId id="394" r:id="rId24"/>
    <p:sldId id="359" r:id="rId25"/>
    <p:sldId id="354" r:id="rId26"/>
    <p:sldId id="361" r:id="rId27"/>
    <p:sldId id="356" r:id="rId28"/>
    <p:sldId id="358" r:id="rId29"/>
    <p:sldId id="362" r:id="rId30"/>
    <p:sldId id="363" r:id="rId31"/>
    <p:sldId id="364" r:id="rId32"/>
    <p:sldId id="365" r:id="rId33"/>
    <p:sldId id="367" r:id="rId34"/>
    <p:sldId id="369" r:id="rId35"/>
    <p:sldId id="371" r:id="rId36"/>
    <p:sldId id="370" r:id="rId37"/>
    <p:sldId id="373" r:id="rId38"/>
    <p:sldId id="374" r:id="rId39"/>
    <p:sldId id="375" r:id="rId40"/>
    <p:sldId id="376" r:id="rId41"/>
    <p:sldId id="377" r:id="rId42"/>
    <p:sldId id="378" r:id="rId43"/>
    <p:sldId id="379" r:id="rId44"/>
    <p:sldId id="380" r:id="rId45"/>
    <p:sldId id="381" r:id="rId46"/>
    <p:sldId id="383" r:id="rId47"/>
    <p:sldId id="384" r:id="rId48"/>
    <p:sldId id="385" r:id="rId49"/>
    <p:sldId id="390" r:id="rId50"/>
    <p:sldId id="285" r:id="rId51"/>
  </p:sldIdLst>
  <p:sldSz cx="10287000" cy="6858000" type="35mm"/>
  <p:notesSz cx="6858000" cy="9144000"/>
  <p:defaultTextStyle>
    <a:defPPr>
      <a:defRPr lang="id-ID"/>
    </a:defPPr>
    <a:lvl1pPr marL="0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7517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55035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82552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10069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37587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65104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92622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20139" algn="l" defTabSz="1055035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03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128" y="-96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183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4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68F3AF-7F12-48C7-A075-795066697380}" type="doc">
      <dgm:prSet loTypeId="urn:microsoft.com/office/officeart/2008/layout/SquareAccent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A989F3CB-10A1-4A6E-8206-A954BD370C4A}">
      <dgm:prSet phldrT="[Text]"/>
      <dgm:spPr/>
      <dgm:t>
        <a:bodyPr/>
        <a:lstStyle/>
        <a:p>
          <a:r>
            <a:rPr lang="id-ID" b="1" dirty="0" smtClean="0"/>
            <a:t>PELAKSANAAN PEMBAHASAN</a:t>
          </a:r>
          <a:endParaRPr lang="id-ID" dirty="0"/>
        </a:p>
      </dgm:t>
    </dgm:pt>
    <dgm:pt modelId="{D4C11CED-8A6D-4233-A19D-B9E4FBD5303F}" type="parTrans" cxnId="{38568AC8-C278-4DEE-910A-4A31FE2FE213}">
      <dgm:prSet/>
      <dgm:spPr/>
      <dgm:t>
        <a:bodyPr/>
        <a:lstStyle/>
        <a:p>
          <a:endParaRPr lang="id-ID"/>
        </a:p>
      </dgm:t>
    </dgm:pt>
    <dgm:pt modelId="{57F89B2B-4E66-4FFC-B478-A3F05B31EBFE}" type="sibTrans" cxnId="{38568AC8-C278-4DEE-910A-4A31FE2FE213}">
      <dgm:prSet/>
      <dgm:spPr/>
      <dgm:t>
        <a:bodyPr/>
        <a:lstStyle/>
        <a:p>
          <a:endParaRPr lang="id-ID"/>
        </a:p>
      </dgm:t>
    </dgm:pt>
    <dgm:pt modelId="{FFD33186-851F-470E-9A98-F674F12EEC11}">
      <dgm:prSet phldrT="[Text]"/>
      <dgm:spPr/>
      <dgm:t>
        <a:bodyPr/>
        <a:lstStyle/>
        <a:p>
          <a:r>
            <a:rPr lang="id-ID" dirty="0" smtClean="0"/>
            <a:t>Rapat Koordinasi Awal dengan KP/PPTK/ Tim PPHB</a:t>
          </a:r>
          <a:endParaRPr lang="id-ID" dirty="0"/>
        </a:p>
      </dgm:t>
    </dgm:pt>
    <dgm:pt modelId="{C5BEB6D7-C1A4-42F4-87F9-46D429DBE2F1}" type="parTrans" cxnId="{62F1A479-A052-4E4C-ABB3-9E2F8C77825C}">
      <dgm:prSet/>
      <dgm:spPr/>
      <dgm:t>
        <a:bodyPr/>
        <a:lstStyle/>
        <a:p>
          <a:endParaRPr lang="id-ID"/>
        </a:p>
      </dgm:t>
    </dgm:pt>
    <dgm:pt modelId="{2F60DE1D-A11B-4587-BFD3-3A919D1B45FC}" type="sibTrans" cxnId="{62F1A479-A052-4E4C-ABB3-9E2F8C77825C}">
      <dgm:prSet/>
      <dgm:spPr/>
      <dgm:t>
        <a:bodyPr/>
        <a:lstStyle/>
        <a:p>
          <a:endParaRPr lang="id-ID"/>
        </a:p>
      </dgm:t>
    </dgm:pt>
    <dgm:pt modelId="{7B5B8C84-0B71-40D1-823D-AE989758E337}">
      <dgm:prSet phldrT="[Text]"/>
      <dgm:spPr/>
      <dgm:t>
        <a:bodyPr/>
        <a:lstStyle/>
        <a:p>
          <a:r>
            <a:rPr lang="id-ID" b="1" dirty="0" smtClean="0"/>
            <a:t>PENDAMPINGAN KEPADA KABUPATEN/KOTA </a:t>
          </a:r>
          <a:endParaRPr lang="id-ID" b="1" dirty="0"/>
        </a:p>
      </dgm:t>
    </dgm:pt>
    <dgm:pt modelId="{8A4D08E8-78CE-4D0B-8F35-9E85E228BCDC}" type="parTrans" cxnId="{79BD0F11-83AC-4D1B-8BD5-3C1857050574}">
      <dgm:prSet/>
      <dgm:spPr/>
      <dgm:t>
        <a:bodyPr/>
        <a:lstStyle/>
        <a:p>
          <a:endParaRPr lang="id-ID"/>
        </a:p>
      </dgm:t>
    </dgm:pt>
    <dgm:pt modelId="{A6321309-D9B8-42C6-9DE0-25C6468FE0BA}" type="sibTrans" cxnId="{79BD0F11-83AC-4D1B-8BD5-3C1857050574}">
      <dgm:prSet/>
      <dgm:spPr/>
      <dgm:t>
        <a:bodyPr/>
        <a:lstStyle/>
        <a:p>
          <a:endParaRPr lang="id-ID"/>
        </a:p>
      </dgm:t>
    </dgm:pt>
    <dgm:pt modelId="{2F4ADBC0-9C22-4280-94BD-88AD92CE1301}">
      <dgm:prSet phldrT="[Text]"/>
      <dgm:spPr/>
      <dgm:t>
        <a:bodyPr/>
        <a:lstStyle/>
        <a:p>
          <a:r>
            <a:rPr lang="id-ID" dirty="0" smtClean="0"/>
            <a:t>Kota Padang Panjang</a:t>
          </a:r>
          <a:endParaRPr lang="id-ID" dirty="0"/>
        </a:p>
      </dgm:t>
    </dgm:pt>
    <dgm:pt modelId="{F29F49FC-B899-4320-A1CE-DE68DDD3C3E2}" type="parTrans" cxnId="{F077C3DA-7E53-4A3A-BDE2-4C834543CC8F}">
      <dgm:prSet/>
      <dgm:spPr/>
      <dgm:t>
        <a:bodyPr/>
        <a:lstStyle/>
        <a:p>
          <a:endParaRPr lang="id-ID"/>
        </a:p>
      </dgm:t>
    </dgm:pt>
    <dgm:pt modelId="{9821B920-2584-4F08-A328-5C2F9CCF7092}" type="sibTrans" cxnId="{F077C3DA-7E53-4A3A-BDE2-4C834543CC8F}">
      <dgm:prSet/>
      <dgm:spPr/>
      <dgm:t>
        <a:bodyPr/>
        <a:lstStyle/>
        <a:p>
          <a:endParaRPr lang="id-ID"/>
        </a:p>
      </dgm:t>
    </dgm:pt>
    <dgm:pt modelId="{6EC0D62F-E4C5-441D-B55A-96F0B3A14B60}">
      <dgm:prSet phldrT="[Text]"/>
      <dgm:spPr/>
      <dgm:t>
        <a:bodyPr/>
        <a:lstStyle/>
        <a:p>
          <a:r>
            <a:rPr lang="id-ID" dirty="0" smtClean="0"/>
            <a:t>Kabupaten Sijunjung</a:t>
          </a:r>
          <a:endParaRPr lang="id-ID" dirty="0"/>
        </a:p>
      </dgm:t>
    </dgm:pt>
    <dgm:pt modelId="{0AB42310-BDA0-4D99-9260-838E43427E9A}" type="parTrans" cxnId="{B2022A69-516F-4D40-A921-BE797AD581B3}">
      <dgm:prSet/>
      <dgm:spPr/>
      <dgm:t>
        <a:bodyPr/>
        <a:lstStyle/>
        <a:p>
          <a:endParaRPr lang="id-ID"/>
        </a:p>
      </dgm:t>
    </dgm:pt>
    <dgm:pt modelId="{C0B7011D-0E4A-477A-B6B6-2C5D409AB764}" type="sibTrans" cxnId="{B2022A69-516F-4D40-A921-BE797AD581B3}">
      <dgm:prSet/>
      <dgm:spPr/>
      <dgm:t>
        <a:bodyPr/>
        <a:lstStyle/>
        <a:p>
          <a:endParaRPr lang="id-ID"/>
        </a:p>
      </dgm:t>
    </dgm:pt>
    <dgm:pt modelId="{D63DA666-5A76-430D-BC98-8D6D400E6CC5}">
      <dgm:prSet phldrT="[Text]"/>
      <dgm:spPr/>
      <dgm:t>
        <a:bodyPr/>
        <a:lstStyle/>
        <a:p>
          <a:r>
            <a:rPr lang="id-ID" dirty="0" smtClean="0"/>
            <a:t>Kabupaten Lima Puluh kota </a:t>
          </a:r>
          <a:endParaRPr lang="id-ID" dirty="0"/>
        </a:p>
      </dgm:t>
    </dgm:pt>
    <dgm:pt modelId="{D1A0AB30-77EB-44B2-A353-B8BC054F5110}" type="parTrans" cxnId="{6D3ECD78-7EF4-4B45-BA36-A26CD3AB2B62}">
      <dgm:prSet/>
      <dgm:spPr/>
      <dgm:t>
        <a:bodyPr/>
        <a:lstStyle/>
        <a:p>
          <a:endParaRPr lang="id-ID"/>
        </a:p>
      </dgm:t>
    </dgm:pt>
    <dgm:pt modelId="{F372E96E-1ADE-4AEB-B644-ACE332DE3ECA}" type="sibTrans" cxnId="{6D3ECD78-7EF4-4B45-BA36-A26CD3AB2B62}">
      <dgm:prSet/>
      <dgm:spPr/>
      <dgm:t>
        <a:bodyPr/>
        <a:lstStyle/>
        <a:p>
          <a:endParaRPr lang="id-ID"/>
        </a:p>
      </dgm:t>
    </dgm:pt>
    <dgm:pt modelId="{3E80F7C2-B2CC-4077-AFB9-7BBCF04BEE80}">
      <dgm:prSet/>
      <dgm:spPr/>
      <dgm:t>
        <a:bodyPr/>
        <a:lstStyle/>
        <a:p>
          <a:r>
            <a:rPr lang="id-ID" dirty="0" smtClean="0"/>
            <a:t>Pembahasan laporan pendahuluan dengan KP/PPTK/ Tim PPHB</a:t>
          </a:r>
          <a:endParaRPr lang="id-ID" dirty="0"/>
        </a:p>
      </dgm:t>
    </dgm:pt>
    <dgm:pt modelId="{71893FD7-3946-415A-BCD5-8C0148B616CE}" type="parTrans" cxnId="{A8C2F611-3A1C-4BB4-8F60-6EA4B3AC5AEA}">
      <dgm:prSet/>
      <dgm:spPr/>
      <dgm:t>
        <a:bodyPr/>
        <a:lstStyle/>
        <a:p>
          <a:endParaRPr lang="id-ID"/>
        </a:p>
      </dgm:t>
    </dgm:pt>
    <dgm:pt modelId="{3369FE1E-1F41-41C2-B8B5-6BE9AE3923BB}" type="sibTrans" cxnId="{A8C2F611-3A1C-4BB4-8F60-6EA4B3AC5AEA}">
      <dgm:prSet/>
      <dgm:spPr/>
      <dgm:t>
        <a:bodyPr/>
        <a:lstStyle/>
        <a:p>
          <a:endParaRPr lang="id-ID"/>
        </a:p>
      </dgm:t>
    </dgm:pt>
    <dgm:pt modelId="{5D5930EA-9A6C-4333-98A8-3F6B2DF177D7}">
      <dgm:prSet/>
      <dgm:spPr/>
      <dgm:t>
        <a:bodyPr/>
        <a:lstStyle/>
        <a:p>
          <a:r>
            <a:rPr lang="id-ID" dirty="0" smtClean="0"/>
            <a:t>Pelaksanaan kegiatan klinik ke I </a:t>
          </a:r>
          <a:endParaRPr lang="id-ID" dirty="0"/>
        </a:p>
      </dgm:t>
    </dgm:pt>
    <dgm:pt modelId="{3865E7BC-8CD0-447A-AF39-4C0DA07E25E1}" type="parTrans" cxnId="{5DBF5C5E-BDFA-4749-9129-CC2AE2D27116}">
      <dgm:prSet/>
      <dgm:spPr/>
      <dgm:t>
        <a:bodyPr/>
        <a:lstStyle/>
        <a:p>
          <a:endParaRPr lang="id-ID"/>
        </a:p>
      </dgm:t>
    </dgm:pt>
    <dgm:pt modelId="{65FB4AC7-B0DC-4D1A-A6B7-4BD489121ADA}" type="sibTrans" cxnId="{5DBF5C5E-BDFA-4749-9129-CC2AE2D27116}">
      <dgm:prSet/>
      <dgm:spPr/>
      <dgm:t>
        <a:bodyPr/>
        <a:lstStyle/>
        <a:p>
          <a:endParaRPr lang="id-ID"/>
        </a:p>
      </dgm:t>
    </dgm:pt>
    <dgm:pt modelId="{3F8D3310-D58F-4AFF-B0E2-EFD02336139C}">
      <dgm:prSet/>
      <dgm:spPr/>
      <dgm:t>
        <a:bodyPr/>
        <a:lstStyle/>
        <a:p>
          <a:r>
            <a:rPr lang="id-ID" dirty="0" smtClean="0"/>
            <a:t>Pelaksanaan kegiatan klinik ke I</a:t>
          </a:r>
          <a:r>
            <a:rPr lang="en-US" dirty="0" smtClean="0"/>
            <a:t>I </a:t>
          </a:r>
          <a:endParaRPr lang="id-ID" dirty="0"/>
        </a:p>
      </dgm:t>
    </dgm:pt>
    <dgm:pt modelId="{DF56C6A5-7D98-47B5-8E95-B6F31C273FCF}" type="parTrans" cxnId="{D8FC0FAF-79A1-4D38-91DE-E8BC32588593}">
      <dgm:prSet/>
      <dgm:spPr/>
      <dgm:t>
        <a:bodyPr/>
        <a:lstStyle/>
        <a:p>
          <a:endParaRPr lang="id-ID"/>
        </a:p>
      </dgm:t>
    </dgm:pt>
    <dgm:pt modelId="{104F5C08-84E0-4F94-8A77-C0BCD56AD562}" type="sibTrans" cxnId="{D8FC0FAF-79A1-4D38-91DE-E8BC32588593}">
      <dgm:prSet/>
      <dgm:spPr/>
      <dgm:t>
        <a:bodyPr/>
        <a:lstStyle/>
        <a:p>
          <a:endParaRPr lang="id-ID"/>
        </a:p>
      </dgm:t>
    </dgm:pt>
    <dgm:pt modelId="{DF8D8F3E-26E6-45B8-A991-3E4DA1A8BBE1}">
      <dgm:prSet phldrT="[Text]"/>
      <dgm:spPr/>
      <dgm:t>
        <a:bodyPr/>
        <a:lstStyle/>
        <a:p>
          <a:r>
            <a:rPr lang="id-ID" dirty="0" smtClean="0"/>
            <a:t>Kabupaten Pesisiir Selatan</a:t>
          </a:r>
          <a:endParaRPr lang="id-ID" dirty="0"/>
        </a:p>
      </dgm:t>
    </dgm:pt>
    <dgm:pt modelId="{56BF43D8-0A6A-4F88-AEE6-42E999A65B22}" type="parTrans" cxnId="{5FA9F05F-4B44-4200-B087-624ACF47CE9E}">
      <dgm:prSet/>
      <dgm:spPr/>
      <dgm:t>
        <a:bodyPr/>
        <a:lstStyle/>
        <a:p>
          <a:endParaRPr lang="id-ID"/>
        </a:p>
      </dgm:t>
    </dgm:pt>
    <dgm:pt modelId="{0E1639F7-8D39-469C-8290-95F6A933D959}" type="sibTrans" cxnId="{5FA9F05F-4B44-4200-B087-624ACF47CE9E}">
      <dgm:prSet/>
      <dgm:spPr/>
      <dgm:t>
        <a:bodyPr/>
        <a:lstStyle/>
        <a:p>
          <a:endParaRPr lang="id-ID"/>
        </a:p>
      </dgm:t>
    </dgm:pt>
    <dgm:pt modelId="{08236FBE-8FCB-4955-BC83-5A1147E45C55}">
      <dgm:prSet phldrT="[Text]"/>
      <dgm:spPr/>
      <dgm:t>
        <a:bodyPr/>
        <a:lstStyle/>
        <a:p>
          <a:r>
            <a:rPr lang="id-ID" dirty="0" smtClean="0"/>
            <a:t>Kabupaten Tanah datar</a:t>
          </a:r>
          <a:endParaRPr lang="id-ID" dirty="0"/>
        </a:p>
      </dgm:t>
    </dgm:pt>
    <dgm:pt modelId="{07394570-3DF5-412C-A5CF-B47693C52552}" type="parTrans" cxnId="{E4D41508-8D4B-46D8-9D82-1E50F00932B1}">
      <dgm:prSet/>
      <dgm:spPr/>
      <dgm:t>
        <a:bodyPr/>
        <a:lstStyle/>
        <a:p>
          <a:endParaRPr lang="id-ID"/>
        </a:p>
      </dgm:t>
    </dgm:pt>
    <dgm:pt modelId="{710C7F57-788B-4692-8D9D-AA35CC0CD6A9}" type="sibTrans" cxnId="{E4D41508-8D4B-46D8-9D82-1E50F00932B1}">
      <dgm:prSet/>
      <dgm:spPr/>
      <dgm:t>
        <a:bodyPr/>
        <a:lstStyle/>
        <a:p>
          <a:endParaRPr lang="id-ID"/>
        </a:p>
      </dgm:t>
    </dgm:pt>
    <dgm:pt modelId="{BAA1390B-85D0-4A0D-AF5F-A37086789D47}">
      <dgm:prSet phldrT="[Text]"/>
      <dgm:spPr/>
      <dgm:t>
        <a:bodyPr/>
        <a:lstStyle/>
        <a:p>
          <a:r>
            <a:rPr lang="id-ID" dirty="0" smtClean="0"/>
            <a:t>Kota Pariaman</a:t>
          </a:r>
          <a:endParaRPr lang="id-ID" dirty="0"/>
        </a:p>
      </dgm:t>
    </dgm:pt>
    <dgm:pt modelId="{559064A7-82FA-44C8-9F4C-C1B68D2C99BA}" type="parTrans" cxnId="{D0B9DCB3-F2A2-4009-A24F-F4BA0B6C5D43}">
      <dgm:prSet/>
      <dgm:spPr/>
      <dgm:t>
        <a:bodyPr/>
        <a:lstStyle/>
        <a:p>
          <a:endParaRPr lang="id-ID"/>
        </a:p>
      </dgm:t>
    </dgm:pt>
    <dgm:pt modelId="{770EA289-1BA6-4FDC-8C64-847C7852CC09}" type="sibTrans" cxnId="{D0B9DCB3-F2A2-4009-A24F-F4BA0B6C5D43}">
      <dgm:prSet/>
      <dgm:spPr/>
      <dgm:t>
        <a:bodyPr/>
        <a:lstStyle/>
        <a:p>
          <a:endParaRPr lang="id-ID"/>
        </a:p>
      </dgm:t>
    </dgm:pt>
    <dgm:pt modelId="{B15EB545-758C-472D-829E-6F419D45EC82}">
      <dgm:prSet/>
      <dgm:spPr/>
      <dgm:t>
        <a:bodyPr/>
        <a:lstStyle/>
        <a:p>
          <a:r>
            <a:rPr lang="id-ID" dirty="0" smtClean="0"/>
            <a:t>Pelaksanaan kegiatan klinik ke I</a:t>
          </a:r>
          <a:r>
            <a:rPr lang="en-US" dirty="0" smtClean="0"/>
            <a:t>I </a:t>
          </a:r>
          <a:endParaRPr lang="id-ID" dirty="0"/>
        </a:p>
      </dgm:t>
    </dgm:pt>
    <dgm:pt modelId="{C3CCC36F-E482-4761-BFB6-CEE55ECC0BDD}" type="parTrans" cxnId="{B685F8E6-464F-494F-913C-5640D0318E56}">
      <dgm:prSet/>
      <dgm:spPr/>
      <dgm:t>
        <a:bodyPr/>
        <a:lstStyle/>
        <a:p>
          <a:endParaRPr lang="id-ID"/>
        </a:p>
      </dgm:t>
    </dgm:pt>
    <dgm:pt modelId="{157B7551-54F2-40F6-B2E0-C1439525CC62}" type="sibTrans" cxnId="{B685F8E6-464F-494F-913C-5640D0318E56}">
      <dgm:prSet/>
      <dgm:spPr/>
      <dgm:t>
        <a:bodyPr/>
        <a:lstStyle/>
        <a:p>
          <a:endParaRPr lang="id-ID"/>
        </a:p>
      </dgm:t>
    </dgm:pt>
    <dgm:pt modelId="{357CEEDA-2F20-4A09-8208-550B68BA1A46}">
      <dgm:prSet/>
      <dgm:spPr/>
      <dgm:t>
        <a:bodyPr/>
        <a:lstStyle/>
        <a:p>
          <a:r>
            <a:rPr lang="id-ID" dirty="0" smtClean="0"/>
            <a:t>Pelaksanaan kegiatan Proseding </a:t>
          </a:r>
          <a:endParaRPr lang="id-ID" dirty="0"/>
        </a:p>
      </dgm:t>
    </dgm:pt>
    <dgm:pt modelId="{4E94FDB9-73A5-4212-BD37-C1F9F97B069B}" type="parTrans" cxnId="{C4B2B01C-69AE-4A0E-B92E-2882D0CF3486}">
      <dgm:prSet/>
      <dgm:spPr/>
      <dgm:t>
        <a:bodyPr/>
        <a:lstStyle/>
        <a:p>
          <a:endParaRPr lang="id-ID"/>
        </a:p>
      </dgm:t>
    </dgm:pt>
    <dgm:pt modelId="{22E4AA91-C528-4394-BF4D-137F1BA8F719}" type="sibTrans" cxnId="{C4B2B01C-69AE-4A0E-B92E-2882D0CF3486}">
      <dgm:prSet/>
      <dgm:spPr/>
      <dgm:t>
        <a:bodyPr/>
        <a:lstStyle/>
        <a:p>
          <a:endParaRPr lang="id-ID"/>
        </a:p>
      </dgm:t>
    </dgm:pt>
    <dgm:pt modelId="{7B2C1A91-3A82-448A-A65A-3F713051D781}" type="pres">
      <dgm:prSet presAssocID="{C168F3AF-7F12-48C7-A075-795066697380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id-ID"/>
        </a:p>
      </dgm:t>
    </dgm:pt>
    <dgm:pt modelId="{1385AD10-1517-44F1-8B1B-FCFDE1C2A3CB}" type="pres">
      <dgm:prSet presAssocID="{A989F3CB-10A1-4A6E-8206-A954BD370C4A}" presName="root" presStyleCnt="0">
        <dgm:presLayoutVars>
          <dgm:chMax/>
          <dgm:chPref/>
        </dgm:presLayoutVars>
      </dgm:prSet>
      <dgm:spPr/>
    </dgm:pt>
    <dgm:pt modelId="{6C86394A-9A4A-46EE-909F-B8200CE44701}" type="pres">
      <dgm:prSet presAssocID="{A989F3CB-10A1-4A6E-8206-A954BD370C4A}" presName="rootComposite" presStyleCnt="0">
        <dgm:presLayoutVars/>
      </dgm:prSet>
      <dgm:spPr/>
    </dgm:pt>
    <dgm:pt modelId="{64021FE9-6526-405A-98EB-C5A32EF4652F}" type="pres">
      <dgm:prSet presAssocID="{A989F3CB-10A1-4A6E-8206-A954BD370C4A}" presName="ParentAccent" presStyleLbl="alignNode1" presStyleIdx="0" presStyleCnt="2"/>
      <dgm:spPr/>
    </dgm:pt>
    <dgm:pt modelId="{D49E38FD-ED12-44E0-8D53-5E3D9B39C077}" type="pres">
      <dgm:prSet presAssocID="{A989F3CB-10A1-4A6E-8206-A954BD370C4A}" presName="ParentSmallAccent" presStyleLbl="fgAcc1" presStyleIdx="0" presStyleCnt="2"/>
      <dgm:spPr/>
    </dgm:pt>
    <dgm:pt modelId="{10669D4E-2003-4245-907E-DC1D6D436EB6}" type="pres">
      <dgm:prSet presAssocID="{A989F3CB-10A1-4A6E-8206-A954BD370C4A}" presName="Parent" presStyleLbl="revTx" presStyleIdx="0" presStyleCnt="14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2B6D68A-EC85-45FA-8952-DBD93C35A7F3}" type="pres">
      <dgm:prSet presAssocID="{A989F3CB-10A1-4A6E-8206-A954BD370C4A}" presName="childShape" presStyleCnt="0">
        <dgm:presLayoutVars>
          <dgm:chMax val="0"/>
          <dgm:chPref val="0"/>
        </dgm:presLayoutVars>
      </dgm:prSet>
      <dgm:spPr/>
    </dgm:pt>
    <dgm:pt modelId="{25456332-8A90-4C5F-8C6A-EF0B42E8E51C}" type="pres">
      <dgm:prSet presAssocID="{FFD33186-851F-470E-9A98-F674F12EEC11}" presName="childComposite" presStyleCnt="0">
        <dgm:presLayoutVars>
          <dgm:chMax val="0"/>
          <dgm:chPref val="0"/>
        </dgm:presLayoutVars>
      </dgm:prSet>
      <dgm:spPr/>
    </dgm:pt>
    <dgm:pt modelId="{6B9AB3EE-8BF1-4DD2-BF1A-509B2A4D641C}" type="pres">
      <dgm:prSet presAssocID="{FFD33186-851F-470E-9A98-F674F12EEC11}" presName="ChildAccent" presStyleLbl="solidFgAcc1" presStyleIdx="0" presStyleCnt="12"/>
      <dgm:spPr/>
    </dgm:pt>
    <dgm:pt modelId="{EFFE0D12-F241-4DF8-AF6E-7DD5BD6AB357}" type="pres">
      <dgm:prSet presAssocID="{FFD33186-851F-470E-9A98-F674F12EEC11}" presName="Child" presStyleLbl="revTx" presStyleIdx="1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317BF4D-E85B-4745-A7F2-20622694CCE6}" type="pres">
      <dgm:prSet presAssocID="{3E80F7C2-B2CC-4077-AFB9-7BBCF04BEE80}" presName="childComposite" presStyleCnt="0">
        <dgm:presLayoutVars>
          <dgm:chMax val="0"/>
          <dgm:chPref val="0"/>
        </dgm:presLayoutVars>
      </dgm:prSet>
      <dgm:spPr/>
    </dgm:pt>
    <dgm:pt modelId="{0909A771-1655-420C-8D37-E554107B0A8E}" type="pres">
      <dgm:prSet presAssocID="{3E80F7C2-B2CC-4077-AFB9-7BBCF04BEE80}" presName="ChildAccent" presStyleLbl="solidFgAcc1" presStyleIdx="1" presStyleCnt="12"/>
      <dgm:spPr/>
    </dgm:pt>
    <dgm:pt modelId="{06B83387-12C9-416A-A103-A3A4B9A74695}" type="pres">
      <dgm:prSet presAssocID="{3E80F7C2-B2CC-4077-AFB9-7BBCF04BEE80}" presName="Child" presStyleLbl="revTx" presStyleIdx="2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D662F4E-5FB6-468A-B695-DBC53088FFE1}" type="pres">
      <dgm:prSet presAssocID="{5D5930EA-9A6C-4333-98A8-3F6B2DF177D7}" presName="childComposite" presStyleCnt="0">
        <dgm:presLayoutVars>
          <dgm:chMax val="0"/>
          <dgm:chPref val="0"/>
        </dgm:presLayoutVars>
      </dgm:prSet>
      <dgm:spPr/>
    </dgm:pt>
    <dgm:pt modelId="{65C42EBF-D391-45C7-93D0-1FC502AA995C}" type="pres">
      <dgm:prSet presAssocID="{5D5930EA-9A6C-4333-98A8-3F6B2DF177D7}" presName="ChildAccent" presStyleLbl="solidFgAcc1" presStyleIdx="2" presStyleCnt="12"/>
      <dgm:spPr/>
    </dgm:pt>
    <dgm:pt modelId="{4B883993-43A6-4477-B4A9-07FF8BFA0DED}" type="pres">
      <dgm:prSet presAssocID="{5D5930EA-9A6C-4333-98A8-3F6B2DF177D7}" presName="Child" presStyleLbl="revTx" presStyleIdx="3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AC1B91B-BB5F-44D6-8B01-A57BAE28C010}" type="pres">
      <dgm:prSet presAssocID="{3F8D3310-D58F-4AFF-B0E2-EFD02336139C}" presName="childComposite" presStyleCnt="0">
        <dgm:presLayoutVars>
          <dgm:chMax val="0"/>
          <dgm:chPref val="0"/>
        </dgm:presLayoutVars>
      </dgm:prSet>
      <dgm:spPr/>
    </dgm:pt>
    <dgm:pt modelId="{E4CA7970-24D5-46C8-91BC-A27ED94D0036}" type="pres">
      <dgm:prSet presAssocID="{3F8D3310-D58F-4AFF-B0E2-EFD02336139C}" presName="ChildAccent" presStyleLbl="solidFgAcc1" presStyleIdx="3" presStyleCnt="12"/>
      <dgm:spPr/>
    </dgm:pt>
    <dgm:pt modelId="{E7CE0242-AB87-4B4F-A2A4-14DD43E78BB0}" type="pres">
      <dgm:prSet presAssocID="{3F8D3310-D58F-4AFF-B0E2-EFD02336139C}" presName="Child" presStyleLbl="revTx" presStyleIdx="4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6F350B2-4BCA-4857-9D71-5618B7100012}" type="pres">
      <dgm:prSet presAssocID="{357CEEDA-2F20-4A09-8208-550B68BA1A46}" presName="childComposite" presStyleCnt="0">
        <dgm:presLayoutVars>
          <dgm:chMax val="0"/>
          <dgm:chPref val="0"/>
        </dgm:presLayoutVars>
      </dgm:prSet>
      <dgm:spPr/>
    </dgm:pt>
    <dgm:pt modelId="{3B227CC7-9609-460D-820E-F8DBDBE79CB2}" type="pres">
      <dgm:prSet presAssocID="{357CEEDA-2F20-4A09-8208-550B68BA1A46}" presName="ChildAccent" presStyleLbl="solidFgAcc1" presStyleIdx="4" presStyleCnt="12"/>
      <dgm:spPr/>
    </dgm:pt>
    <dgm:pt modelId="{6487EE67-8C70-4B7A-B5C0-DC0078BC15FB}" type="pres">
      <dgm:prSet presAssocID="{357CEEDA-2F20-4A09-8208-550B68BA1A46}" presName="Child" presStyleLbl="revTx" presStyleIdx="5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51F9545-42FE-4DA9-91EA-901F024FFB0C}" type="pres">
      <dgm:prSet presAssocID="{B15EB545-758C-472D-829E-6F419D45EC82}" presName="childComposite" presStyleCnt="0">
        <dgm:presLayoutVars>
          <dgm:chMax val="0"/>
          <dgm:chPref val="0"/>
        </dgm:presLayoutVars>
      </dgm:prSet>
      <dgm:spPr/>
    </dgm:pt>
    <dgm:pt modelId="{24284E5A-9981-4E2C-849F-B2A40A895247}" type="pres">
      <dgm:prSet presAssocID="{B15EB545-758C-472D-829E-6F419D45EC82}" presName="ChildAccent" presStyleLbl="solidFgAcc1" presStyleIdx="5" presStyleCnt="12"/>
      <dgm:spPr/>
    </dgm:pt>
    <dgm:pt modelId="{3ACF0B61-FA4D-47A5-B3AA-43304E3CB696}" type="pres">
      <dgm:prSet presAssocID="{B15EB545-758C-472D-829E-6F419D45EC82}" presName="Child" presStyleLbl="revTx" presStyleIdx="6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4C30D6B-6480-4D4E-9EA4-39C629AA47E4}" type="pres">
      <dgm:prSet presAssocID="{7B5B8C84-0B71-40D1-823D-AE989758E337}" presName="root" presStyleCnt="0">
        <dgm:presLayoutVars>
          <dgm:chMax/>
          <dgm:chPref/>
        </dgm:presLayoutVars>
      </dgm:prSet>
      <dgm:spPr/>
    </dgm:pt>
    <dgm:pt modelId="{F36ABF4F-7A60-40BA-96FC-ADC0CCDBDA3B}" type="pres">
      <dgm:prSet presAssocID="{7B5B8C84-0B71-40D1-823D-AE989758E337}" presName="rootComposite" presStyleCnt="0">
        <dgm:presLayoutVars/>
      </dgm:prSet>
      <dgm:spPr/>
    </dgm:pt>
    <dgm:pt modelId="{46E70185-3402-449A-ADF2-B0ED3346A2A9}" type="pres">
      <dgm:prSet presAssocID="{7B5B8C84-0B71-40D1-823D-AE989758E337}" presName="ParentAccent" presStyleLbl="alignNode1" presStyleIdx="1" presStyleCnt="2"/>
      <dgm:spPr/>
    </dgm:pt>
    <dgm:pt modelId="{FC86D37F-93F6-4913-B4C0-2C8E14130755}" type="pres">
      <dgm:prSet presAssocID="{7B5B8C84-0B71-40D1-823D-AE989758E337}" presName="ParentSmallAccent" presStyleLbl="fgAcc1" presStyleIdx="1" presStyleCnt="2"/>
      <dgm:spPr/>
    </dgm:pt>
    <dgm:pt modelId="{31647FB7-1714-4BA7-A2EB-385FC47C49A8}" type="pres">
      <dgm:prSet presAssocID="{7B5B8C84-0B71-40D1-823D-AE989758E337}" presName="Parent" presStyleLbl="revTx" presStyleIdx="7" presStyleCnt="14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46BB952-2C5E-4A12-B3E7-C8F48167B278}" type="pres">
      <dgm:prSet presAssocID="{7B5B8C84-0B71-40D1-823D-AE989758E337}" presName="childShape" presStyleCnt="0">
        <dgm:presLayoutVars>
          <dgm:chMax val="0"/>
          <dgm:chPref val="0"/>
        </dgm:presLayoutVars>
      </dgm:prSet>
      <dgm:spPr/>
    </dgm:pt>
    <dgm:pt modelId="{6A29F5AC-2D85-41A3-82CE-C10C683315E9}" type="pres">
      <dgm:prSet presAssocID="{2F4ADBC0-9C22-4280-94BD-88AD92CE1301}" presName="childComposite" presStyleCnt="0">
        <dgm:presLayoutVars>
          <dgm:chMax val="0"/>
          <dgm:chPref val="0"/>
        </dgm:presLayoutVars>
      </dgm:prSet>
      <dgm:spPr/>
    </dgm:pt>
    <dgm:pt modelId="{A24DAA8C-0938-493F-A212-9AC268C169C2}" type="pres">
      <dgm:prSet presAssocID="{2F4ADBC0-9C22-4280-94BD-88AD92CE1301}" presName="ChildAccent" presStyleLbl="solidFgAcc1" presStyleIdx="6" presStyleCnt="12"/>
      <dgm:spPr/>
    </dgm:pt>
    <dgm:pt modelId="{C25CB50F-EBA4-4C3C-B147-A03D84788FA4}" type="pres">
      <dgm:prSet presAssocID="{2F4ADBC0-9C22-4280-94BD-88AD92CE1301}" presName="Child" presStyleLbl="revTx" presStyleIdx="8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1831C1D-02E8-4BCE-A00A-7D34E83428EB}" type="pres">
      <dgm:prSet presAssocID="{6EC0D62F-E4C5-441D-B55A-96F0B3A14B60}" presName="childComposite" presStyleCnt="0">
        <dgm:presLayoutVars>
          <dgm:chMax val="0"/>
          <dgm:chPref val="0"/>
        </dgm:presLayoutVars>
      </dgm:prSet>
      <dgm:spPr/>
    </dgm:pt>
    <dgm:pt modelId="{8A171F4B-13DE-4DC8-A61E-B4675FA0E244}" type="pres">
      <dgm:prSet presAssocID="{6EC0D62F-E4C5-441D-B55A-96F0B3A14B60}" presName="ChildAccent" presStyleLbl="solidFgAcc1" presStyleIdx="7" presStyleCnt="12"/>
      <dgm:spPr/>
    </dgm:pt>
    <dgm:pt modelId="{A967B958-990D-41F2-8971-215BFE3FC2BB}" type="pres">
      <dgm:prSet presAssocID="{6EC0D62F-E4C5-441D-B55A-96F0B3A14B60}" presName="Child" presStyleLbl="revTx" presStyleIdx="9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F4DA664-857F-4191-AC5B-9B2A76636AA9}" type="pres">
      <dgm:prSet presAssocID="{D63DA666-5A76-430D-BC98-8D6D400E6CC5}" presName="childComposite" presStyleCnt="0">
        <dgm:presLayoutVars>
          <dgm:chMax val="0"/>
          <dgm:chPref val="0"/>
        </dgm:presLayoutVars>
      </dgm:prSet>
      <dgm:spPr/>
    </dgm:pt>
    <dgm:pt modelId="{E42EE1C9-D204-45EC-83D9-C4D123A3893D}" type="pres">
      <dgm:prSet presAssocID="{D63DA666-5A76-430D-BC98-8D6D400E6CC5}" presName="ChildAccent" presStyleLbl="solidFgAcc1" presStyleIdx="8" presStyleCnt="12"/>
      <dgm:spPr/>
    </dgm:pt>
    <dgm:pt modelId="{B3BDB1CB-CC15-47CB-AAC7-31A153864029}" type="pres">
      <dgm:prSet presAssocID="{D63DA666-5A76-430D-BC98-8D6D400E6CC5}" presName="Child" presStyleLbl="revTx" presStyleIdx="10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61F8AE7-13D0-478E-8177-B7AD2B378F9B}" type="pres">
      <dgm:prSet presAssocID="{DF8D8F3E-26E6-45B8-A991-3E4DA1A8BBE1}" presName="childComposite" presStyleCnt="0">
        <dgm:presLayoutVars>
          <dgm:chMax val="0"/>
          <dgm:chPref val="0"/>
        </dgm:presLayoutVars>
      </dgm:prSet>
      <dgm:spPr/>
    </dgm:pt>
    <dgm:pt modelId="{C42D915F-68F9-4237-9BA1-AEFAFE0CB43C}" type="pres">
      <dgm:prSet presAssocID="{DF8D8F3E-26E6-45B8-A991-3E4DA1A8BBE1}" presName="ChildAccent" presStyleLbl="solidFgAcc1" presStyleIdx="9" presStyleCnt="12"/>
      <dgm:spPr/>
    </dgm:pt>
    <dgm:pt modelId="{F390DBAA-E4F2-488E-89B3-A587AE4AFE2F}" type="pres">
      <dgm:prSet presAssocID="{DF8D8F3E-26E6-45B8-A991-3E4DA1A8BBE1}" presName="Child" presStyleLbl="revTx" presStyleIdx="11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86B76A3-4552-4E57-886D-BD27BA5D271A}" type="pres">
      <dgm:prSet presAssocID="{08236FBE-8FCB-4955-BC83-5A1147E45C55}" presName="childComposite" presStyleCnt="0">
        <dgm:presLayoutVars>
          <dgm:chMax val="0"/>
          <dgm:chPref val="0"/>
        </dgm:presLayoutVars>
      </dgm:prSet>
      <dgm:spPr/>
    </dgm:pt>
    <dgm:pt modelId="{7D1B61D1-48CA-4DFA-A75E-84C4E28E2B9F}" type="pres">
      <dgm:prSet presAssocID="{08236FBE-8FCB-4955-BC83-5A1147E45C55}" presName="ChildAccent" presStyleLbl="solidFgAcc1" presStyleIdx="10" presStyleCnt="12"/>
      <dgm:spPr/>
    </dgm:pt>
    <dgm:pt modelId="{62EEF3D0-6CD3-433F-BF2A-1921F163AD75}" type="pres">
      <dgm:prSet presAssocID="{08236FBE-8FCB-4955-BC83-5A1147E45C55}" presName="Child" presStyleLbl="revTx" presStyleIdx="12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0EA8087-996F-467D-9088-C34FAD6227E8}" type="pres">
      <dgm:prSet presAssocID="{BAA1390B-85D0-4A0D-AF5F-A37086789D47}" presName="childComposite" presStyleCnt="0">
        <dgm:presLayoutVars>
          <dgm:chMax val="0"/>
          <dgm:chPref val="0"/>
        </dgm:presLayoutVars>
      </dgm:prSet>
      <dgm:spPr/>
    </dgm:pt>
    <dgm:pt modelId="{EDCB09DD-C5CE-4913-9E92-57CBA89BB5E3}" type="pres">
      <dgm:prSet presAssocID="{BAA1390B-85D0-4A0D-AF5F-A37086789D47}" presName="ChildAccent" presStyleLbl="solidFgAcc1" presStyleIdx="11" presStyleCnt="12"/>
      <dgm:spPr/>
    </dgm:pt>
    <dgm:pt modelId="{40DFB546-C215-4B32-BF90-631166BE1BF5}" type="pres">
      <dgm:prSet presAssocID="{BAA1390B-85D0-4A0D-AF5F-A37086789D47}" presName="Child" presStyleLbl="revTx" presStyleIdx="13" presStyleCnt="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5DBF5C5E-BDFA-4749-9129-CC2AE2D27116}" srcId="{A989F3CB-10A1-4A6E-8206-A954BD370C4A}" destId="{5D5930EA-9A6C-4333-98A8-3F6B2DF177D7}" srcOrd="2" destOrd="0" parTransId="{3865E7BC-8CD0-447A-AF39-4C0DA07E25E1}" sibTransId="{65FB4AC7-B0DC-4D1A-A6B7-4BD489121ADA}"/>
    <dgm:cxn modelId="{9FEBA911-F433-4914-A366-5399E9061F12}" type="presOf" srcId="{3F8D3310-D58F-4AFF-B0E2-EFD02336139C}" destId="{E7CE0242-AB87-4B4F-A2A4-14DD43E78BB0}" srcOrd="0" destOrd="0" presId="urn:microsoft.com/office/officeart/2008/layout/SquareAccentList"/>
    <dgm:cxn modelId="{A8C2F611-3A1C-4BB4-8F60-6EA4B3AC5AEA}" srcId="{A989F3CB-10A1-4A6E-8206-A954BD370C4A}" destId="{3E80F7C2-B2CC-4077-AFB9-7BBCF04BEE80}" srcOrd="1" destOrd="0" parTransId="{71893FD7-3946-415A-BCD5-8C0148B616CE}" sibTransId="{3369FE1E-1F41-41C2-B8B5-6BE9AE3923BB}"/>
    <dgm:cxn modelId="{E4D41508-8D4B-46D8-9D82-1E50F00932B1}" srcId="{7B5B8C84-0B71-40D1-823D-AE989758E337}" destId="{08236FBE-8FCB-4955-BC83-5A1147E45C55}" srcOrd="4" destOrd="0" parTransId="{07394570-3DF5-412C-A5CF-B47693C52552}" sibTransId="{710C7F57-788B-4692-8D9D-AA35CC0CD6A9}"/>
    <dgm:cxn modelId="{F077C3DA-7E53-4A3A-BDE2-4C834543CC8F}" srcId="{7B5B8C84-0B71-40D1-823D-AE989758E337}" destId="{2F4ADBC0-9C22-4280-94BD-88AD92CE1301}" srcOrd="0" destOrd="0" parTransId="{F29F49FC-B899-4320-A1CE-DE68DDD3C3E2}" sibTransId="{9821B920-2584-4F08-A328-5C2F9CCF7092}"/>
    <dgm:cxn modelId="{EB138861-AC6E-42E8-A6EF-62BCF92B9091}" type="presOf" srcId="{FFD33186-851F-470E-9A98-F674F12EEC11}" destId="{EFFE0D12-F241-4DF8-AF6E-7DD5BD6AB357}" srcOrd="0" destOrd="0" presId="urn:microsoft.com/office/officeart/2008/layout/SquareAccentList"/>
    <dgm:cxn modelId="{B4ED623E-9603-4932-B145-4B12DF97D7A4}" type="presOf" srcId="{7B5B8C84-0B71-40D1-823D-AE989758E337}" destId="{31647FB7-1714-4BA7-A2EB-385FC47C49A8}" srcOrd="0" destOrd="0" presId="urn:microsoft.com/office/officeart/2008/layout/SquareAccentList"/>
    <dgm:cxn modelId="{5FA9F05F-4B44-4200-B087-624ACF47CE9E}" srcId="{7B5B8C84-0B71-40D1-823D-AE989758E337}" destId="{DF8D8F3E-26E6-45B8-A991-3E4DA1A8BBE1}" srcOrd="3" destOrd="0" parTransId="{56BF43D8-0A6A-4F88-AEE6-42E999A65B22}" sibTransId="{0E1639F7-8D39-469C-8290-95F6A933D959}"/>
    <dgm:cxn modelId="{37D04C57-CF9D-487B-A377-1C0DE97F55AC}" type="presOf" srcId="{BAA1390B-85D0-4A0D-AF5F-A37086789D47}" destId="{40DFB546-C215-4B32-BF90-631166BE1BF5}" srcOrd="0" destOrd="0" presId="urn:microsoft.com/office/officeart/2008/layout/SquareAccentList"/>
    <dgm:cxn modelId="{CDEDA008-904B-44E4-9207-0A8FC1868E66}" type="presOf" srcId="{DF8D8F3E-26E6-45B8-A991-3E4DA1A8BBE1}" destId="{F390DBAA-E4F2-488E-89B3-A587AE4AFE2F}" srcOrd="0" destOrd="0" presId="urn:microsoft.com/office/officeart/2008/layout/SquareAccentList"/>
    <dgm:cxn modelId="{44B1549B-F150-4D61-8512-9BC5ACD4388B}" type="presOf" srcId="{6EC0D62F-E4C5-441D-B55A-96F0B3A14B60}" destId="{A967B958-990D-41F2-8971-215BFE3FC2BB}" srcOrd="0" destOrd="0" presId="urn:microsoft.com/office/officeart/2008/layout/SquareAccentList"/>
    <dgm:cxn modelId="{C4B2B01C-69AE-4A0E-B92E-2882D0CF3486}" srcId="{A989F3CB-10A1-4A6E-8206-A954BD370C4A}" destId="{357CEEDA-2F20-4A09-8208-550B68BA1A46}" srcOrd="4" destOrd="0" parTransId="{4E94FDB9-73A5-4212-BD37-C1F9F97B069B}" sibTransId="{22E4AA91-C528-4394-BF4D-137F1BA8F719}"/>
    <dgm:cxn modelId="{4D97B3E6-2E1B-4237-82D9-072462410176}" type="presOf" srcId="{357CEEDA-2F20-4A09-8208-550B68BA1A46}" destId="{6487EE67-8C70-4B7A-B5C0-DC0078BC15FB}" srcOrd="0" destOrd="0" presId="urn:microsoft.com/office/officeart/2008/layout/SquareAccentList"/>
    <dgm:cxn modelId="{D0B9DCB3-F2A2-4009-A24F-F4BA0B6C5D43}" srcId="{7B5B8C84-0B71-40D1-823D-AE989758E337}" destId="{BAA1390B-85D0-4A0D-AF5F-A37086789D47}" srcOrd="5" destOrd="0" parTransId="{559064A7-82FA-44C8-9F4C-C1B68D2C99BA}" sibTransId="{770EA289-1BA6-4FDC-8C64-847C7852CC09}"/>
    <dgm:cxn modelId="{6D438E94-C9A4-410E-BB3C-24D99CBF777D}" type="presOf" srcId="{B15EB545-758C-472D-829E-6F419D45EC82}" destId="{3ACF0B61-FA4D-47A5-B3AA-43304E3CB696}" srcOrd="0" destOrd="0" presId="urn:microsoft.com/office/officeart/2008/layout/SquareAccentList"/>
    <dgm:cxn modelId="{6D3ECD78-7EF4-4B45-BA36-A26CD3AB2B62}" srcId="{7B5B8C84-0B71-40D1-823D-AE989758E337}" destId="{D63DA666-5A76-430D-BC98-8D6D400E6CC5}" srcOrd="2" destOrd="0" parTransId="{D1A0AB30-77EB-44B2-A353-B8BC054F5110}" sibTransId="{F372E96E-1ADE-4AEB-B644-ACE332DE3ECA}"/>
    <dgm:cxn modelId="{DD3E5DDB-20F3-45FC-90FE-40811B1239D6}" type="presOf" srcId="{08236FBE-8FCB-4955-BC83-5A1147E45C55}" destId="{62EEF3D0-6CD3-433F-BF2A-1921F163AD75}" srcOrd="0" destOrd="0" presId="urn:microsoft.com/office/officeart/2008/layout/SquareAccentList"/>
    <dgm:cxn modelId="{E5EC181F-201C-4517-95F1-9F70C4388F78}" type="presOf" srcId="{2F4ADBC0-9C22-4280-94BD-88AD92CE1301}" destId="{C25CB50F-EBA4-4C3C-B147-A03D84788FA4}" srcOrd="0" destOrd="0" presId="urn:microsoft.com/office/officeart/2008/layout/SquareAccentList"/>
    <dgm:cxn modelId="{54730296-E6EF-4571-B46E-4DCD088A60E3}" type="presOf" srcId="{A989F3CB-10A1-4A6E-8206-A954BD370C4A}" destId="{10669D4E-2003-4245-907E-DC1D6D436EB6}" srcOrd="0" destOrd="0" presId="urn:microsoft.com/office/officeart/2008/layout/SquareAccentList"/>
    <dgm:cxn modelId="{B2022A69-516F-4D40-A921-BE797AD581B3}" srcId="{7B5B8C84-0B71-40D1-823D-AE989758E337}" destId="{6EC0D62F-E4C5-441D-B55A-96F0B3A14B60}" srcOrd="1" destOrd="0" parTransId="{0AB42310-BDA0-4D99-9260-838E43427E9A}" sibTransId="{C0B7011D-0E4A-477A-B6B6-2C5D409AB764}"/>
    <dgm:cxn modelId="{79BD0F11-83AC-4D1B-8BD5-3C1857050574}" srcId="{C168F3AF-7F12-48C7-A075-795066697380}" destId="{7B5B8C84-0B71-40D1-823D-AE989758E337}" srcOrd="1" destOrd="0" parTransId="{8A4D08E8-78CE-4D0B-8F35-9E85E228BCDC}" sibTransId="{A6321309-D9B8-42C6-9DE0-25C6468FE0BA}"/>
    <dgm:cxn modelId="{2FF215A0-1083-444C-AF56-3C2E711F750E}" type="presOf" srcId="{D63DA666-5A76-430D-BC98-8D6D400E6CC5}" destId="{B3BDB1CB-CC15-47CB-AAC7-31A153864029}" srcOrd="0" destOrd="0" presId="urn:microsoft.com/office/officeart/2008/layout/SquareAccentList"/>
    <dgm:cxn modelId="{D8FC0FAF-79A1-4D38-91DE-E8BC32588593}" srcId="{A989F3CB-10A1-4A6E-8206-A954BD370C4A}" destId="{3F8D3310-D58F-4AFF-B0E2-EFD02336139C}" srcOrd="3" destOrd="0" parTransId="{DF56C6A5-7D98-47B5-8E95-B6F31C273FCF}" sibTransId="{104F5C08-84E0-4F94-8A77-C0BCD56AD562}"/>
    <dgm:cxn modelId="{38568AC8-C278-4DEE-910A-4A31FE2FE213}" srcId="{C168F3AF-7F12-48C7-A075-795066697380}" destId="{A989F3CB-10A1-4A6E-8206-A954BD370C4A}" srcOrd="0" destOrd="0" parTransId="{D4C11CED-8A6D-4233-A19D-B9E4FBD5303F}" sibTransId="{57F89B2B-4E66-4FFC-B478-A3F05B31EBFE}"/>
    <dgm:cxn modelId="{A817326A-A8DD-4B2C-9D27-7C249209BED7}" type="presOf" srcId="{5D5930EA-9A6C-4333-98A8-3F6B2DF177D7}" destId="{4B883993-43A6-4477-B4A9-07FF8BFA0DED}" srcOrd="0" destOrd="0" presId="urn:microsoft.com/office/officeart/2008/layout/SquareAccentList"/>
    <dgm:cxn modelId="{62F1A479-A052-4E4C-ABB3-9E2F8C77825C}" srcId="{A989F3CB-10A1-4A6E-8206-A954BD370C4A}" destId="{FFD33186-851F-470E-9A98-F674F12EEC11}" srcOrd="0" destOrd="0" parTransId="{C5BEB6D7-C1A4-42F4-87F9-46D429DBE2F1}" sibTransId="{2F60DE1D-A11B-4587-BFD3-3A919D1B45FC}"/>
    <dgm:cxn modelId="{1661E12F-4B05-479F-BB69-0182D7AAB4D0}" type="presOf" srcId="{3E80F7C2-B2CC-4077-AFB9-7BBCF04BEE80}" destId="{06B83387-12C9-416A-A103-A3A4B9A74695}" srcOrd="0" destOrd="0" presId="urn:microsoft.com/office/officeart/2008/layout/SquareAccentList"/>
    <dgm:cxn modelId="{B685F8E6-464F-494F-913C-5640D0318E56}" srcId="{A989F3CB-10A1-4A6E-8206-A954BD370C4A}" destId="{B15EB545-758C-472D-829E-6F419D45EC82}" srcOrd="5" destOrd="0" parTransId="{C3CCC36F-E482-4761-BFB6-CEE55ECC0BDD}" sibTransId="{157B7551-54F2-40F6-B2E0-C1439525CC62}"/>
    <dgm:cxn modelId="{231449EE-FAA2-43F5-BF11-707B1CAF57EC}" type="presOf" srcId="{C168F3AF-7F12-48C7-A075-795066697380}" destId="{7B2C1A91-3A82-448A-A65A-3F713051D781}" srcOrd="0" destOrd="0" presId="urn:microsoft.com/office/officeart/2008/layout/SquareAccentList"/>
    <dgm:cxn modelId="{E5540D5D-CAB0-4D38-B52A-A672CC469816}" type="presParOf" srcId="{7B2C1A91-3A82-448A-A65A-3F713051D781}" destId="{1385AD10-1517-44F1-8B1B-FCFDE1C2A3CB}" srcOrd="0" destOrd="0" presId="urn:microsoft.com/office/officeart/2008/layout/SquareAccentList"/>
    <dgm:cxn modelId="{AD501A81-B478-4B21-B330-E86D54AD53F9}" type="presParOf" srcId="{1385AD10-1517-44F1-8B1B-FCFDE1C2A3CB}" destId="{6C86394A-9A4A-46EE-909F-B8200CE44701}" srcOrd="0" destOrd="0" presId="urn:microsoft.com/office/officeart/2008/layout/SquareAccentList"/>
    <dgm:cxn modelId="{5962E091-3658-447B-9D67-6F4055B5801C}" type="presParOf" srcId="{6C86394A-9A4A-46EE-909F-B8200CE44701}" destId="{64021FE9-6526-405A-98EB-C5A32EF4652F}" srcOrd="0" destOrd="0" presId="urn:microsoft.com/office/officeart/2008/layout/SquareAccentList"/>
    <dgm:cxn modelId="{FA984FE8-ECDA-4EC2-A276-3068E7732AF4}" type="presParOf" srcId="{6C86394A-9A4A-46EE-909F-B8200CE44701}" destId="{D49E38FD-ED12-44E0-8D53-5E3D9B39C077}" srcOrd="1" destOrd="0" presId="urn:microsoft.com/office/officeart/2008/layout/SquareAccentList"/>
    <dgm:cxn modelId="{829C5580-8970-4CFF-98A0-084AAA5955FA}" type="presParOf" srcId="{6C86394A-9A4A-46EE-909F-B8200CE44701}" destId="{10669D4E-2003-4245-907E-DC1D6D436EB6}" srcOrd="2" destOrd="0" presId="urn:microsoft.com/office/officeart/2008/layout/SquareAccentList"/>
    <dgm:cxn modelId="{B9C503DE-0621-4171-A5F2-94ADB5198D40}" type="presParOf" srcId="{1385AD10-1517-44F1-8B1B-FCFDE1C2A3CB}" destId="{82B6D68A-EC85-45FA-8952-DBD93C35A7F3}" srcOrd="1" destOrd="0" presId="urn:microsoft.com/office/officeart/2008/layout/SquareAccentList"/>
    <dgm:cxn modelId="{AF2EED48-215B-453F-9AB5-CFBC2A6A74A9}" type="presParOf" srcId="{82B6D68A-EC85-45FA-8952-DBD93C35A7F3}" destId="{25456332-8A90-4C5F-8C6A-EF0B42E8E51C}" srcOrd="0" destOrd="0" presId="urn:microsoft.com/office/officeart/2008/layout/SquareAccentList"/>
    <dgm:cxn modelId="{9C15ECF5-F14F-4855-9884-210AA5671061}" type="presParOf" srcId="{25456332-8A90-4C5F-8C6A-EF0B42E8E51C}" destId="{6B9AB3EE-8BF1-4DD2-BF1A-509B2A4D641C}" srcOrd="0" destOrd="0" presId="urn:microsoft.com/office/officeart/2008/layout/SquareAccentList"/>
    <dgm:cxn modelId="{7DA091E7-DED4-400D-A08D-06FE45645CC2}" type="presParOf" srcId="{25456332-8A90-4C5F-8C6A-EF0B42E8E51C}" destId="{EFFE0D12-F241-4DF8-AF6E-7DD5BD6AB357}" srcOrd="1" destOrd="0" presId="urn:microsoft.com/office/officeart/2008/layout/SquareAccentList"/>
    <dgm:cxn modelId="{E45316E0-0905-42C3-874B-F2527A76695C}" type="presParOf" srcId="{82B6D68A-EC85-45FA-8952-DBD93C35A7F3}" destId="{4317BF4D-E85B-4745-A7F2-20622694CCE6}" srcOrd="1" destOrd="0" presId="urn:microsoft.com/office/officeart/2008/layout/SquareAccentList"/>
    <dgm:cxn modelId="{5A415883-2BE6-495E-A51A-282BCF9D7CFF}" type="presParOf" srcId="{4317BF4D-E85B-4745-A7F2-20622694CCE6}" destId="{0909A771-1655-420C-8D37-E554107B0A8E}" srcOrd="0" destOrd="0" presId="urn:microsoft.com/office/officeart/2008/layout/SquareAccentList"/>
    <dgm:cxn modelId="{8CA8B914-8CED-4879-9F1E-870504D58696}" type="presParOf" srcId="{4317BF4D-E85B-4745-A7F2-20622694CCE6}" destId="{06B83387-12C9-416A-A103-A3A4B9A74695}" srcOrd="1" destOrd="0" presId="urn:microsoft.com/office/officeart/2008/layout/SquareAccentList"/>
    <dgm:cxn modelId="{F6F0C97F-AA2E-478F-A7B7-F4BC7F8868A1}" type="presParOf" srcId="{82B6D68A-EC85-45FA-8952-DBD93C35A7F3}" destId="{DD662F4E-5FB6-468A-B695-DBC53088FFE1}" srcOrd="2" destOrd="0" presId="urn:microsoft.com/office/officeart/2008/layout/SquareAccentList"/>
    <dgm:cxn modelId="{75235466-A402-4955-AC30-3D17A0A56FA7}" type="presParOf" srcId="{DD662F4E-5FB6-468A-B695-DBC53088FFE1}" destId="{65C42EBF-D391-45C7-93D0-1FC502AA995C}" srcOrd="0" destOrd="0" presId="urn:microsoft.com/office/officeart/2008/layout/SquareAccentList"/>
    <dgm:cxn modelId="{C61E20AD-1FEE-4DEC-9BA4-16721AAC7521}" type="presParOf" srcId="{DD662F4E-5FB6-468A-B695-DBC53088FFE1}" destId="{4B883993-43A6-4477-B4A9-07FF8BFA0DED}" srcOrd="1" destOrd="0" presId="urn:microsoft.com/office/officeart/2008/layout/SquareAccentList"/>
    <dgm:cxn modelId="{62C38D03-B0A6-4FE1-8B43-893D2CBF357F}" type="presParOf" srcId="{82B6D68A-EC85-45FA-8952-DBD93C35A7F3}" destId="{BAC1B91B-BB5F-44D6-8B01-A57BAE28C010}" srcOrd="3" destOrd="0" presId="urn:microsoft.com/office/officeart/2008/layout/SquareAccentList"/>
    <dgm:cxn modelId="{CDD4AA2B-181C-45DB-A5AE-94B727D60862}" type="presParOf" srcId="{BAC1B91B-BB5F-44D6-8B01-A57BAE28C010}" destId="{E4CA7970-24D5-46C8-91BC-A27ED94D0036}" srcOrd="0" destOrd="0" presId="urn:microsoft.com/office/officeart/2008/layout/SquareAccentList"/>
    <dgm:cxn modelId="{27A88B80-AA32-48A0-8212-3E47049D8808}" type="presParOf" srcId="{BAC1B91B-BB5F-44D6-8B01-A57BAE28C010}" destId="{E7CE0242-AB87-4B4F-A2A4-14DD43E78BB0}" srcOrd="1" destOrd="0" presId="urn:microsoft.com/office/officeart/2008/layout/SquareAccentList"/>
    <dgm:cxn modelId="{E92165D0-403A-4A5E-84B7-E4AD658B81C6}" type="presParOf" srcId="{82B6D68A-EC85-45FA-8952-DBD93C35A7F3}" destId="{F6F350B2-4BCA-4857-9D71-5618B7100012}" srcOrd="4" destOrd="0" presId="urn:microsoft.com/office/officeart/2008/layout/SquareAccentList"/>
    <dgm:cxn modelId="{FDC698BB-FF11-4FAD-9245-6D73686844AC}" type="presParOf" srcId="{F6F350B2-4BCA-4857-9D71-5618B7100012}" destId="{3B227CC7-9609-460D-820E-F8DBDBE79CB2}" srcOrd="0" destOrd="0" presId="urn:microsoft.com/office/officeart/2008/layout/SquareAccentList"/>
    <dgm:cxn modelId="{BBD9C516-74B9-404D-B4C2-664D36C8EFDE}" type="presParOf" srcId="{F6F350B2-4BCA-4857-9D71-5618B7100012}" destId="{6487EE67-8C70-4B7A-B5C0-DC0078BC15FB}" srcOrd="1" destOrd="0" presId="urn:microsoft.com/office/officeart/2008/layout/SquareAccentList"/>
    <dgm:cxn modelId="{21C8CBA6-F618-4762-A1C0-0DEFCD298D36}" type="presParOf" srcId="{82B6D68A-EC85-45FA-8952-DBD93C35A7F3}" destId="{851F9545-42FE-4DA9-91EA-901F024FFB0C}" srcOrd="5" destOrd="0" presId="urn:microsoft.com/office/officeart/2008/layout/SquareAccentList"/>
    <dgm:cxn modelId="{2CA05455-C4D6-4D2D-BC94-81D25B9F1520}" type="presParOf" srcId="{851F9545-42FE-4DA9-91EA-901F024FFB0C}" destId="{24284E5A-9981-4E2C-849F-B2A40A895247}" srcOrd="0" destOrd="0" presId="urn:microsoft.com/office/officeart/2008/layout/SquareAccentList"/>
    <dgm:cxn modelId="{1D33C082-BEDA-432A-A67B-6E321195B39F}" type="presParOf" srcId="{851F9545-42FE-4DA9-91EA-901F024FFB0C}" destId="{3ACF0B61-FA4D-47A5-B3AA-43304E3CB696}" srcOrd="1" destOrd="0" presId="urn:microsoft.com/office/officeart/2008/layout/SquareAccentList"/>
    <dgm:cxn modelId="{355186FF-0AF3-46EE-8DDD-A6457263EB1B}" type="presParOf" srcId="{7B2C1A91-3A82-448A-A65A-3F713051D781}" destId="{44C30D6B-6480-4D4E-9EA4-39C629AA47E4}" srcOrd="1" destOrd="0" presId="urn:microsoft.com/office/officeart/2008/layout/SquareAccentList"/>
    <dgm:cxn modelId="{C9C299AD-0368-4434-9160-FAEC00F3EE78}" type="presParOf" srcId="{44C30D6B-6480-4D4E-9EA4-39C629AA47E4}" destId="{F36ABF4F-7A60-40BA-96FC-ADC0CCDBDA3B}" srcOrd="0" destOrd="0" presId="urn:microsoft.com/office/officeart/2008/layout/SquareAccentList"/>
    <dgm:cxn modelId="{CB483BBD-EBB5-4C76-82A9-1D9B283BE1C3}" type="presParOf" srcId="{F36ABF4F-7A60-40BA-96FC-ADC0CCDBDA3B}" destId="{46E70185-3402-449A-ADF2-B0ED3346A2A9}" srcOrd="0" destOrd="0" presId="urn:microsoft.com/office/officeart/2008/layout/SquareAccentList"/>
    <dgm:cxn modelId="{85AA56E3-C0A2-48DE-9FD3-4E7B275A1ABE}" type="presParOf" srcId="{F36ABF4F-7A60-40BA-96FC-ADC0CCDBDA3B}" destId="{FC86D37F-93F6-4913-B4C0-2C8E14130755}" srcOrd="1" destOrd="0" presId="urn:microsoft.com/office/officeart/2008/layout/SquareAccentList"/>
    <dgm:cxn modelId="{23236D42-B0E3-4A90-9C05-446FB8BA7422}" type="presParOf" srcId="{F36ABF4F-7A60-40BA-96FC-ADC0CCDBDA3B}" destId="{31647FB7-1714-4BA7-A2EB-385FC47C49A8}" srcOrd="2" destOrd="0" presId="urn:microsoft.com/office/officeart/2008/layout/SquareAccentList"/>
    <dgm:cxn modelId="{835B0982-71DF-49B5-BB28-B2D61EEDE2E1}" type="presParOf" srcId="{44C30D6B-6480-4D4E-9EA4-39C629AA47E4}" destId="{646BB952-2C5E-4A12-B3E7-C8F48167B278}" srcOrd="1" destOrd="0" presId="urn:microsoft.com/office/officeart/2008/layout/SquareAccentList"/>
    <dgm:cxn modelId="{6C7D82F8-F804-471A-A970-58F09B8D1231}" type="presParOf" srcId="{646BB952-2C5E-4A12-B3E7-C8F48167B278}" destId="{6A29F5AC-2D85-41A3-82CE-C10C683315E9}" srcOrd="0" destOrd="0" presId="urn:microsoft.com/office/officeart/2008/layout/SquareAccentList"/>
    <dgm:cxn modelId="{58010EE8-D29B-41E7-859E-7F378D63AE3C}" type="presParOf" srcId="{6A29F5AC-2D85-41A3-82CE-C10C683315E9}" destId="{A24DAA8C-0938-493F-A212-9AC268C169C2}" srcOrd="0" destOrd="0" presId="urn:microsoft.com/office/officeart/2008/layout/SquareAccentList"/>
    <dgm:cxn modelId="{40E4F66F-B0AB-489A-BFD2-992D5876718E}" type="presParOf" srcId="{6A29F5AC-2D85-41A3-82CE-C10C683315E9}" destId="{C25CB50F-EBA4-4C3C-B147-A03D84788FA4}" srcOrd="1" destOrd="0" presId="urn:microsoft.com/office/officeart/2008/layout/SquareAccentList"/>
    <dgm:cxn modelId="{B2B7B44F-A568-4A74-9E01-DAE4524ED7C8}" type="presParOf" srcId="{646BB952-2C5E-4A12-B3E7-C8F48167B278}" destId="{71831C1D-02E8-4BCE-A00A-7D34E83428EB}" srcOrd="1" destOrd="0" presId="urn:microsoft.com/office/officeart/2008/layout/SquareAccentList"/>
    <dgm:cxn modelId="{D008AC99-A62C-4636-B5DE-5879555DDFCF}" type="presParOf" srcId="{71831C1D-02E8-4BCE-A00A-7D34E83428EB}" destId="{8A171F4B-13DE-4DC8-A61E-B4675FA0E244}" srcOrd="0" destOrd="0" presId="urn:microsoft.com/office/officeart/2008/layout/SquareAccentList"/>
    <dgm:cxn modelId="{F0DB3459-E787-4CF0-B4FA-124A813D6076}" type="presParOf" srcId="{71831C1D-02E8-4BCE-A00A-7D34E83428EB}" destId="{A967B958-990D-41F2-8971-215BFE3FC2BB}" srcOrd="1" destOrd="0" presId="urn:microsoft.com/office/officeart/2008/layout/SquareAccentList"/>
    <dgm:cxn modelId="{A7398193-A664-4B42-8C7E-4B4CABF04EB0}" type="presParOf" srcId="{646BB952-2C5E-4A12-B3E7-C8F48167B278}" destId="{AF4DA664-857F-4191-AC5B-9B2A76636AA9}" srcOrd="2" destOrd="0" presId="urn:microsoft.com/office/officeart/2008/layout/SquareAccentList"/>
    <dgm:cxn modelId="{B359BC97-CFC5-476E-A6BE-BFFCB96F3D33}" type="presParOf" srcId="{AF4DA664-857F-4191-AC5B-9B2A76636AA9}" destId="{E42EE1C9-D204-45EC-83D9-C4D123A3893D}" srcOrd="0" destOrd="0" presId="urn:microsoft.com/office/officeart/2008/layout/SquareAccentList"/>
    <dgm:cxn modelId="{91322119-C938-47B2-8419-36E072F35222}" type="presParOf" srcId="{AF4DA664-857F-4191-AC5B-9B2A76636AA9}" destId="{B3BDB1CB-CC15-47CB-AAC7-31A153864029}" srcOrd="1" destOrd="0" presId="urn:microsoft.com/office/officeart/2008/layout/SquareAccentList"/>
    <dgm:cxn modelId="{14DD5334-24F9-4FB1-859C-BEAAD3D6D6ED}" type="presParOf" srcId="{646BB952-2C5E-4A12-B3E7-C8F48167B278}" destId="{661F8AE7-13D0-478E-8177-B7AD2B378F9B}" srcOrd="3" destOrd="0" presId="urn:microsoft.com/office/officeart/2008/layout/SquareAccentList"/>
    <dgm:cxn modelId="{090518A1-51FC-4E92-9903-4B78AD867A12}" type="presParOf" srcId="{661F8AE7-13D0-478E-8177-B7AD2B378F9B}" destId="{C42D915F-68F9-4237-9BA1-AEFAFE0CB43C}" srcOrd="0" destOrd="0" presId="urn:microsoft.com/office/officeart/2008/layout/SquareAccentList"/>
    <dgm:cxn modelId="{1021B92E-7E67-40E0-B94E-6E2E48CB2DDC}" type="presParOf" srcId="{661F8AE7-13D0-478E-8177-B7AD2B378F9B}" destId="{F390DBAA-E4F2-488E-89B3-A587AE4AFE2F}" srcOrd="1" destOrd="0" presId="urn:microsoft.com/office/officeart/2008/layout/SquareAccentList"/>
    <dgm:cxn modelId="{70D74E97-9975-4E72-B15B-96C3755769EC}" type="presParOf" srcId="{646BB952-2C5E-4A12-B3E7-C8F48167B278}" destId="{986B76A3-4552-4E57-886D-BD27BA5D271A}" srcOrd="4" destOrd="0" presId="urn:microsoft.com/office/officeart/2008/layout/SquareAccentList"/>
    <dgm:cxn modelId="{DD51D34F-DD01-46BB-AFE5-ABD38CB2882C}" type="presParOf" srcId="{986B76A3-4552-4E57-886D-BD27BA5D271A}" destId="{7D1B61D1-48CA-4DFA-A75E-84C4E28E2B9F}" srcOrd="0" destOrd="0" presId="urn:microsoft.com/office/officeart/2008/layout/SquareAccentList"/>
    <dgm:cxn modelId="{02BFE704-19B7-44F5-875F-1C0077D7E8B3}" type="presParOf" srcId="{986B76A3-4552-4E57-886D-BD27BA5D271A}" destId="{62EEF3D0-6CD3-433F-BF2A-1921F163AD75}" srcOrd="1" destOrd="0" presId="urn:microsoft.com/office/officeart/2008/layout/SquareAccentList"/>
    <dgm:cxn modelId="{F746BC70-7A39-4FE8-BB53-C7D92424B266}" type="presParOf" srcId="{646BB952-2C5E-4A12-B3E7-C8F48167B278}" destId="{B0EA8087-996F-467D-9088-C34FAD6227E8}" srcOrd="5" destOrd="0" presId="urn:microsoft.com/office/officeart/2008/layout/SquareAccentList"/>
    <dgm:cxn modelId="{3D7995FE-81A6-464D-A996-8E026D6407DF}" type="presParOf" srcId="{B0EA8087-996F-467D-9088-C34FAD6227E8}" destId="{EDCB09DD-C5CE-4913-9E92-57CBA89BB5E3}" srcOrd="0" destOrd="0" presId="urn:microsoft.com/office/officeart/2008/layout/SquareAccentList"/>
    <dgm:cxn modelId="{AC98D80B-B84A-426A-9688-15039EACE4E1}" type="presParOf" srcId="{B0EA8087-996F-467D-9088-C34FAD6227E8}" destId="{40DFB546-C215-4B32-BF90-631166BE1BF5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021FE9-6526-405A-98EB-C5A32EF4652F}">
      <dsp:nvSpPr>
        <dsp:cNvPr id="0" name=""/>
        <dsp:cNvSpPr/>
      </dsp:nvSpPr>
      <dsp:spPr>
        <a:xfrm>
          <a:off x="197960" y="761299"/>
          <a:ext cx="3602190" cy="4237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9E38FD-ED12-44E0-8D53-5E3D9B39C077}">
      <dsp:nvSpPr>
        <dsp:cNvPr id="0" name=""/>
        <dsp:cNvSpPr/>
      </dsp:nvSpPr>
      <dsp:spPr>
        <a:xfrm>
          <a:off x="197960" y="920457"/>
          <a:ext cx="264629" cy="2646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669D4E-2003-4245-907E-DC1D6D436EB6}">
      <dsp:nvSpPr>
        <dsp:cNvPr id="0" name=""/>
        <dsp:cNvSpPr/>
      </dsp:nvSpPr>
      <dsp:spPr>
        <a:xfrm>
          <a:off x="197960" y="0"/>
          <a:ext cx="3602190" cy="761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b="1" kern="1200" dirty="0" smtClean="0"/>
            <a:t>PELAKSANAAN PEMBAHASAN</a:t>
          </a:r>
          <a:endParaRPr lang="id-ID" sz="2500" kern="1200" dirty="0"/>
        </a:p>
      </dsp:txBody>
      <dsp:txXfrm>
        <a:off x="197960" y="0"/>
        <a:ext cx="3602190" cy="761299"/>
      </dsp:txXfrm>
    </dsp:sp>
    <dsp:sp modelId="{6B9AB3EE-8BF1-4DD2-BF1A-509B2A4D641C}">
      <dsp:nvSpPr>
        <dsp:cNvPr id="0" name=""/>
        <dsp:cNvSpPr/>
      </dsp:nvSpPr>
      <dsp:spPr>
        <a:xfrm>
          <a:off x="197960" y="1537301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FE0D12-F241-4DF8-AF6E-7DD5BD6AB357}">
      <dsp:nvSpPr>
        <dsp:cNvPr id="0" name=""/>
        <dsp:cNvSpPr/>
      </dsp:nvSpPr>
      <dsp:spPr>
        <a:xfrm>
          <a:off x="450113" y="1361194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Rapat Koordinasi Awal dengan KP/PPTK/ Tim PPHB</a:t>
          </a:r>
          <a:endParaRPr lang="id-ID" sz="1400" kern="1200" dirty="0"/>
        </a:p>
      </dsp:txBody>
      <dsp:txXfrm>
        <a:off x="450113" y="1361194"/>
        <a:ext cx="3350037" cy="616837"/>
      </dsp:txXfrm>
    </dsp:sp>
    <dsp:sp modelId="{0909A771-1655-420C-8D37-E554107B0A8E}">
      <dsp:nvSpPr>
        <dsp:cNvPr id="0" name=""/>
        <dsp:cNvSpPr/>
      </dsp:nvSpPr>
      <dsp:spPr>
        <a:xfrm>
          <a:off x="197960" y="2154139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B83387-12C9-416A-A103-A3A4B9A74695}">
      <dsp:nvSpPr>
        <dsp:cNvPr id="0" name=""/>
        <dsp:cNvSpPr/>
      </dsp:nvSpPr>
      <dsp:spPr>
        <a:xfrm>
          <a:off x="450113" y="1978032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Pembahasan laporan pendahuluan dengan KP/PPTK/ Tim PPHB</a:t>
          </a:r>
          <a:endParaRPr lang="id-ID" sz="1400" kern="1200" dirty="0"/>
        </a:p>
      </dsp:txBody>
      <dsp:txXfrm>
        <a:off x="450113" y="1978032"/>
        <a:ext cx="3350037" cy="616837"/>
      </dsp:txXfrm>
    </dsp:sp>
    <dsp:sp modelId="{65C42EBF-D391-45C7-93D0-1FC502AA995C}">
      <dsp:nvSpPr>
        <dsp:cNvPr id="0" name=""/>
        <dsp:cNvSpPr/>
      </dsp:nvSpPr>
      <dsp:spPr>
        <a:xfrm>
          <a:off x="197960" y="2770977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883993-43A6-4477-B4A9-07FF8BFA0DED}">
      <dsp:nvSpPr>
        <dsp:cNvPr id="0" name=""/>
        <dsp:cNvSpPr/>
      </dsp:nvSpPr>
      <dsp:spPr>
        <a:xfrm>
          <a:off x="450113" y="2594870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Pelaksanaan kegiatan klinik ke I </a:t>
          </a:r>
          <a:endParaRPr lang="id-ID" sz="1400" kern="1200" dirty="0"/>
        </a:p>
      </dsp:txBody>
      <dsp:txXfrm>
        <a:off x="450113" y="2594870"/>
        <a:ext cx="3350037" cy="616837"/>
      </dsp:txXfrm>
    </dsp:sp>
    <dsp:sp modelId="{E4CA7970-24D5-46C8-91BC-A27ED94D0036}">
      <dsp:nvSpPr>
        <dsp:cNvPr id="0" name=""/>
        <dsp:cNvSpPr/>
      </dsp:nvSpPr>
      <dsp:spPr>
        <a:xfrm>
          <a:off x="197960" y="3387815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CE0242-AB87-4B4F-A2A4-14DD43E78BB0}">
      <dsp:nvSpPr>
        <dsp:cNvPr id="0" name=""/>
        <dsp:cNvSpPr/>
      </dsp:nvSpPr>
      <dsp:spPr>
        <a:xfrm>
          <a:off x="450113" y="3211707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Pelaksanaan kegiatan klinik ke I</a:t>
          </a:r>
          <a:r>
            <a:rPr lang="en-US" sz="1400" kern="1200" dirty="0" smtClean="0"/>
            <a:t>I </a:t>
          </a:r>
          <a:endParaRPr lang="id-ID" sz="1400" kern="1200" dirty="0"/>
        </a:p>
      </dsp:txBody>
      <dsp:txXfrm>
        <a:off x="450113" y="3211707"/>
        <a:ext cx="3350037" cy="616837"/>
      </dsp:txXfrm>
    </dsp:sp>
    <dsp:sp modelId="{3B227CC7-9609-460D-820E-F8DBDBE79CB2}">
      <dsp:nvSpPr>
        <dsp:cNvPr id="0" name=""/>
        <dsp:cNvSpPr/>
      </dsp:nvSpPr>
      <dsp:spPr>
        <a:xfrm>
          <a:off x="197960" y="4004653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87EE67-8C70-4B7A-B5C0-DC0078BC15FB}">
      <dsp:nvSpPr>
        <dsp:cNvPr id="0" name=""/>
        <dsp:cNvSpPr/>
      </dsp:nvSpPr>
      <dsp:spPr>
        <a:xfrm>
          <a:off x="450113" y="3828545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Pelaksanaan kegiatan Proseding </a:t>
          </a:r>
          <a:endParaRPr lang="id-ID" sz="1400" kern="1200" dirty="0"/>
        </a:p>
      </dsp:txBody>
      <dsp:txXfrm>
        <a:off x="450113" y="3828545"/>
        <a:ext cx="3350037" cy="616837"/>
      </dsp:txXfrm>
    </dsp:sp>
    <dsp:sp modelId="{24284E5A-9981-4E2C-849F-B2A40A895247}">
      <dsp:nvSpPr>
        <dsp:cNvPr id="0" name=""/>
        <dsp:cNvSpPr/>
      </dsp:nvSpPr>
      <dsp:spPr>
        <a:xfrm>
          <a:off x="197960" y="4621490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CF0B61-FA4D-47A5-B3AA-43304E3CB696}">
      <dsp:nvSpPr>
        <dsp:cNvPr id="0" name=""/>
        <dsp:cNvSpPr/>
      </dsp:nvSpPr>
      <dsp:spPr>
        <a:xfrm>
          <a:off x="450113" y="4445383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Pelaksanaan kegiatan klinik ke I</a:t>
          </a:r>
          <a:r>
            <a:rPr lang="en-US" sz="1400" kern="1200" dirty="0" smtClean="0"/>
            <a:t>I </a:t>
          </a:r>
          <a:endParaRPr lang="id-ID" sz="1400" kern="1200" dirty="0"/>
        </a:p>
      </dsp:txBody>
      <dsp:txXfrm>
        <a:off x="450113" y="4445383"/>
        <a:ext cx="3350037" cy="616837"/>
      </dsp:txXfrm>
    </dsp:sp>
    <dsp:sp modelId="{46E70185-3402-449A-ADF2-B0ED3346A2A9}">
      <dsp:nvSpPr>
        <dsp:cNvPr id="0" name=""/>
        <dsp:cNvSpPr/>
      </dsp:nvSpPr>
      <dsp:spPr>
        <a:xfrm>
          <a:off x="3980260" y="761299"/>
          <a:ext cx="3602190" cy="42378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86D37F-93F6-4913-B4C0-2C8E14130755}">
      <dsp:nvSpPr>
        <dsp:cNvPr id="0" name=""/>
        <dsp:cNvSpPr/>
      </dsp:nvSpPr>
      <dsp:spPr>
        <a:xfrm>
          <a:off x="3980260" y="920457"/>
          <a:ext cx="264629" cy="2646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647FB7-1714-4BA7-A2EB-385FC47C49A8}">
      <dsp:nvSpPr>
        <dsp:cNvPr id="0" name=""/>
        <dsp:cNvSpPr/>
      </dsp:nvSpPr>
      <dsp:spPr>
        <a:xfrm>
          <a:off x="3980260" y="0"/>
          <a:ext cx="3602190" cy="761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b="1" kern="1200" dirty="0" smtClean="0"/>
            <a:t>PENDAMPINGAN KEPADA KABUPATEN/KOTA </a:t>
          </a:r>
          <a:endParaRPr lang="id-ID" sz="2500" b="1" kern="1200" dirty="0"/>
        </a:p>
      </dsp:txBody>
      <dsp:txXfrm>
        <a:off x="3980260" y="0"/>
        <a:ext cx="3602190" cy="761299"/>
      </dsp:txXfrm>
    </dsp:sp>
    <dsp:sp modelId="{A24DAA8C-0938-493F-A212-9AC268C169C2}">
      <dsp:nvSpPr>
        <dsp:cNvPr id="0" name=""/>
        <dsp:cNvSpPr/>
      </dsp:nvSpPr>
      <dsp:spPr>
        <a:xfrm>
          <a:off x="3980260" y="1537301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5CB50F-EBA4-4C3C-B147-A03D84788FA4}">
      <dsp:nvSpPr>
        <dsp:cNvPr id="0" name=""/>
        <dsp:cNvSpPr/>
      </dsp:nvSpPr>
      <dsp:spPr>
        <a:xfrm>
          <a:off x="4232414" y="1361194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Kota Padang Panjang</a:t>
          </a:r>
          <a:endParaRPr lang="id-ID" sz="1400" kern="1200" dirty="0"/>
        </a:p>
      </dsp:txBody>
      <dsp:txXfrm>
        <a:off x="4232414" y="1361194"/>
        <a:ext cx="3350037" cy="616837"/>
      </dsp:txXfrm>
    </dsp:sp>
    <dsp:sp modelId="{8A171F4B-13DE-4DC8-A61E-B4675FA0E244}">
      <dsp:nvSpPr>
        <dsp:cNvPr id="0" name=""/>
        <dsp:cNvSpPr/>
      </dsp:nvSpPr>
      <dsp:spPr>
        <a:xfrm>
          <a:off x="3980260" y="2154139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67B958-990D-41F2-8971-215BFE3FC2BB}">
      <dsp:nvSpPr>
        <dsp:cNvPr id="0" name=""/>
        <dsp:cNvSpPr/>
      </dsp:nvSpPr>
      <dsp:spPr>
        <a:xfrm>
          <a:off x="4232414" y="1978032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Kabupaten Sijunjung</a:t>
          </a:r>
          <a:endParaRPr lang="id-ID" sz="1400" kern="1200" dirty="0"/>
        </a:p>
      </dsp:txBody>
      <dsp:txXfrm>
        <a:off x="4232414" y="1978032"/>
        <a:ext cx="3350037" cy="616837"/>
      </dsp:txXfrm>
    </dsp:sp>
    <dsp:sp modelId="{E42EE1C9-D204-45EC-83D9-C4D123A3893D}">
      <dsp:nvSpPr>
        <dsp:cNvPr id="0" name=""/>
        <dsp:cNvSpPr/>
      </dsp:nvSpPr>
      <dsp:spPr>
        <a:xfrm>
          <a:off x="3980260" y="2770977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BDB1CB-CC15-47CB-AAC7-31A153864029}">
      <dsp:nvSpPr>
        <dsp:cNvPr id="0" name=""/>
        <dsp:cNvSpPr/>
      </dsp:nvSpPr>
      <dsp:spPr>
        <a:xfrm>
          <a:off x="4232414" y="2594870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Kabupaten Lima Puluh kota </a:t>
          </a:r>
          <a:endParaRPr lang="id-ID" sz="1400" kern="1200" dirty="0"/>
        </a:p>
      </dsp:txBody>
      <dsp:txXfrm>
        <a:off x="4232414" y="2594870"/>
        <a:ext cx="3350037" cy="616837"/>
      </dsp:txXfrm>
    </dsp:sp>
    <dsp:sp modelId="{C42D915F-68F9-4237-9BA1-AEFAFE0CB43C}">
      <dsp:nvSpPr>
        <dsp:cNvPr id="0" name=""/>
        <dsp:cNvSpPr/>
      </dsp:nvSpPr>
      <dsp:spPr>
        <a:xfrm>
          <a:off x="3980260" y="3387815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90DBAA-E4F2-488E-89B3-A587AE4AFE2F}">
      <dsp:nvSpPr>
        <dsp:cNvPr id="0" name=""/>
        <dsp:cNvSpPr/>
      </dsp:nvSpPr>
      <dsp:spPr>
        <a:xfrm>
          <a:off x="4232414" y="3211707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Kabupaten Pesisiir Selatan</a:t>
          </a:r>
          <a:endParaRPr lang="id-ID" sz="1400" kern="1200" dirty="0"/>
        </a:p>
      </dsp:txBody>
      <dsp:txXfrm>
        <a:off x="4232414" y="3211707"/>
        <a:ext cx="3350037" cy="616837"/>
      </dsp:txXfrm>
    </dsp:sp>
    <dsp:sp modelId="{7D1B61D1-48CA-4DFA-A75E-84C4E28E2B9F}">
      <dsp:nvSpPr>
        <dsp:cNvPr id="0" name=""/>
        <dsp:cNvSpPr/>
      </dsp:nvSpPr>
      <dsp:spPr>
        <a:xfrm>
          <a:off x="3980260" y="4004653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EEF3D0-6CD3-433F-BF2A-1921F163AD75}">
      <dsp:nvSpPr>
        <dsp:cNvPr id="0" name=""/>
        <dsp:cNvSpPr/>
      </dsp:nvSpPr>
      <dsp:spPr>
        <a:xfrm>
          <a:off x="4232414" y="3828545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Kabupaten Tanah datar</a:t>
          </a:r>
          <a:endParaRPr lang="id-ID" sz="1400" kern="1200" dirty="0"/>
        </a:p>
      </dsp:txBody>
      <dsp:txXfrm>
        <a:off x="4232414" y="3828545"/>
        <a:ext cx="3350037" cy="616837"/>
      </dsp:txXfrm>
    </dsp:sp>
    <dsp:sp modelId="{EDCB09DD-C5CE-4913-9E92-57CBA89BB5E3}">
      <dsp:nvSpPr>
        <dsp:cNvPr id="0" name=""/>
        <dsp:cNvSpPr/>
      </dsp:nvSpPr>
      <dsp:spPr>
        <a:xfrm>
          <a:off x="3980260" y="4621490"/>
          <a:ext cx="264623" cy="26462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DFB546-C215-4B32-BF90-631166BE1BF5}">
      <dsp:nvSpPr>
        <dsp:cNvPr id="0" name=""/>
        <dsp:cNvSpPr/>
      </dsp:nvSpPr>
      <dsp:spPr>
        <a:xfrm>
          <a:off x="4232414" y="4445383"/>
          <a:ext cx="3350037" cy="6168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/>
            <a:t>Kota Pariaman</a:t>
          </a:r>
          <a:endParaRPr lang="id-ID" sz="1400" kern="1200" dirty="0"/>
        </a:p>
      </dsp:txBody>
      <dsp:txXfrm>
        <a:off x="4232414" y="4445383"/>
        <a:ext cx="3350037" cy="6168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E224BF-98D6-485E-BDBB-E85B9D88C89F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3C370-08A2-4E8E-9C41-1A7312F2FB6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95337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905004"/>
            <a:ext cx="8486775" cy="2593975"/>
          </a:xfrm>
        </p:spPr>
        <p:txBody>
          <a:bodyPr anchor="b"/>
          <a:lstStyle>
            <a:lvl1pPr>
              <a:defRPr sz="7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1525" y="4572000"/>
            <a:ext cx="72694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7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55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82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10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37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65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92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20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274643"/>
            <a:ext cx="1971675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274643"/>
            <a:ext cx="677227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0287000" cy="15621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2" tIns="41147" rIns="82292" bIns="41147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6946" y="458074"/>
            <a:ext cx="9582563" cy="562528"/>
          </a:xfrm>
        </p:spPr>
        <p:txBody>
          <a:bodyPr>
            <a:noAutofit/>
          </a:bodyPr>
          <a:lstStyle>
            <a:lvl1pPr algn="ctr">
              <a:defRPr sz="43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96946" y="968698"/>
            <a:ext cx="9582563" cy="436908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6121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10287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10287" y="6053328"/>
            <a:ext cx="253060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654046" y="6044184"/>
            <a:ext cx="763295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657475" y="4038600"/>
            <a:ext cx="7286625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657475" y="6050037"/>
            <a:ext cx="7543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5725" y="6068699"/>
            <a:ext cx="2314575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346067" y="236539"/>
            <a:ext cx="6600825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9001125" y="228600"/>
            <a:ext cx="942975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229" y="228600"/>
            <a:ext cx="9172575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89229" y="1600200"/>
            <a:ext cx="9172575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43051" y="2743200"/>
            <a:ext cx="8013502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10287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457325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543050" y="1600200"/>
            <a:ext cx="874395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3050" y="1600200"/>
            <a:ext cx="85725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457325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85800" y="1589567"/>
            <a:ext cx="4371975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5450514" y="1589567"/>
            <a:ext cx="4371975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5" y="273050"/>
            <a:ext cx="9172575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85800" y="2438400"/>
            <a:ext cx="4371975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5400675" y="2438400"/>
            <a:ext cx="4371975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d-ID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85800" y="1752600"/>
            <a:ext cx="4371975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5400675" y="1752600"/>
            <a:ext cx="4371975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600075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908685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752600"/>
            <a:ext cx="1800225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657475" y="1752600"/>
            <a:ext cx="72009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00225" y="5486400"/>
            <a:ext cx="8229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10287" y="4572000"/>
            <a:ext cx="10287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10287" y="4663440"/>
            <a:ext cx="16459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738503" y="4654296"/>
            <a:ext cx="8548497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225" y="4648200"/>
            <a:ext cx="8229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628775" y="0"/>
            <a:ext cx="113157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7029450" y="6248401"/>
            <a:ext cx="3000375" cy="365125"/>
          </a:xfrm>
        </p:spPr>
        <p:txBody>
          <a:bodyPr rtlCol="0"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628775" cy="663578"/>
          </a:xfrm>
        </p:spPr>
        <p:txBody>
          <a:bodyPr rtlCol="0"/>
          <a:lstStyle>
            <a:lvl1pPr>
              <a:defRPr sz="2800"/>
            </a:lvl1pPr>
          </a:lstStyle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800225" y="6248207"/>
            <a:ext cx="5143500" cy="365125"/>
          </a:xfrm>
        </p:spPr>
        <p:txBody>
          <a:bodyPr rtlCol="0"/>
          <a:lstStyle/>
          <a:p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55648" y="0"/>
            <a:ext cx="853135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72350" y="609601"/>
            <a:ext cx="2314575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609600"/>
            <a:ext cx="6257925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72350" y="6248403"/>
            <a:ext cx="2486025" cy="365125"/>
          </a:xfrm>
        </p:spPr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2" y="6248208"/>
            <a:ext cx="6270168" cy="365125"/>
          </a:xfrm>
        </p:spPr>
        <p:txBody>
          <a:bodyPr/>
          <a:lstStyle/>
          <a:p>
            <a:endParaRPr lang="id-ID"/>
          </a:p>
        </p:txBody>
      </p:sp>
      <p:sp>
        <p:nvSpPr>
          <p:cNvPr id="7" name="Rectangle 6"/>
          <p:cNvSpPr/>
          <p:nvPr/>
        </p:nvSpPr>
        <p:spPr bwMode="white">
          <a:xfrm>
            <a:off x="6858358" y="0"/>
            <a:ext cx="36004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09793" y="609600"/>
            <a:ext cx="257175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909793" y="0"/>
            <a:ext cx="257175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6771680" y="129182"/>
            <a:ext cx="533400" cy="275036"/>
          </a:xfrm>
        </p:spPr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130426"/>
            <a:ext cx="874395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55227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044400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602" y="4406901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234388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600201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225" y="1600201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882733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5654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5654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28703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4526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606" y="5486401"/>
            <a:ext cx="8617148" cy="1168400"/>
          </a:xfrm>
        </p:spPr>
        <p:txBody>
          <a:bodyPr anchor="t"/>
          <a:lstStyle>
            <a:lvl1pPr algn="l">
              <a:defRPr sz="4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607" y="3852863"/>
            <a:ext cx="6902648" cy="163353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751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5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825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100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375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651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926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201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322721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931" y="273051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1435101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19463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532309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723755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274639"/>
            <a:ext cx="2314575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274639"/>
            <a:ext cx="677227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300739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0287000" cy="15621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292" tIns="41147" rIns="82292" bIns="41147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6946" y="458074"/>
            <a:ext cx="9582563" cy="562528"/>
          </a:xfrm>
        </p:spPr>
        <p:txBody>
          <a:bodyPr>
            <a:noAutofit/>
          </a:bodyPr>
          <a:lstStyle>
            <a:lvl1pPr algn="ctr">
              <a:defRPr sz="43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96946" y="968698"/>
            <a:ext cx="9582563" cy="436908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6121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536192"/>
            <a:ext cx="4114800" cy="45902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2050" y="1536192"/>
            <a:ext cx="4114800" cy="45902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4"/>
            <a:ext cx="4114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300" b="1">
                <a:solidFill>
                  <a:schemeClr val="tx2"/>
                </a:solidFill>
              </a:defRPr>
            </a:lvl1pPr>
            <a:lvl2pPr marL="527517" indent="0">
              <a:buNone/>
              <a:defRPr sz="2300" b="1"/>
            </a:lvl2pPr>
            <a:lvl3pPr marL="1055035" indent="0">
              <a:buNone/>
              <a:defRPr sz="2100" b="1"/>
            </a:lvl3pPr>
            <a:lvl4pPr marL="1582552" indent="0">
              <a:buNone/>
              <a:defRPr sz="1800" b="1"/>
            </a:lvl4pPr>
            <a:lvl5pPr marL="2110069" indent="0">
              <a:buNone/>
              <a:defRPr sz="1800" b="1"/>
            </a:lvl5pPr>
            <a:lvl6pPr marL="2637587" indent="0">
              <a:buNone/>
              <a:defRPr sz="1800" b="1"/>
            </a:lvl6pPr>
            <a:lvl7pPr marL="3165104" indent="0">
              <a:buNone/>
              <a:defRPr sz="1800" b="1"/>
            </a:lvl7pPr>
            <a:lvl8pPr marL="3692622" indent="0">
              <a:buNone/>
              <a:defRPr sz="1800" b="1"/>
            </a:lvl8pPr>
            <a:lvl9pPr marL="4220139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11480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72050" y="1535114"/>
            <a:ext cx="4114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300" b="1">
                <a:solidFill>
                  <a:schemeClr val="tx2"/>
                </a:solidFill>
              </a:defRPr>
            </a:lvl1pPr>
            <a:lvl2pPr marL="527517" indent="0">
              <a:buNone/>
              <a:defRPr sz="2300" b="1"/>
            </a:lvl2pPr>
            <a:lvl3pPr marL="1055035" indent="0">
              <a:buNone/>
              <a:defRPr sz="2100" b="1"/>
            </a:lvl3pPr>
            <a:lvl4pPr marL="1582552" indent="0">
              <a:buNone/>
              <a:defRPr sz="1800" b="1"/>
            </a:lvl4pPr>
            <a:lvl5pPr marL="2110069" indent="0">
              <a:buNone/>
              <a:defRPr sz="1800" b="1"/>
            </a:lvl5pPr>
            <a:lvl6pPr marL="2637587" indent="0">
              <a:buNone/>
              <a:defRPr sz="1800" b="1"/>
            </a:lvl6pPr>
            <a:lvl7pPr marL="3165104" indent="0">
              <a:buNone/>
              <a:defRPr sz="1800" b="1"/>
            </a:lvl7pPr>
            <a:lvl8pPr marL="3692622" indent="0">
              <a:buNone/>
              <a:defRPr sz="1800" b="1"/>
            </a:lvl8pPr>
            <a:lvl9pPr marL="4220139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72050" y="2174875"/>
            <a:ext cx="411480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5495544"/>
            <a:ext cx="8743950" cy="594360"/>
          </a:xfrm>
        </p:spPr>
        <p:txBody>
          <a:bodyPr anchor="b"/>
          <a:lstStyle>
            <a:lvl1pPr algn="ctr">
              <a:defRPr sz="25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5" y="6096000"/>
            <a:ext cx="8743951" cy="609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527517" indent="0">
              <a:buNone/>
              <a:defRPr sz="1400"/>
            </a:lvl2pPr>
            <a:lvl3pPr marL="1055035" indent="0">
              <a:buNone/>
              <a:defRPr sz="1200"/>
            </a:lvl3pPr>
            <a:lvl4pPr marL="1582552" indent="0">
              <a:buNone/>
              <a:defRPr sz="1000"/>
            </a:lvl4pPr>
            <a:lvl5pPr marL="2110069" indent="0">
              <a:buNone/>
              <a:defRPr sz="1000"/>
            </a:lvl5pPr>
            <a:lvl6pPr marL="2637587" indent="0">
              <a:buNone/>
              <a:defRPr sz="1000"/>
            </a:lvl6pPr>
            <a:lvl7pPr marL="3165104" indent="0">
              <a:buNone/>
              <a:defRPr sz="1000"/>
            </a:lvl7pPr>
            <a:lvl8pPr marL="3692622" indent="0">
              <a:buNone/>
              <a:defRPr sz="1000"/>
            </a:lvl8pPr>
            <a:lvl9pPr marL="422013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42900" y="381000"/>
            <a:ext cx="874395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71" y="5495278"/>
            <a:ext cx="8743950" cy="594626"/>
          </a:xfrm>
        </p:spPr>
        <p:txBody>
          <a:bodyPr anchor="b"/>
          <a:lstStyle>
            <a:lvl1pPr algn="ctr">
              <a:defRPr sz="25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9515475" cy="5486400"/>
          </a:xfrm>
        </p:spPr>
        <p:txBody>
          <a:bodyPr/>
          <a:lstStyle>
            <a:lvl1pPr marL="0" indent="0">
              <a:buNone/>
              <a:defRPr sz="3700"/>
            </a:lvl1pPr>
            <a:lvl2pPr marL="527517" indent="0">
              <a:buNone/>
              <a:defRPr sz="3200"/>
            </a:lvl2pPr>
            <a:lvl3pPr marL="1055035" indent="0">
              <a:buNone/>
              <a:defRPr sz="2800"/>
            </a:lvl3pPr>
            <a:lvl4pPr marL="1582552" indent="0">
              <a:buNone/>
              <a:defRPr sz="2300"/>
            </a:lvl4pPr>
            <a:lvl5pPr marL="2110069" indent="0">
              <a:buNone/>
              <a:defRPr sz="2300"/>
            </a:lvl5pPr>
            <a:lvl6pPr marL="2637587" indent="0">
              <a:buNone/>
              <a:defRPr sz="2300"/>
            </a:lvl6pPr>
            <a:lvl7pPr marL="3165104" indent="0">
              <a:buNone/>
              <a:defRPr sz="2300"/>
            </a:lvl7pPr>
            <a:lvl8pPr marL="3692622" indent="0">
              <a:buNone/>
              <a:defRPr sz="2300"/>
            </a:lvl8pPr>
            <a:lvl9pPr marL="4220139" indent="0">
              <a:buNone/>
              <a:defRPr sz="23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9471" y="6096000"/>
            <a:ext cx="8743950" cy="612648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527517" indent="0">
              <a:buNone/>
              <a:defRPr sz="1400"/>
            </a:lvl2pPr>
            <a:lvl3pPr marL="1055035" indent="0">
              <a:buNone/>
              <a:defRPr sz="1200"/>
            </a:lvl3pPr>
            <a:lvl4pPr marL="1582552" indent="0">
              <a:buNone/>
              <a:defRPr sz="1000"/>
            </a:lvl4pPr>
            <a:lvl5pPr marL="2110069" indent="0">
              <a:buNone/>
              <a:defRPr sz="1000"/>
            </a:lvl5pPr>
            <a:lvl6pPr marL="2637587" indent="0">
              <a:buNone/>
              <a:defRPr sz="1000"/>
            </a:lvl6pPr>
            <a:lvl7pPr marL="3165104" indent="0">
              <a:buNone/>
              <a:defRPr sz="1000"/>
            </a:lvl7pPr>
            <a:lvl8pPr marL="3692622" indent="0">
              <a:buNone/>
              <a:defRPr sz="1000"/>
            </a:lvl8pPr>
            <a:lvl9pPr marL="422013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8572500" cy="1143000"/>
          </a:xfrm>
          <a:prstGeom prst="rect">
            <a:avLst/>
          </a:prstGeom>
        </p:spPr>
        <p:txBody>
          <a:bodyPr vert="horz" lIns="105503" tIns="52752" rIns="105503" bIns="52752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600200"/>
            <a:ext cx="8572500" cy="4800600"/>
          </a:xfrm>
          <a:prstGeom prst="rect">
            <a:avLst/>
          </a:prstGeom>
        </p:spPr>
        <p:txBody>
          <a:bodyPr vert="horz" lIns="105503" tIns="52752" rIns="105503" bIns="5275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515475" y="0"/>
            <a:ext cx="77152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503" tIns="52752" rIns="105503" bIns="52752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515475" y="5486400"/>
            <a:ext cx="771525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503" tIns="52752" rIns="105503" bIns="52752"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98262" y="5648960"/>
            <a:ext cx="6172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2100">
                <a:solidFill>
                  <a:srgbClr val="FFFFFF"/>
                </a:solidFill>
              </a:defRPr>
            </a:lvl1pPr>
          </a:lstStyle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8683235" y="4025900"/>
            <a:ext cx="2367281" cy="411480"/>
          </a:xfrm>
          <a:prstGeom prst="rect">
            <a:avLst/>
          </a:prstGeom>
        </p:spPr>
        <p:txBody>
          <a:bodyPr vert="horz" lIns="105503" tIns="52752" rIns="105503" bIns="52752" rtlCol="0" anchor="ctr"/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8647677" y="1623060"/>
            <a:ext cx="2438399" cy="411480"/>
          </a:xfrm>
          <a:prstGeom prst="rect">
            <a:avLst/>
          </a:prstGeom>
        </p:spPr>
        <p:txBody>
          <a:bodyPr vert="horz" lIns="105503" tIns="52752" rIns="105503" bIns="52752" rtlCol="0" anchor="ctr"/>
          <a:lstStyle>
            <a:lvl1pPr algn="l">
              <a:defRPr sz="1400">
                <a:solidFill>
                  <a:schemeClr val="bg2"/>
                </a:solidFill>
              </a:defRPr>
            </a:lvl1pPr>
          </a:lstStyle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l" defTabSz="1055035" rtl="0" eaLnBrk="1" latinLnBrk="0" hangingPunct="1">
        <a:spcBef>
          <a:spcPct val="0"/>
        </a:spcBef>
        <a:buNone/>
        <a:defRPr sz="5300" kern="1200" cap="none" spc="-115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95638" indent="-263759" algn="l" defTabSz="1055035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738524" indent="-263759" algn="l" defTabSz="1055035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0538" indent="-263759" algn="l" defTabSz="1055035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77049" indent="-263759" algn="l" defTabSz="1055035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3559" indent="-263759" algn="l" defTabSz="1055035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004566" indent="-211007" algn="l" defTabSz="1055035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15573" indent="-211007" algn="l" defTabSz="1055035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426580" indent="-211007" algn="l" defTabSz="1055035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637587" indent="-211007" algn="l" defTabSz="1055035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7517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55035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82552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10069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7587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65104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92622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20139" algn="l" defTabSz="105503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85800" y="228600"/>
            <a:ext cx="9172575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89229" y="1600200"/>
            <a:ext cx="9172575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858000" y="6248401"/>
            <a:ext cx="3000375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85801" y="6248207"/>
            <a:ext cx="6098718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10287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600075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64369" y="1280160"/>
            <a:ext cx="9622631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600075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600201"/>
            <a:ext cx="92583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3563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49A7F-D852-4566-B3FB-46E2F08FCD8D}" type="datetimeFigureOut">
              <a:rPr lang="id-ID" smtClean="0"/>
              <a:t>04/12/2019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4725" y="6356351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350" y="63563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4C229-B44E-413C-BFBF-BC402DCEF11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7832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2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8.jpeg"/><Relationship Id="rId7" Type="http://schemas.openxmlformats.org/officeDocument/2006/relationships/image" Target="../media/image71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microsoft.com/office/2007/relationships/hdphoto" Target="../media/hdphoto1.wdp"/><Relationship Id="rId9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pn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Relationship Id="rId9" Type="http://schemas.openxmlformats.org/officeDocument/2006/relationships/image" Target="../media/image8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98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4.xml"/><Relationship Id="rId6" Type="http://schemas.microsoft.com/office/2007/relationships/hdphoto" Target="../media/hdphoto2.wdp"/><Relationship Id="rId5" Type="http://schemas.openxmlformats.org/officeDocument/2006/relationships/image" Target="../media/image97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36114" y="5949279"/>
            <a:ext cx="5620043" cy="94227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ectangle 3"/>
          <p:cNvSpPr/>
          <p:nvPr/>
        </p:nvSpPr>
        <p:spPr>
          <a:xfrm>
            <a:off x="-36114" y="-16272"/>
            <a:ext cx="5583930" cy="594927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10"/>
          <a:stretch>
            <a:fillRect/>
          </a:stretch>
        </p:blipFill>
        <p:spPr bwMode="auto">
          <a:xfrm>
            <a:off x="5583930" y="0"/>
            <a:ext cx="470307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665738" y="1795725"/>
            <a:ext cx="5611917" cy="1060642"/>
          </a:xfrm>
          <a:prstGeom prst="rect">
            <a:avLst/>
          </a:prstGeom>
          <a:noFill/>
        </p:spPr>
        <p:txBody>
          <a:bodyPr wrap="none" lIns="105503" tIns="52752" rIns="105503" bIns="52752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6200" b="1" spc="58" dirty="0" smtClean="0">
                <a:ln w="11430">
                  <a:solidFill>
                    <a:schemeClr val="bg1"/>
                  </a:solidFill>
                </a:ln>
                <a:solidFill>
                  <a:schemeClr val="bg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ahnschrift Light SemiCondensed" pitchFamily="34" charset="0"/>
              </a:rPr>
              <a:t>LAPORAN AKHIR </a:t>
            </a:r>
          </a:p>
        </p:txBody>
      </p:sp>
      <p:sp>
        <p:nvSpPr>
          <p:cNvPr id="3" name="Rectangle 2"/>
          <p:cNvSpPr/>
          <p:nvPr/>
        </p:nvSpPr>
        <p:spPr>
          <a:xfrm>
            <a:off x="9432" y="3474266"/>
            <a:ext cx="9886596" cy="1522307"/>
          </a:xfrm>
          <a:prstGeom prst="rect">
            <a:avLst/>
          </a:prstGeom>
        </p:spPr>
        <p:txBody>
          <a:bodyPr wrap="square" lIns="105503" tIns="52752" rIns="105503" bIns="52752">
            <a:spAutoFit/>
          </a:bodyPr>
          <a:lstStyle/>
          <a:p>
            <a:r>
              <a:rPr lang="id-ID" sz="2300" dirty="0">
                <a:latin typeface="Arial Rounded MT Bold" pitchFamily="34" charset="0"/>
              </a:rPr>
              <a:t>PENDAMPINGAN PENYUSUNAN DOKUMEN </a:t>
            </a:r>
          </a:p>
          <a:p>
            <a:r>
              <a:rPr lang="id-ID" sz="2300" dirty="0">
                <a:latin typeface="Arial Rounded MT Bold" pitchFamily="34" charset="0"/>
              </a:rPr>
              <a:t>RENCANA PEMBANGUNAN DAN PENGEMBANGAN</a:t>
            </a:r>
          </a:p>
          <a:p>
            <a:r>
              <a:rPr lang="fi-FI" sz="2300" dirty="0">
                <a:latin typeface="Arial Rounded MT Bold" pitchFamily="34" charset="0"/>
              </a:rPr>
              <a:t>PERUMAHAN DAN KAWASAN PERMUKIMAN (RP3KP) </a:t>
            </a:r>
          </a:p>
          <a:p>
            <a:r>
              <a:rPr lang="id-ID" sz="2300" dirty="0">
                <a:latin typeface="Arial Rounded MT Bold" pitchFamily="34" charset="0"/>
              </a:rPr>
              <a:t>KABUPATEN/KOTA </a:t>
            </a:r>
          </a:p>
        </p:txBody>
      </p:sp>
      <p:pic>
        <p:nvPicPr>
          <p:cNvPr id="8" name="Picture 23" descr="Image result for logo provinsi sumatera bar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230189"/>
            <a:ext cx="836613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-41076" y="5301208"/>
            <a:ext cx="1512168" cy="460477"/>
          </a:xfrm>
          <a:prstGeom prst="rect">
            <a:avLst/>
          </a:prstGeom>
        </p:spPr>
        <p:txBody>
          <a:bodyPr wrap="square" lIns="105503" tIns="52752" rIns="105503" bIns="52752">
            <a:spAutoFit/>
          </a:bodyPr>
          <a:lstStyle/>
          <a:p>
            <a:pPr algn="r"/>
            <a:r>
              <a:rPr lang="id-ID" sz="2300" dirty="0" smtClean="0">
                <a:latin typeface="Arial Rounded MT Bold" pitchFamily="34" charset="0"/>
              </a:rPr>
              <a:t>TA .2019</a:t>
            </a:r>
            <a:endParaRPr lang="id-ID" sz="2300" dirty="0">
              <a:latin typeface="Arial Rounded MT Bold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67284" y="6431080"/>
            <a:ext cx="7056784" cy="460477"/>
          </a:xfrm>
          <a:prstGeom prst="rect">
            <a:avLst/>
          </a:prstGeom>
        </p:spPr>
        <p:txBody>
          <a:bodyPr wrap="square" lIns="105503" tIns="52752" rIns="105503" bIns="52752">
            <a:spAutoFit/>
          </a:bodyPr>
          <a:lstStyle/>
          <a:p>
            <a:r>
              <a:rPr lang="id-ID" sz="2300" dirty="0" smtClean="0">
                <a:solidFill>
                  <a:schemeClr val="bg1"/>
                </a:solidFill>
                <a:latin typeface="Arial Rounded MT Bold" pitchFamily="34" charset="0"/>
              </a:rPr>
              <a:t>PT. ANIRINDO MITRA KONSULTAN </a:t>
            </a:r>
            <a:endParaRPr lang="id-ID" sz="23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266563" y="230189"/>
            <a:ext cx="572293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id-ID" sz="2000" b="1" dirty="0">
                <a:latin typeface="Bahnschrift" pitchFamily="34" charset="0"/>
              </a:rPr>
              <a:t>PEMERINTAH PROVINSI SUMATERA BARAT </a:t>
            </a:r>
          </a:p>
          <a:p>
            <a:pPr algn="ctr" eaLnBrk="1" hangingPunct="1"/>
            <a:r>
              <a:rPr lang="id-ID" sz="1100" b="1" dirty="0">
                <a:latin typeface="Arial Narrow" pitchFamily="34" charset="0"/>
              </a:rPr>
              <a:t>DINAS PERUMAHAN RAKYAT  PERMUKIMAN DAN PERTANAHAN  PROVINSI SUMATERA BARAT </a:t>
            </a:r>
          </a:p>
          <a:p>
            <a:pPr algn="ctr" eaLnBrk="1" hangingPunct="1"/>
            <a:r>
              <a:rPr lang="id-ID" sz="1100" b="1" dirty="0">
                <a:latin typeface="Arial Narrow" pitchFamily="34" charset="0"/>
              </a:rPr>
              <a:t>Jalan Taman Siswa No.1 Telp. (0751) 7051700-7051765 Fax. (0751) 7051783 Padang</a:t>
            </a:r>
          </a:p>
          <a:p>
            <a:pPr algn="ctr" eaLnBrk="1" hangingPunct="1"/>
            <a:r>
              <a:rPr lang="id-ID" sz="1100" b="1" dirty="0">
                <a:latin typeface="Arial Narrow" pitchFamily="34" charset="0"/>
              </a:rPr>
              <a:t>Perkimpertanahan.sumbar@gmail.com</a:t>
            </a:r>
          </a:p>
        </p:txBody>
      </p:sp>
    </p:spTree>
    <p:extLst>
      <p:ext uri="{BB962C8B-B14F-4D97-AF65-F5344CB8AC3E}">
        <p14:creationId xmlns:p14="http://schemas.microsoft.com/office/powerpoint/2010/main" val="37129863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28" y="260648"/>
            <a:ext cx="10305028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46956" y="439613"/>
            <a:ext cx="802059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itchFamily="34" charset="0"/>
              </a:rPr>
              <a:t>PELAKSANAAN PEMBAHASAN </a:t>
            </a:r>
            <a:endParaRPr lang="en-US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7267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0972" y="260648"/>
            <a:ext cx="892899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d-ID" b="1" dirty="0" smtClean="0"/>
              <a:t>1. RAPAT KOORDINASI AWAL DENGAN KP/PPTK/ TIM PPHB</a:t>
            </a:r>
            <a:endParaRPr lang="id-ID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690641"/>
              </p:ext>
            </p:extLst>
          </p:nvPr>
        </p:nvGraphicFramePr>
        <p:xfrm>
          <a:off x="381472" y="908720"/>
          <a:ext cx="9082508" cy="226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7436"/>
                <a:gridCol w="6495072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chemeClr val="tx1"/>
                          </a:solidFill>
                        </a:rPr>
                        <a:t>Hari /Tanggal</a:t>
                      </a:r>
                      <a:endParaRPr lang="id-ID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 Jum’at /5 Juli 2019 </a:t>
                      </a:r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chemeClr val="tx1"/>
                          </a:solidFill>
                        </a:rPr>
                        <a:t>Tempat </a:t>
                      </a:r>
                      <a:endParaRPr lang="id-ID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ruang rapat Dinas Perumahan Rakyat  Permukiman dan Pertanahan Provinsi Sumatera Barat</a:t>
                      </a:r>
                      <a:r>
                        <a:rPr lang="en-US" sz="1600" dirty="0" smtClean="0"/>
                        <a:t>. </a:t>
                      </a:r>
                      <a:endParaRPr lang="id-ID" sz="1600" dirty="0" smtClean="0"/>
                    </a:p>
                    <a:p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chemeClr val="tx1"/>
                          </a:solidFill>
                        </a:rPr>
                        <a:t>Hasil Diskusi </a:t>
                      </a:r>
                      <a:endParaRPr lang="id-ID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nyusun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organisasi pelaksanaan pekerjaan </a:t>
                      </a:r>
                    </a:p>
                    <a:p>
                      <a:pPr lvl="0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enyusun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jadwal penugasan personil </a:t>
                      </a:r>
                    </a:p>
                    <a:p>
                      <a:pPr lvl="0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enyusun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jadwal pelaksanaan pekerjaan </a:t>
                      </a:r>
                    </a:p>
                    <a:p>
                      <a:pPr lvl="0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enyusun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dengan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 teknis.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 descr="D:\2019\Rp3kp\dokumentasi\IMG-20190923-WA00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40" y="3573016"/>
            <a:ext cx="4032780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D:\2019\Rp3kp\dokumentasi\IMG-20190923-WA000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616" y="3573016"/>
            <a:ext cx="4319905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61519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6903368" y="2276872"/>
            <a:ext cx="3383631" cy="44908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Rectangle 18"/>
          <p:cNvSpPr/>
          <p:nvPr/>
        </p:nvSpPr>
        <p:spPr>
          <a:xfrm>
            <a:off x="-8313" y="2276872"/>
            <a:ext cx="6767263" cy="44908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6"/>
          <p:cNvSpPr/>
          <p:nvPr/>
        </p:nvSpPr>
        <p:spPr>
          <a:xfrm>
            <a:off x="0" y="52899"/>
            <a:ext cx="871296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d-ID" b="1" dirty="0" smtClean="0"/>
              <a:t>2. PEMBAHASAN LAPORAN PENDAHULUAN DENGAN KP/PPTK/ TIM PPHB</a:t>
            </a:r>
            <a:endParaRPr lang="id-ID" b="1" dirty="0"/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316" y="2097213"/>
            <a:ext cx="3263699" cy="1311978"/>
          </a:xfrm>
          <a:prstGeom prst="rect">
            <a:avLst/>
          </a:prstGeom>
          <a:noFill/>
        </p:spPr>
      </p:pic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316" y="3461899"/>
            <a:ext cx="3263699" cy="1438778"/>
          </a:xfrm>
          <a:prstGeom prst="rect">
            <a:avLst/>
          </a:prstGeom>
          <a:noFill/>
        </p:spPr>
      </p:pic>
      <p:pic>
        <p:nvPicPr>
          <p:cNvPr id="10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316" y="4952044"/>
            <a:ext cx="3271634" cy="1400161"/>
          </a:xfrm>
          <a:prstGeom prst="rect">
            <a:avLst/>
          </a:prstGeom>
          <a:noFill/>
        </p:spPr>
      </p:pic>
      <p:pic>
        <p:nvPicPr>
          <p:cNvPr id="11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" y="3445847"/>
            <a:ext cx="3207486" cy="1456917"/>
          </a:xfrm>
          <a:prstGeom prst="rect">
            <a:avLst/>
          </a:prstGeom>
          <a:noFill/>
        </p:spPr>
      </p:pic>
      <p:pic>
        <p:nvPicPr>
          <p:cNvPr id="12" name="Picture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13" y="2083565"/>
            <a:ext cx="3207486" cy="1311978"/>
          </a:xfrm>
          <a:prstGeom prst="rect">
            <a:avLst/>
          </a:prstGeom>
          <a:noFill/>
        </p:spPr>
      </p:pic>
      <p:pic>
        <p:nvPicPr>
          <p:cNvPr id="13" name="Picture 12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4" y="4947697"/>
            <a:ext cx="3182303" cy="1400161"/>
          </a:xfrm>
          <a:prstGeom prst="rect">
            <a:avLst/>
          </a:prstGeom>
          <a:noFill/>
        </p:spPr>
      </p:pic>
      <p:pic>
        <p:nvPicPr>
          <p:cNvPr id="14" name="Picture 13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87"/>
          <a:stretch/>
        </p:blipFill>
        <p:spPr bwMode="auto">
          <a:xfrm>
            <a:off x="7011940" y="2276872"/>
            <a:ext cx="3024795" cy="1916806"/>
          </a:xfrm>
          <a:prstGeom prst="rect">
            <a:avLst/>
          </a:prstGeom>
          <a:noFill/>
        </p:spPr>
      </p:pic>
      <p:pic>
        <p:nvPicPr>
          <p:cNvPr id="15" name="Picture 14" descr="D:\2019\Rp3kp\dokumentasi\IMG-20190806-WA0002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13"/>
          <a:stretch/>
        </p:blipFill>
        <p:spPr bwMode="auto">
          <a:xfrm>
            <a:off x="7106788" y="4381818"/>
            <a:ext cx="2960420" cy="201344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53814" y="6256669"/>
            <a:ext cx="6705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dirty="0" smtClean="0"/>
              <a:t>Pelaksanaan Asistensi bersama </a:t>
            </a:r>
            <a:r>
              <a:rPr lang="id-ID" sz="1600" b="1" dirty="0"/>
              <a:t>KP/PPTK/PPHB  sebelum dilaksanakan pembahasan laporan pendahuluan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27875" y="6290729"/>
            <a:ext cx="3372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 smtClean="0"/>
              <a:t>Pelaksanaan Pembahasan Laporan Pendahuluan </a:t>
            </a:r>
            <a:endParaRPr lang="id-ID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668969"/>
              </p:ext>
            </p:extLst>
          </p:nvPr>
        </p:nvGraphicFramePr>
        <p:xfrm>
          <a:off x="-8314" y="468397"/>
          <a:ext cx="10295313" cy="177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2941"/>
                <a:gridCol w="7362372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chemeClr val="tx1"/>
                          </a:solidFill>
                        </a:rPr>
                        <a:t>Hari /Tanggal</a:t>
                      </a:r>
                      <a:endParaRPr lang="id-ID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 Jum’at /5 Agustus</a:t>
                      </a:r>
                      <a:r>
                        <a:rPr lang="id-ID" sz="1600" baseline="0" dirty="0" smtClean="0"/>
                        <a:t> </a:t>
                      </a:r>
                      <a:r>
                        <a:rPr lang="id-ID" sz="1600" dirty="0" smtClean="0"/>
                        <a:t>2019 </a:t>
                      </a:r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chemeClr val="tx1"/>
                          </a:solidFill>
                        </a:rPr>
                        <a:t>Tempat </a:t>
                      </a:r>
                      <a:endParaRPr lang="id-ID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ruang rapat Dinas Perumahan Rakyat  Permukiman dan Pertanahan Provinsi Sumatera Barat</a:t>
                      </a:r>
                      <a:r>
                        <a:rPr lang="en-US" sz="1600" dirty="0" smtClean="0"/>
                        <a:t>. </a:t>
                      </a:r>
                      <a:endParaRPr lang="id-ID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Hasil Diskusi </a:t>
                      </a:r>
                      <a:endParaRPr lang="id-ID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Penetapan untuk daerah dampingan yaitu Kabupaten 50 Kota, Kota Pariaman, Kabupaten Pesisir Selatan dan Kabupaten Tanah Datar,Kota padang Panjang  dan Kabubaten Sijunjung </a:t>
                      </a:r>
                      <a:endParaRPr lang="id-ID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38802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4948" y="116632"/>
            <a:ext cx="462165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d-ID" b="1" dirty="0" smtClean="0"/>
              <a:t>3. PELAKSANAAN KEGIATAN KLINIK KE I </a:t>
            </a:r>
            <a:endParaRPr lang="id-ID" b="1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2010"/>
            <a:ext cx="3779520" cy="2205990"/>
          </a:xfrm>
          <a:prstGeom prst="rect">
            <a:avLst/>
          </a:prstGeom>
          <a:noFill/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968" y="4608456"/>
            <a:ext cx="3380204" cy="2174240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24"/>
          <a:stretch/>
        </p:blipFill>
        <p:spPr bwMode="auto">
          <a:xfrm>
            <a:off x="7375748" y="4552463"/>
            <a:ext cx="2771408" cy="2155645"/>
          </a:xfrm>
          <a:prstGeom prst="rect">
            <a:avLst/>
          </a:prstGeom>
          <a:noFill/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434108"/>
              </p:ext>
            </p:extLst>
          </p:nvPr>
        </p:nvGraphicFramePr>
        <p:xfrm>
          <a:off x="-8314" y="468397"/>
          <a:ext cx="10295313" cy="405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2941"/>
                <a:gridCol w="7362372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chemeClr val="tx1"/>
                          </a:solidFill>
                        </a:rPr>
                        <a:t>Hari /Tanggal</a:t>
                      </a:r>
                      <a:endParaRPr lang="id-ID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Senin/9 September</a:t>
                      </a:r>
                      <a:r>
                        <a:rPr lang="id-ID" sz="1600" baseline="0" dirty="0" smtClean="0"/>
                        <a:t> </a:t>
                      </a:r>
                      <a:r>
                        <a:rPr lang="id-ID" sz="1600" dirty="0" smtClean="0"/>
                        <a:t>2019 </a:t>
                      </a:r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chemeClr val="tx1"/>
                          </a:solidFill>
                        </a:rPr>
                        <a:t>Tempat </a:t>
                      </a:r>
                      <a:endParaRPr lang="id-ID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Ruang rapat Dinas Perumahan Rakyat  Permukiman dan Pertanahan Provinsi Sumatera Barat</a:t>
                      </a:r>
                      <a:r>
                        <a:rPr lang="en-US" sz="1600" dirty="0" smtClean="0"/>
                        <a:t>. </a:t>
                      </a:r>
                      <a:endParaRPr lang="id-ID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Dihadiri Oleh </a:t>
                      </a:r>
                      <a:endParaRPr lang="id-ID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KP/PPTK/ Tim PPHP /Tim Teknis  Kegiatan RP3KP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Kabupaten Kota Pariaman,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Kabupaten Tanah Datar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kabupaten Pesisir Selatan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Kabupaten Lima Puluh Kota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Kota Padang Panjang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Kabupaten Sijunjung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KonsultanPendamping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Hasil Diskusi </a:t>
                      </a:r>
                      <a:endParaRPr lang="id-ID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1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yang mendapat pendampingan  akan menyiapkan personil untuk melakukan hasil evaluasi yang sudah diberikan oleh Konsultan pendamping</a:t>
                      </a:r>
                    </a:p>
                    <a:p>
                      <a:pPr marL="342900" lvl="1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Akan dilaksanakan kembali kunjungan lapangan terkait hasil revisi yang sudah dilakukan oleh Kabupaten/kota yang mendapatkan pendampingan </a:t>
                      </a:r>
                      <a:endParaRPr lang="id-ID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83418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99" y="67887"/>
            <a:ext cx="442448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d-ID" b="1" dirty="0" smtClean="0"/>
              <a:t>PELAKSANAAN KEGIATAN KLINIK KE I</a:t>
            </a:r>
            <a:r>
              <a:rPr lang="en-US" b="1" dirty="0" smtClean="0"/>
              <a:t>I </a:t>
            </a:r>
            <a:endParaRPr lang="id-ID" b="1" dirty="0"/>
          </a:p>
        </p:txBody>
      </p:sp>
      <p:pic>
        <p:nvPicPr>
          <p:cNvPr id="5" name="Picture 4" descr="F:\ARSIP 2019\ONJOB\02_ Pendampingan RP3KP\SURVEY KEDAERAH\KABUPATEN TANAH DATAR\PERTEMUAN KE 2\DOKUMENTASI\WhatsApp Image 2019-10-10 at 07.48.37(1)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596" y="4617065"/>
            <a:ext cx="2880320" cy="186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F:\ARSIP 2019\ONJOB\02_ Pendampingan RP3KP\SURVEY KEDAERAH\KABUPATEN TANAH DATAR\PERTEMUAN KE 2\DOKUMENTASI\WhatsApp Image 2019-10-10 at 07.51.21(1)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276" y="4617066"/>
            <a:ext cx="2629609" cy="1943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F:\ARSIP 2019\ONJOB\02_ Pendampingan RP3KP\SURVEY KEDAERAH\KABUPATEN TANAH DATAR\PERTEMUAN KE 2\DOKUMENTASI\WhatsApp Image 2019-10-10 at 07.49.36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95" y="4534415"/>
            <a:ext cx="2629609" cy="194742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848170"/>
              </p:ext>
            </p:extLst>
          </p:nvPr>
        </p:nvGraphicFramePr>
        <p:xfrm>
          <a:off x="-8314" y="468397"/>
          <a:ext cx="10295313" cy="405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2941"/>
                <a:gridCol w="7362372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Hari /Tanggal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Jum’at /4 Oktober </a:t>
                      </a:r>
                      <a:r>
                        <a:rPr lang="id-ID" sz="1600" baseline="0" dirty="0" smtClean="0"/>
                        <a:t> </a:t>
                      </a:r>
                      <a:r>
                        <a:rPr lang="id-ID" sz="1600" dirty="0" smtClean="0"/>
                        <a:t>2019 </a:t>
                      </a:r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Tempat 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Ruang rapat Dinas Perumahan Rakyat  Permukiman dan Pertanahan Provinsi Sumatera Barat</a:t>
                      </a:r>
                      <a:r>
                        <a:rPr lang="en-US" sz="1600" dirty="0" smtClean="0"/>
                        <a:t>. </a:t>
                      </a:r>
                      <a:endParaRPr lang="id-ID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Dihadiri Oleh </a:t>
                      </a:r>
                      <a:endParaRPr lang="id-ID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KPA/PPTK/ Tim PPHP/Tim Teknis  Kegiatan RP3KP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Kabupaten Tanah Datar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KonsultanPendamping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Hasil Diskusi </a:t>
                      </a:r>
                      <a:endParaRPr lang="id-ID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55600" lvl="0" indent="-3556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sudah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melakukan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revisi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terhadap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hasil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evaluasi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yang 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sudah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diberikan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oleh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Konsultan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pend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mping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id-ID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lvl="0" indent="-355600">
                        <a:buFont typeface="+mj-lt"/>
                        <a:buAutoNum type="arabicPeriod"/>
                      </a:pP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Kabupaten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Tanah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Datar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akan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melakukan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asistensi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lanjutan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terkait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hasil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klinik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telah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didampingi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oleh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Konsultan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Pendamping</a:t>
                      </a:r>
                      <a:endParaRPr lang="id-ID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lvl="0" indent="-355600">
                        <a:buFont typeface="+mj-lt"/>
                        <a:buAutoNum type="arabicPeriod"/>
                      </a:pP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Dinas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Perumahan Rakyat  Permukiman dan Pertanahan Provinsi Sumatera Barat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memberikan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apresiasi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kepada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Kabupaten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Tanah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Datar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sudah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melakukan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sebahagian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revisi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dari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hasil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evaluasi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Ranperda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telah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diberikan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oleh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Konsultan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Pendamping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id-ID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id-ID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9816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99" y="67887"/>
            <a:ext cx="442448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d-ID" b="1" dirty="0" smtClean="0"/>
              <a:t>PELAKSANAAN KEGIATAN KLINIK KE I</a:t>
            </a:r>
            <a:r>
              <a:rPr lang="en-US" b="1" dirty="0" smtClean="0"/>
              <a:t>I </a:t>
            </a:r>
            <a:endParaRPr lang="id-ID" b="1" dirty="0"/>
          </a:p>
        </p:txBody>
      </p:sp>
      <p:pic>
        <p:nvPicPr>
          <p:cNvPr id="5" name="Picture 4" descr="F:\ARSIP 2019\ONJOB\02_ Pendampingan RP3KP\SURVEY KEDAERAH\KABUPATEN TANAH DATAR\PERTEMUAN KE 2\DOKUMENTASI\WhatsApp Image 2019-10-10 at 07.48.37(1)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596" y="4617065"/>
            <a:ext cx="2880320" cy="186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F:\ARSIP 2019\ONJOB\02_ Pendampingan RP3KP\SURVEY KEDAERAH\KABUPATEN TANAH DATAR\PERTEMUAN KE 2\DOKUMENTASI\WhatsApp Image 2019-10-10 at 07.51.21(1)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276" y="4617066"/>
            <a:ext cx="2629609" cy="1943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F:\ARSIP 2019\ONJOB\02_ Pendampingan RP3KP\SURVEY KEDAERAH\KABUPATEN TANAH DATAR\PERTEMUAN KE 2\DOKUMENTASI\WhatsApp Image 2019-10-10 at 07.49.36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95" y="4534415"/>
            <a:ext cx="2629609" cy="194742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156413"/>
              </p:ext>
            </p:extLst>
          </p:nvPr>
        </p:nvGraphicFramePr>
        <p:xfrm>
          <a:off x="-8314" y="468397"/>
          <a:ext cx="10295313" cy="283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2941"/>
                <a:gridCol w="7362372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Hari /Tanggal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Rabu /23 Oktober </a:t>
                      </a:r>
                      <a:r>
                        <a:rPr lang="id-ID" sz="1600" baseline="0" dirty="0" smtClean="0"/>
                        <a:t> </a:t>
                      </a:r>
                      <a:r>
                        <a:rPr lang="id-ID" sz="1600" dirty="0" smtClean="0"/>
                        <a:t>2019 </a:t>
                      </a:r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Tempat 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Ruang rapat Dinas Perumahan Rakyat  Permukiman dan Pertanahan Provinsi Sumatera Barat</a:t>
                      </a:r>
                      <a:r>
                        <a:rPr lang="en-US" sz="1600" dirty="0" smtClean="0"/>
                        <a:t>. </a:t>
                      </a:r>
                      <a:endParaRPr lang="id-ID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Dihadiri Oleh </a:t>
                      </a:r>
                      <a:endParaRPr lang="id-ID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KPA/PPTK/ Tim PPHP/Tim Teknis  Kegiatan RP3KP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Kabupaten Tanah Datar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KonsultanPendamping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Hasil Diskusi </a:t>
                      </a:r>
                      <a:endParaRPr lang="id-ID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yang mendapat pendampingan  akan menyiapkan personil untuk melakukan hasil evaluasi yang sudah diberikan oleh Konsultan pendamping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Akan dilaksanakan kembali kunjungan lapangan terkait hasil revisi yang sudah dilakukan oleh Kabupaten/kota yang mendapatkan pendampingan </a:t>
                      </a:r>
                      <a:endParaRPr lang="id-ID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20110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99" y="67887"/>
            <a:ext cx="441223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d-ID" b="1" dirty="0" smtClean="0"/>
              <a:t>PELAKSANAAN KEGIATAN PROSEDING</a:t>
            </a:r>
            <a:endParaRPr lang="id-ID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968172"/>
              </p:ext>
            </p:extLst>
          </p:nvPr>
        </p:nvGraphicFramePr>
        <p:xfrm>
          <a:off x="-8314" y="468397"/>
          <a:ext cx="10295313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2941"/>
                <a:gridCol w="7362372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chemeClr val="tx1"/>
                          </a:solidFill>
                        </a:rPr>
                        <a:t>Hari /Tanggal</a:t>
                      </a:r>
                      <a:endParaRPr lang="id-ID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sz="1600" dirty="0" smtClean="0"/>
                        <a:t>Rabu/23 Oktober </a:t>
                      </a:r>
                      <a:r>
                        <a:rPr lang="id-ID" sz="1600" baseline="0" dirty="0" smtClean="0"/>
                        <a:t> </a:t>
                      </a:r>
                      <a:r>
                        <a:rPr lang="id-ID" sz="1600" dirty="0" smtClean="0"/>
                        <a:t>2019 </a:t>
                      </a:r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dirty="0" smtClean="0">
                          <a:solidFill>
                            <a:schemeClr val="tx1"/>
                          </a:solidFill>
                        </a:rPr>
                        <a:t>Tempat </a:t>
                      </a:r>
                      <a:endParaRPr lang="id-ID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Ruang rapat Dinas Perumahan Rakyat  Permukiman dan Pertanahan Provinsi Sumatera Barat</a:t>
                      </a:r>
                      <a:r>
                        <a:rPr lang="en-US" sz="1600" dirty="0" smtClean="0"/>
                        <a:t>. </a:t>
                      </a:r>
                      <a:endParaRPr lang="id-ID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Dihadiri Oleh </a:t>
                      </a:r>
                      <a:endParaRPr lang="id-ID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KPA/PPTK/ Tim PPHP/Tim Teknis  Kegiatan RP3KP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KonsultanPendamping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Hasil Diskusi </a:t>
                      </a:r>
                      <a:endParaRPr lang="id-ID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yang mendapat pendampingan  akan menyiapkan personil untuk melakukan hasil evaluasi yang sudah diberikan oleh Konsultan pendamping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Akan dilaksanakan kembali kunjungan lapangan terkait hasil revisi yang sudah dilakukan oleh Kabupaten/kota yang mendapatkan pendampingan 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C:\Users\user\Downloads\WhatsApp Image 2019-10-23 at 10.46.4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452" y="4340635"/>
            <a:ext cx="2885729" cy="21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ownloads\WhatsApp Image 2019-10-23 at 10.46.4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669" y="4290686"/>
            <a:ext cx="2952328" cy="22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ownloads\WhatsApp Image 2019-10-23 at 10.46.44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2274" y="4010655"/>
            <a:ext cx="2812493" cy="210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ownloads\WhatsApp Image 2019-10-23 at 10.46.4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530" y="4236680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2696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99" y="67887"/>
            <a:ext cx="449661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d-ID" b="1" dirty="0" smtClean="0"/>
              <a:t>PELAKSANAAN KEGIATAN KLINIK KE I</a:t>
            </a:r>
            <a:r>
              <a:rPr lang="en-US" b="1" dirty="0" smtClean="0"/>
              <a:t>I</a:t>
            </a:r>
            <a:r>
              <a:rPr lang="id-ID" b="1" dirty="0" smtClean="0"/>
              <a:t>I</a:t>
            </a:r>
            <a:r>
              <a:rPr lang="en-US" b="1" dirty="0" smtClean="0"/>
              <a:t> </a:t>
            </a:r>
            <a:endParaRPr lang="id-ID" b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163341"/>
              </p:ext>
            </p:extLst>
          </p:nvPr>
        </p:nvGraphicFramePr>
        <p:xfrm>
          <a:off x="-8313" y="1124744"/>
          <a:ext cx="1029531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9406"/>
                <a:gridCol w="8815907"/>
              </a:tblGrid>
              <a:tr h="279197"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Hari /Tanggal</a:t>
                      </a:r>
                      <a:endParaRPr lang="id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dirty="0" smtClean="0"/>
                        <a:t>Selasa-Rabu /19-20  November </a:t>
                      </a:r>
                      <a:r>
                        <a:rPr lang="id-ID" sz="1400" baseline="0" dirty="0" smtClean="0"/>
                        <a:t> </a:t>
                      </a:r>
                      <a:r>
                        <a:rPr lang="id-ID" sz="1400" dirty="0" smtClean="0"/>
                        <a:t>2019 </a:t>
                      </a:r>
                      <a:endParaRPr lang="id-ID" sz="1400" dirty="0"/>
                    </a:p>
                  </a:txBody>
                  <a:tcPr/>
                </a:tc>
              </a:tr>
              <a:tr h="279197">
                <a:tc>
                  <a:txBody>
                    <a:bodyPr/>
                    <a:lstStyle/>
                    <a:p>
                      <a:r>
                        <a:rPr lang="id-ID" sz="1400" dirty="0" smtClean="0"/>
                        <a:t>Tempat </a:t>
                      </a:r>
                      <a:endParaRPr lang="id-ID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dirty="0" smtClean="0"/>
                        <a:t>Ruang rapat Dinas Perumahan Rakyat  Permukiman dan Pertanahan Provinsi Sumatera Barat</a:t>
                      </a:r>
                      <a:r>
                        <a:rPr lang="en-US" sz="1400" dirty="0" smtClean="0"/>
                        <a:t>. </a:t>
                      </a:r>
                      <a:endParaRPr lang="id-ID" sz="1400" dirty="0" smtClean="0"/>
                    </a:p>
                  </a:txBody>
                  <a:tcPr/>
                </a:tc>
              </a:tr>
              <a:tr h="1430266">
                <a:tc>
                  <a:txBody>
                    <a:bodyPr/>
                    <a:lstStyle/>
                    <a:p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Dihadiri Oleh </a:t>
                      </a:r>
                      <a:endParaRPr lang="id-ID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KPA/PPTK/ Tim PPHP/Tim Teknis  Kegiatan RP3KP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KP/PPTK/ Tim PPHB Kegiatan RP3KP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Kabupaten Kota Pariaman,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Kabupaten Tanah Datar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kabupaten Pesisir Selatan 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Pokja PKP Kota Padang Panjang 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KonsultanPendamping </a:t>
                      </a:r>
                    </a:p>
                  </a:txBody>
                  <a:tcPr/>
                </a:tc>
              </a:tr>
              <a:tr h="2436803">
                <a:tc>
                  <a:txBody>
                    <a:bodyPr/>
                    <a:lstStyle/>
                    <a:p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Hasil Diskusi </a:t>
                      </a:r>
                      <a:endParaRPr lang="id-ID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55600" lvl="0" indent="-3556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Kota Padang Panjang sudah menyelesaikan tahapan analisis sesuai kebutuhan Dokumen RP3KP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Pesisir Selatan, menyegerakan penyempurnaan Perbup RP3KP  yang dilanjutkan pada tanggal 21 Novermber 2019 di Perkimtan Provinsi Sumatera Barat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Tanah Datar sudah menyelesaikan Raperda RP3KP, dan melakukan perbaikan Naskah Akademik  RP3KP bersama Tim di daerah.  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Kota Pariaman telah menyelesaikan perbaikan Raperda dan Naskah Akademik RP3KP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Sijunjung akan melakukan diskusi lanjutan dari hasil proses penyusunan sampai analisis ke Dinas Perkimtan Provinsi Sumatera Barat yang direncanakan pada Tanggal 5 Desember 2019.</a:t>
                      </a:r>
                    </a:p>
                    <a:p>
                      <a:pPr marL="355600" lvl="0" indent="-355600">
                        <a:buFont typeface="+mj-lt"/>
                        <a:buAutoNum type="arabicPeriod"/>
                      </a:pPr>
                      <a:r>
                        <a:rPr lang="id-ID" sz="1400" kern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 Lima Puluh Kota akan melakukan diskusi hasil perbaikan Raperda ke Dinas Perkimtan Provinsi Sumatera Barat  yang direncanakan pada Tanggal 11 Desember 2019 </a:t>
                      </a:r>
                    </a:p>
                    <a:p>
                      <a:pPr marL="355600" lvl="0" indent="-355600">
                        <a:buFont typeface="+mj-lt"/>
                        <a:buAutoNum type="arabicPeriod"/>
                      </a:pPr>
                      <a:endParaRPr lang="id-ID" sz="1400" kern="1200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39989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Klinik ke -3\hari ke 1\WhatsApp Image 2019-11-19 at 10.49.55(1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22" y="1123210"/>
            <a:ext cx="2617259" cy="196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ownloads\Klinik ke -3\hari ke 1\WhatsApp Image 2019-11-19 at 10.49.54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34" y="3355458"/>
            <a:ext cx="2634349" cy="2094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ownloads\Klinik ke -3\hari ke 2\WhatsApp Image 2019-11-20 at 14.16.59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14" y="3448125"/>
            <a:ext cx="2936997" cy="2094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user\Downloads\Klinik ke -3\hari ke 2\WhatsApp Image 2019-11-20 at 14.16.58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472" y="1052735"/>
            <a:ext cx="2922139" cy="2033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user\Downloads\Klinik ke -3\hari ke 3\WhatsApp Image 2019-11-21 at 14.09.37(1)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781" y="3448125"/>
            <a:ext cx="2874176" cy="21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user\Downloads\Klinik ke -3\hari ke 3\WhatsApp Image 2019-11-21 at 14.09.37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781" y="1052736"/>
            <a:ext cx="2874176" cy="215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2422" y="332656"/>
            <a:ext cx="93735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/>
              <a:t>Dokumentasi pelaksanaan Klinik ke-III</a:t>
            </a:r>
            <a:endParaRPr lang="id-ID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3412" y="5686561"/>
            <a:ext cx="25947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Tanggal 19  Nov 2019</a:t>
            </a:r>
            <a:endParaRPr lang="id-ID" dirty="0"/>
          </a:p>
        </p:txBody>
      </p:sp>
      <p:sp>
        <p:nvSpPr>
          <p:cNvPr id="14" name="TextBox 13"/>
          <p:cNvSpPr txBox="1"/>
          <p:nvPr/>
        </p:nvSpPr>
        <p:spPr>
          <a:xfrm>
            <a:off x="3195192" y="5703682"/>
            <a:ext cx="29369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dirty="0" smtClean="0"/>
              <a:t>Tanggal 20  Nov 2019</a:t>
            </a:r>
            <a:endParaRPr lang="id-ID" dirty="0"/>
          </a:p>
        </p:txBody>
      </p:sp>
      <p:sp>
        <p:nvSpPr>
          <p:cNvPr id="15" name="TextBox 14"/>
          <p:cNvSpPr txBox="1"/>
          <p:nvPr/>
        </p:nvSpPr>
        <p:spPr>
          <a:xfrm>
            <a:off x="6378345" y="5730192"/>
            <a:ext cx="29369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dirty="0" smtClean="0"/>
              <a:t>Tanggal 21  Nov 2019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874876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-66230" y="57791"/>
            <a:ext cx="10420137" cy="6858000"/>
            <a:chOff x="0" y="0"/>
            <a:chExt cx="10420137" cy="6858000"/>
          </a:xfrm>
        </p:grpSpPr>
        <p:grpSp>
          <p:nvGrpSpPr>
            <p:cNvPr id="6" name="Group 5"/>
            <p:cNvGrpSpPr/>
            <p:nvPr/>
          </p:nvGrpSpPr>
          <p:grpSpPr>
            <a:xfrm>
              <a:off x="0" y="0"/>
              <a:ext cx="10420137" cy="6858000"/>
              <a:chOff x="0" y="0"/>
              <a:chExt cx="10420137" cy="6858000"/>
            </a:xfrm>
          </p:grpSpPr>
          <p:pic>
            <p:nvPicPr>
              <p:cNvPr id="3074" name="Picture 2" descr="Image result for evaluation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2360"/>
              <a:stretch/>
            </p:blipFill>
            <p:spPr bwMode="auto">
              <a:xfrm>
                <a:off x="27062" y="0"/>
                <a:ext cx="10393075" cy="67487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2" descr="Image result for evaluation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1180" r="87421" b="23315"/>
              <a:stretch/>
            </p:blipFill>
            <p:spPr bwMode="auto">
              <a:xfrm>
                <a:off x="0" y="4607755"/>
                <a:ext cx="3487316" cy="225024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 10"/>
            <p:cNvGrpSpPr/>
            <p:nvPr/>
          </p:nvGrpSpPr>
          <p:grpSpPr>
            <a:xfrm>
              <a:off x="3705771" y="906736"/>
              <a:ext cx="6593664" cy="1662789"/>
              <a:chOff x="3705771" y="906736"/>
              <a:chExt cx="6593664" cy="1662789"/>
            </a:xfrm>
          </p:grpSpPr>
          <p:sp>
            <p:nvSpPr>
              <p:cNvPr id="8" name="Diamond 7"/>
              <p:cNvSpPr/>
              <p:nvPr/>
            </p:nvSpPr>
            <p:spPr>
              <a:xfrm rot="418033">
                <a:off x="3705771" y="1039711"/>
                <a:ext cx="1224136" cy="1167707"/>
              </a:xfrm>
              <a:prstGeom prst="diamond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Diamond 9"/>
              <p:cNvSpPr/>
              <p:nvPr/>
            </p:nvSpPr>
            <p:spPr>
              <a:xfrm rot="418033">
                <a:off x="5164214" y="906736"/>
                <a:ext cx="1320280" cy="1370858"/>
              </a:xfrm>
              <a:prstGeom prst="diamond">
                <a:avLst/>
              </a:prstGeom>
              <a:solidFill>
                <a:srgbClr val="9966FF"/>
              </a:solidFill>
              <a:ln>
                <a:solidFill>
                  <a:srgbClr val="99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 rot="817426">
                <a:off x="3888413" y="1531231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200" dirty="0" smtClean="0">
                    <a:solidFill>
                      <a:schemeClr val="bg1">
                        <a:lumMod val="95000"/>
                      </a:schemeClr>
                    </a:solidFill>
                  </a:rPr>
                  <a:t>Identifikasi</a:t>
                </a:r>
                <a:endParaRPr lang="id-ID" sz="12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 rot="817426">
                <a:off x="5366427" y="1485064"/>
                <a:ext cx="11961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800" dirty="0" smtClean="0">
                    <a:solidFill>
                      <a:schemeClr val="bg1">
                        <a:lumMod val="95000"/>
                      </a:schemeClr>
                    </a:solidFill>
                  </a:rPr>
                  <a:t>Evaluasi </a:t>
                </a:r>
                <a:endParaRPr lang="id-ID" sz="18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4" name="Diamond 13"/>
              <p:cNvSpPr/>
              <p:nvPr/>
            </p:nvSpPr>
            <p:spPr>
              <a:xfrm rot="418033">
                <a:off x="6877605" y="990005"/>
                <a:ext cx="1414336" cy="1370858"/>
              </a:xfrm>
              <a:prstGeom prst="diamond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 rot="580594">
                <a:off x="7146998" y="1444602"/>
                <a:ext cx="11961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2400" dirty="0" smtClean="0">
                    <a:solidFill>
                      <a:schemeClr val="bg1">
                        <a:lumMod val="95000"/>
                      </a:schemeClr>
                    </a:solidFill>
                  </a:rPr>
                  <a:t>hasil</a:t>
                </a:r>
                <a:endParaRPr lang="id-ID" sz="24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18" name="Diamond 17"/>
              <p:cNvSpPr/>
              <p:nvPr/>
            </p:nvSpPr>
            <p:spPr>
              <a:xfrm rot="439163">
                <a:off x="8630158" y="928405"/>
                <a:ext cx="1669277" cy="1641120"/>
              </a:xfrm>
              <a:prstGeom prst="diamond">
                <a:avLst/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 rot="580594">
                <a:off x="9009897" y="1091079"/>
                <a:ext cx="119619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2400" dirty="0" smtClean="0">
                    <a:solidFill>
                      <a:schemeClr val="bg1">
                        <a:lumMod val="95000"/>
                      </a:schemeClr>
                    </a:solidFill>
                  </a:rPr>
                  <a:t>Dok Rp3KP, Perda</a:t>
                </a:r>
                <a:endParaRPr lang="id-ID" sz="2400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  <p:sp>
        <p:nvSpPr>
          <p:cNvPr id="5" name="Rectangle 4"/>
          <p:cNvSpPr/>
          <p:nvPr/>
        </p:nvSpPr>
        <p:spPr>
          <a:xfrm>
            <a:off x="36127" y="3821108"/>
            <a:ext cx="6460423" cy="298543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id-ID" sz="4000" b="1" spc="50" dirty="0" smtClean="0">
                <a:ln w="11430"/>
                <a:solidFill>
                  <a:srgbClr val="FF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V Boli" pitchFamily="2" charset="0"/>
                <a:cs typeface="MV Boli" pitchFamily="2" charset="0"/>
              </a:rPr>
              <a:t>Identifikasi &amp;</a:t>
            </a:r>
          </a:p>
          <a:p>
            <a:pPr>
              <a:defRPr/>
            </a:pPr>
            <a:r>
              <a:rPr lang="id-ID" sz="4000" b="1" spc="50" dirty="0" smtClean="0">
                <a:ln w="11430"/>
                <a:solidFill>
                  <a:srgbClr val="FF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V Boli" pitchFamily="2" charset="0"/>
                <a:cs typeface="MV Boli" pitchFamily="2" charset="0"/>
              </a:rPr>
              <a:t>Evaluasi pendampingan</a:t>
            </a:r>
            <a:endParaRPr lang="id-ID" sz="4000" b="1" spc="50" dirty="0">
              <a:ln w="11430"/>
              <a:solidFill>
                <a:srgbClr val="FFCC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V Boli" pitchFamily="2" charset="0"/>
              <a:cs typeface="MV Boli" pitchFamily="2" charset="0"/>
            </a:endParaRPr>
          </a:p>
          <a:p>
            <a:pPr>
              <a:defRPr/>
            </a:pPr>
            <a:r>
              <a:rPr lang="id-ID" sz="5400" b="1" spc="50" dirty="0" smtClean="0">
                <a:ln w="11430"/>
                <a:solidFill>
                  <a:srgbClr val="FF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V Boli" pitchFamily="2" charset="0"/>
                <a:cs typeface="MV Boli" pitchFamily="2" charset="0"/>
              </a:rPr>
              <a:t>Dok, NA, Raperda</a:t>
            </a:r>
          </a:p>
          <a:p>
            <a:pPr>
              <a:defRPr/>
            </a:pPr>
            <a:r>
              <a:rPr lang="id-ID" sz="5400" b="1" spc="50" dirty="0" smtClean="0">
                <a:ln w="11430"/>
                <a:solidFill>
                  <a:srgbClr val="FF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V Boli" pitchFamily="2" charset="0"/>
                <a:cs typeface="MV Boli" pitchFamily="2" charset="0"/>
              </a:rPr>
              <a:t> RP3KP Kab/kota </a:t>
            </a:r>
            <a:endParaRPr lang="en-US" sz="5400" b="1" spc="50" dirty="0">
              <a:ln w="11430"/>
              <a:solidFill>
                <a:srgbClr val="FFCC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V Boli" pitchFamily="2" charset="0"/>
              <a:cs typeface="MV Bol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8046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744" y="404664"/>
            <a:ext cx="9582448" cy="561975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id-ID" dirty="0" smtClean="0">
                <a:latin typeface="Arial Rounded MT Bold" pitchFamily="34" charset="0"/>
              </a:rPr>
              <a:t>OUTLINE </a:t>
            </a:r>
            <a:endParaRPr lang="id-ID" dirty="0">
              <a:latin typeface="Arial Rounded MT Bold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238030" y="1419225"/>
            <a:ext cx="172521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573" name="Group 30"/>
          <p:cNvGrpSpPr>
            <a:grpSpLocks/>
          </p:cNvGrpSpPr>
          <p:nvPr/>
        </p:nvGrpSpPr>
        <p:grpSpPr bwMode="auto">
          <a:xfrm rot="5400000">
            <a:off x="2031306" y="1605559"/>
            <a:ext cx="3411537" cy="5004197"/>
            <a:chOff x="3741738" y="-1771650"/>
            <a:chExt cx="4702175" cy="8324921"/>
          </a:xfrm>
        </p:grpSpPr>
        <p:pic>
          <p:nvPicPr>
            <p:cNvPr id="109594" name="Picture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2370" y="5079521"/>
              <a:ext cx="1822500" cy="147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9595" name="Group 4"/>
            <p:cNvGrpSpPr>
              <a:grpSpLocks noChangeAspect="1"/>
            </p:cNvGrpSpPr>
            <p:nvPr/>
          </p:nvGrpSpPr>
          <p:grpSpPr bwMode="auto">
            <a:xfrm>
              <a:off x="3741738" y="-1771650"/>
              <a:ext cx="4702175" cy="7069138"/>
              <a:chOff x="2357" y="-1116"/>
              <a:chExt cx="2962" cy="4453"/>
            </a:xfrm>
          </p:grpSpPr>
          <p:sp>
            <p:nvSpPr>
              <p:cNvPr id="34" name="Freeform 5"/>
              <p:cNvSpPr>
                <a:spLocks/>
              </p:cNvSpPr>
              <p:nvPr/>
            </p:nvSpPr>
            <p:spPr bwMode="auto">
              <a:xfrm>
                <a:off x="3577" y="-1116"/>
                <a:ext cx="527" cy="4452"/>
              </a:xfrm>
              <a:custGeom>
                <a:avLst/>
                <a:gdLst>
                  <a:gd name="T0" fmla="*/ 159 w 222"/>
                  <a:gd name="T1" fmla="*/ 1834 h 1882"/>
                  <a:gd name="T2" fmla="*/ 110 w 222"/>
                  <a:gd name="T3" fmla="*/ 1882 h 1882"/>
                  <a:gd name="T4" fmla="*/ 62 w 222"/>
                  <a:gd name="T5" fmla="*/ 1834 h 1882"/>
                  <a:gd name="T6" fmla="*/ 62 w 222"/>
                  <a:gd name="T7" fmla="*/ 1213 h 1882"/>
                  <a:gd name="T8" fmla="*/ 62 w 222"/>
                  <a:gd name="T9" fmla="*/ 111 h 1882"/>
                  <a:gd name="T10" fmla="*/ 0 w 222"/>
                  <a:gd name="T11" fmla="*/ 111 h 1882"/>
                  <a:gd name="T12" fmla="*/ 111 w 222"/>
                  <a:gd name="T13" fmla="*/ 0 h 1882"/>
                  <a:gd name="T14" fmla="*/ 222 w 222"/>
                  <a:gd name="T15" fmla="*/ 111 h 1882"/>
                  <a:gd name="T16" fmla="*/ 158 w 222"/>
                  <a:gd name="T17" fmla="*/ 111 h 1882"/>
                  <a:gd name="T18" fmla="*/ 158 w 222"/>
                  <a:gd name="T19" fmla="*/ 1221 h 1882"/>
                  <a:gd name="T20" fmla="*/ 158 w 222"/>
                  <a:gd name="T21" fmla="*/ 1244 h 1882"/>
                  <a:gd name="T22" fmla="*/ 159 w 222"/>
                  <a:gd name="T23" fmla="*/ 1834 h 1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2" h="1882">
                    <a:moveTo>
                      <a:pt x="159" y="1834"/>
                    </a:moveTo>
                    <a:cubicBezTo>
                      <a:pt x="158" y="1861"/>
                      <a:pt x="137" y="1882"/>
                      <a:pt x="110" y="1882"/>
                    </a:cubicBezTo>
                    <a:cubicBezTo>
                      <a:pt x="84" y="1882"/>
                      <a:pt x="62" y="1861"/>
                      <a:pt x="62" y="1834"/>
                    </a:cubicBezTo>
                    <a:cubicBezTo>
                      <a:pt x="62" y="1834"/>
                      <a:pt x="62" y="1490"/>
                      <a:pt x="62" y="1213"/>
                    </a:cubicBezTo>
                    <a:cubicBezTo>
                      <a:pt x="62" y="1212"/>
                      <a:pt x="62" y="112"/>
                      <a:pt x="62" y="1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222" y="111"/>
                      <a:pt x="222" y="111"/>
                      <a:pt x="222" y="111"/>
                    </a:cubicBezTo>
                    <a:cubicBezTo>
                      <a:pt x="158" y="111"/>
                      <a:pt x="158" y="111"/>
                      <a:pt x="158" y="111"/>
                    </a:cubicBezTo>
                    <a:cubicBezTo>
                      <a:pt x="158" y="114"/>
                      <a:pt x="158" y="1218"/>
                      <a:pt x="158" y="1221"/>
                    </a:cubicBezTo>
                    <a:cubicBezTo>
                      <a:pt x="158" y="1229"/>
                      <a:pt x="158" y="1236"/>
                      <a:pt x="158" y="1244"/>
                    </a:cubicBezTo>
                    <a:cubicBezTo>
                      <a:pt x="158" y="1496"/>
                      <a:pt x="159" y="1834"/>
                      <a:pt x="159" y="183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09597" name="Freeform 34"/>
              <p:cNvSpPr>
                <a:spLocks/>
              </p:cNvSpPr>
              <p:nvPr/>
            </p:nvSpPr>
            <p:spPr bwMode="auto">
              <a:xfrm>
                <a:off x="2357" y="-113"/>
                <a:ext cx="1372" cy="3441"/>
              </a:xfrm>
              <a:custGeom>
                <a:avLst/>
                <a:gdLst>
                  <a:gd name="T0" fmla="*/ 0 w 579"/>
                  <a:gd name="T1" fmla="*/ 260 h 1454"/>
                  <a:gd name="T2" fmla="*/ 263 w 579"/>
                  <a:gd name="T3" fmla="*/ 0 h 1454"/>
                  <a:gd name="T4" fmla="*/ 263 w 579"/>
                  <a:gd name="T5" fmla="*/ 144 h 1454"/>
                  <a:gd name="T6" fmla="*/ 697 w 579"/>
                  <a:gd name="T7" fmla="*/ 147 h 1454"/>
                  <a:gd name="T8" fmla="*/ 1372 w 579"/>
                  <a:gd name="T9" fmla="*/ 956 h 1454"/>
                  <a:gd name="T10" fmla="*/ 1372 w 579"/>
                  <a:gd name="T11" fmla="*/ 3327 h 1454"/>
                  <a:gd name="T12" fmla="*/ 1256 w 579"/>
                  <a:gd name="T13" fmla="*/ 3441 h 1454"/>
                  <a:gd name="T14" fmla="*/ 1142 w 579"/>
                  <a:gd name="T15" fmla="*/ 3327 h 1454"/>
                  <a:gd name="T16" fmla="*/ 1145 w 579"/>
                  <a:gd name="T17" fmla="*/ 918 h 1454"/>
                  <a:gd name="T18" fmla="*/ 718 w 579"/>
                  <a:gd name="T19" fmla="*/ 374 h 1454"/>
                  <a:gd name="T20" fmla="*/ 263 w 579"/>
                  <a:gd name="T21" fmla="*/ 374 h 1454"/>
                  <a:gd name="T22" fmla="*/ 263 w 579"/>
                  <a:gd name="T23" fmla="*/ 523 h 1454"/>
                  <a:gd name="T24" fmla="*/ 0 w 579"/>
                  <a:gd name="T25" fmla="*/ 260 h 14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79" h="1454">
                    <a:moveTo>
                      <a:pt x="0" y="110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61"/>
                      <a:pt x="111" y="61"/>
                      <a:pt x="111" y="61"/>
                    </a:cubicBezTo>
                    <a:cubicBezTo>
                      <a:pt x="120" y="61"/>
                      <a:pt x="251" y="61"/>
                      <a:pt x="294" y="62"/>
                    </a:cubicBezTo>
                    <a:cubicBezTo>
                      <a:pt x="403" y="64"/>
                      <a:pt x="579" y="135"/>
                      <a:pt x="579" y="404"/>
                    </a:cubicBezTo>
                    <a:cubicBezTo>
                      <a:pt x="579" y="681"/>
                      <a:pt x="579" y="1406"/>
                      <a:pt x="579" y="1406"/>
                    </a:cubicBezTo>
                    <a:cubicBezTo>
                      <a:pt x="578" y="1433"/>
                      <a:pt x="557" y="1454"/>
                      <a:pt x="530" y="1454"/>
                    </a:cubicBezTo>
                    <a:cubicBezTo>
                      <a:pt x="504" y="1454"/>
                      <a:pt x="483" y="1433"/>
                      <a:pt x="482" y="1406"/>
                    </a:cubicBezTo>
                    <a:cubicBezTo>
                      <a:pt x="482" y="1406"/>
                      <a:pt x="483" y="643"/>
                      <a:pt x="483" y="388"/>
                    </a:cubicBezTo>
                    <a:cubicBezTo>
                      <a:pt x="482" y="253"/>
                      <a:pt x="378" y="158"/>
                      <a:pt x="303" y="158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1" y="221"/>
                      <a:pt x="111" y="221"/>
                      <a:pt x="111" y="221"/>
                    </a:cubicBezTo>
                    <a:cubicBezTo>
                      <a:pt x="0" y="110"/>
                      <a:pt x="0" y="110"/>
                      <a:pt x="0" y="11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09598" name="Freeform 35"/>
              <p:cNvSpPr>
                <a:spLocks/>
              </p:cNvSpPr>
              <p:nvPr/>
            </p:nvSpPr>
            <p:spPr bwMode="auto">
              <a:xfrm>
                <a:off x="2372" y="775"/>
                <a:ext cx="1129" cy="2541"/>
              </a:xfrm>
              <a:custGeom>
                <a:avLst/>
                <a:gdLst>
                  <a:gd name="T0" fmla="*/ 0 w 477"/>
                  <a:gd name="T1" fmla="*/ 263 h 1074"/>
                  <a:gd name="T2" fmla="*/ 263 w 477"/>
                  <a:gd name="T3" fmla="*/ 0 h 1074"/>
                  <a:gd name="T4" fmla="*/ 263 w 477"/>
                  <a:gd name="T5" fmla="*/ 147 h 1074"/>
                  <a:gd name="T6" fmla="*/ 454 w 477"/>
                  <a:gd name="T7" fmla="*/ 147 h 1074"/>
                  <a:gd name="T8" fmla="*/ 1129 w 477"/>
                  <a:gd name="T9" fmla="*/ 956 h 1074"/>
                  <a:gd name="T10" fmla="*/ 1129 w 477"/>
                  <a:gd name="T11" fmla="*/ 2427 h 1074"/>
                  <a:gd name="T12" fmla="*/ 1013 w 477"/>
                  <a:gd name="T13" fmla="*/ 2541 h 1074"/>
                  <a:gd name="T14" fmla="*/ 899 w 477"/>
                  <a:gd name="T15" fmla="*/ 2427 h 1074"/>
                  <a:gd name="T16" fmla="*/ 899 w 477"/>
                  <a:gd name="T17" fmla="*/ 920 h 1074"/>
                  <a:gd name="T18" fmla="*/ 476 w 477"/>
                  <a:gd name="T19" fmla="*/ 374 h 1074"/>
                  <a:gd name="T20" fmla="*/ 263 w 477"/>
                  <a:gd name="T21" fmla="*/ 374 h 1074"/>
                  <a:gd name="T22" fmla="*/ 263 w 477"/>
                  <a:gd name="T23" fmla="*/ 525 h 1074"/>
                  <a:gd name="T24" fmla="*/ 0 w 477"/>
                  <a:gd name="T25" fmla="*/ 263 h 107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77" h="1074">
                    <a:moveTo>
                      <a:pt x="0" y="111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20" y="62"/>
                      <a:pt x="149" y="62"/>
                      <a:pt x="192" y="62"/>
                    </a:cubicBezTo>
                    <a:cubicBezTo>
                      <a:pt x="301" y="64"/>
                      <a:pt x="477" y="135"/>
                      <a:pt x="477" y="404"/>
                    </a:cubicBezTo>
                    <a:cubicBezTo>
                      <a:pt x="477" y="681"/>
                      <a:pt x="477" y="1026"/>
                      <a:pt x="477" y="1026"/>
                    </a:cubicBezTo>
                    <a:cubicBezTo>
                      <a:pt x="476" y="1052"/>
                      <a:pt x="455" y="1074"/>
                      <a:pt x="428" y="1074"/>
                    </a:cubicBezTo>
                    <a:cubicBezTo>
                      <a:pt x="402" y="1074"/>
                      <a:pt x="380" y="1052"/>
                      <a:pt x="380" y="1026"/>
                    </a:cubicBezTo>
                    <a:cubicBezTo>
                      <a:pt x="380" y="1026"/>
                      <a:pt x="381" y="643"/>
                      <a:pt x="380" y="389"/>
                    </a:cubicBezTo>
                    <a:cubicBezTo>
                      <a:pt x="380" y="254"/>
                      <a:pt x="276" y="158"/>
                      <a:pt x="201" y="158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0" y="111"/>
                      <a:pt x="0" y="111"/>
                      <a:pt x="0" y="11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37" name="Freeform 12"/>
              <p:cNvSpPr>
                <a:spLocks/>
              </p:cNvSpPr>
              <p:nvPr/>
            </p:nvSpPr>
            <p:spPr bwMode="auto">
              <a:xfrm>
                <a:off x="4175" y="776"/>
                <a:ext cx="1130" cy="2539"/>
              </a:xfrm>
              <a:custGeom>
                <a:avLst/>
                <a:gdLst>
                  <a:gd name="T0" fmla="*/ 477 w 477"/>
                  <a:gd name="T1" fmla="*/ 111 h 1073"/>
                  <a:gd name="T2" fmla="*/ 366 w 477"/>
                  <a:gd name="T3" fmla="*/ 0 h 1073"/>
                  <a:gd name="T4" fmla="*/ 366 w 477"/>
                  <a:gd name="T5" fmla="*/ 61 h 1073"/>
                  <a:gd name="T6" fmla="*/ 285 w 477"/>
                  <a:gd name="T7" fmla="*/ 62 h 1073"/>
                  <a:gd name="T8" fmla="*/ 0 w 477"/>
                  <a:gd name="T9" fmla="*/ 404 h 1073"/>
                  <a:gd name="T10" fmla="*/ 1 w 477"/>
                  <a:gd name="T11" fmla="*/ 1026 h 1073"/>
                  <a:gd name="T12" fmla="*/ 49 w 477"/>
                  <a:gd name="T13" fmla="*/ 1073 h 1073"/>
                  <a:gd name="T14" fmla="*/ 97 w 477"/>
                  <a:gd name="T15" fmla="*/ 1026 h 1073"/>
                  <a:gd name="T16" fmla="*/ 97 w 477"/>
                  <a:gd name="T17" fmla="*/ 388 h 1073"/>
                  <a:gd name="T18" fmla="*/ 276 w 477"/>
                  <a:gd name="T19" fmla="*/ 158 h 1073"/>
                  <a:gd name="T20" fmla="*/ 366 w 477"/>
                  <a:gd name="T21" fmla="*/ 158 h 1073"/>
                  <a:gd name="T22" fmla="*/ 366 w 477"/>
                  <a:gd name="T23" fmla="*/ 221 h 1073"/>
                  <a:gd name="T24" fmla="*/ 477 w 477"/>
                  <a:gd name="T25" fmla="*/ 111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7" h="1073">
                    <a:moveTo>
                      <a:pt x="477" y="111"/>
                    </a:moveTo>
                    <a:cubicBezTo>
                      <a:pt x="366" y="0"/>
                      <a:pt x="366" y="0"/>
                      <a:pt x="366" y="0"/>
                    </a:cubicBezTo>
                    <a:cubicBezTo>
                      <a:pt x="366" y="61"/>
                      <a:pt x="366" y="61"/>
                      <a:pt x="366" y="61"/>
                    </a:cubicBezTo>
                    <a:cubicBezTo>
                      <a:pt x="357" y="61"/>
                      <a:pt x="328" y="61"/>
                      <a:pt x="285" y="62"/>
                    </a:cubicBezTo>
                    <a:cubicBezTo>
                      <a:pt x="176" y="64"/>
                      <a:pt x="0" y="135"/>
                      <a:pt x="0" y="404"/>
                    </a:cubicBezTo>
                    <a:cubicBezTo>
                      <a:pt x="0" y="681"/>
                      <a:pt x="1" y="1026"/>
                      <a:pt x="1" y="1026"/>
                    </a:cubicBezTo>
                    <a:cubicBezTo>
                      <a:pt x="1" y="1052"/>
                      <a:pt x="22" y="1073"/>
                      <a:pt x="49" y="1073"/>
                    </a:cubicBezTo>
                    <a:cubicBezTo>
                      <a:pt x="75" y="1073"/>
                      <a:pt x="97" y="1052"/>
                      <a:pt x="97" y="1026"/>
                    </a:cubicBezTo>
                    <a:cubicBezTo>
                      <a:pt x="97" y="1026"/>
                      <a:pt x="96" y="643"/>
                      <a:pt x="97" y="388"/>
                    </a:cubicBezTo>
                    <a:cubicBezTo>
                      <a:pt x="97" y="254"/>
                      <a:pt x="201" y="158"/>
                      <a:pt x="276" y="158"/>
                    </a:cubicBezTo>
                    <a:cubicBezTo>
                      <a:pt x="366" y="158"/>
                      <a:pt x="366" y="158"/>
                      <a:pt x="366" y="158"/>
                    </a:cubicBezTo>
                    <a:cubicBezTo>
                      <a:pt x="366" y="221"/>
                      <a:pt x="366" y="221"/>
                      <a:pt x="366" y="221"/>
                    </a:cubicBezTo>
                    <a:lnTo>
                      <a:pt x="477" y="11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38" name="Freeform 13"/>
              <p:cNvSpPr>
                <a:spLocks/>
              </p:cNvSpPr>
              <p:nvPr/>
            </p:nvSpPr>
            <p:spPr bwMode="auto">
              <a:xfrm>
                <a:off x="3948" y="-114"/>
                <a:ext cx="1371" cy="3442"/>
              </a:xfrm>
              <a:custGeom>
                <a:avLst/>
                <a:gdLst>
                  <a:gd name="T0" fmla="*/ 579 w 579"/>
                  <a:gd name="T1" fmla="*/ 110 h 1454"/>
                  <a:gd name="T2" fmla="*/ 468 w 579"/>
                  <a:gd name="T3" fmla="*/ 0 h 1454"/>
                  <a:gd name="T4" fmla="*/ 468 w 579"/>
                  <a:gd name="T5" fmla="*/ 61 h 1454"/>
                  <a:gd name="T6" fmla="*/ 285 w 579"/>
                  <a:gd name="T7" fmla="*/ 62 h 1454"/>
                  <a:gd name="T8" fmla="*/ 0 w 579"/>
                  <a:gd name="T9" fmla="*/ 404 h 1454"/>
                  <a:gd name="T10" fmla="*/ 0 w 579"/>
                  <a:gd name="T11" fmla="*/ 1406 h 1454"/>
                  <a:gd name="T12" fmla="*/ 49 w 579"/>
                  <a:gd name="T13" fmla="*/ 1454 h 1454"/>
                  <a:gd name="T14" fmla="*/ 97 w 579"/>
                  <a:gd name="T15" fmla="*/ 1406 h 1454"/>
                  <a:gd name="T16" fmla="*/ 97 w 579"/>
                  <a:gd name="T17" fmla="*/ 388 h 1454"/>
                  <a:gd name="T18" fmla="*/ 276 w 579"/>
                  <a:gd name="T19" fmla="*/ 158 h 1454"/>
                  <a:gd name="T20" fmla="*/ 468 w 579"/>
                  <a:gd name="T21" fmla="*/ 158 h 1454"/>
                  <a:gd name="T22" fmla="*/ 468 w 579"/>
                  <a:gd name="T23" fmla="*/ 221 h 1454"/>
                  <a:gd name="T24" fmla="*/ 579 w 579"/>
                  <a:gd name="T25" fmla="*/ 110 h 1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9" h="1454">
                    <a:moveTo>
                      <a:pt x="579" y="110"/>
                    </a:moveTo>
                    <a:cubicBezTo>
                      <a:pt x="468" y="0"/>
                      <a:pt x="468" y="0"/>
                      <a:pt x="468" y="0"/>
                    </a:cubicBezTo>
                    <a:cubicBezTo>
                      <a:pt x="468" y="61"/>
                      <a:pt x="468" y="61"/>
                      <a:pt x="468" y="61"/>
                    </a:cubicBezTo>
                    <a:cubicBezTo>
                      <a:pt x="459" y="61"/>
                      <a:pt x="328" y="61"/>
                      <a:pt x="285" y="62"/>
                    </a:cubicBezTo>
                    <a:cubicBezTo>
                      <a:pt x="176" y="64"/>
                      <a:pt x="0" y="135"/>
                      <a:pt x="0" y="404"/>
                    </a:cubicBezTo>
                    <a:cubicBezTo>
                      <a:pt x="0" y="681"/>
                      <a:pt x="0" y="1406"/>
                      <a:pt x="0" y="1406"/>
                    </a:cubicBezTo>
                    <a:cubicBezTo>
                      <a:pt x="1" y="1433"/>
                      <a:pt x="22" y="1454"/>
                      <a:pt x="49" y="1454"/>
                    </a:cubicBezTo>
                    <a:cubicBezTo>
                      <a:pt x="75" y="1454"/>
                      <a:pt x="97" y="1433"/>
                      <a:pt x="97" y="1406"/>
                    </a:cubicBezTo>
                    <a:cubicBezTo>
                      <a:pt x="97" y="1406"/>
                      <a:pt x="96" y="643"/>
                      <a:pt x="97" y="388"/>
                    </a:cubicBezTo>
                    <a:cubicBezTo>
                      <a:pt x="97" y="254"/>
                      <a:pt x="201" y="158"/>
                      <a:pt x="276" y="158"/>
                    </a:cubicBezTo>
                    <a:cubicBezTo>
                      <a:pt x="468" y="158"/>
                      <a:pt x="468" y="158"/>
                      <a:pt x="468" y="158"/>
                    </a:cubicBezTo>
                    <a:cubicBezTo>
                      <a:pt x="468" y="221"/>
                      <a:pt x="468" y="221"/>
                      <a:pt x="468" y="221"/>
                    </a:cubicBezTo>
                    <a:lnTo>
                      <a:pt x="579" y="11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</p:grpSp>
      </p:grpSp>
      <p:sp>
        <p:nvSpPr>
          <p:cNvPr id="109575" name="TextBox 39"/>
          <p:cNvSpPr txBox="1">
            <a:spLocks noChangeArrowheads="1"/>
          </p:cNvSpPr>
          <p:nvPr/>
        </p:nvSpPr>
        <p:spPr bwMode="auto">
          <a:xfrm flipH="1">
            <a:off x="1942207" y="1697039"/>
            <a:ext cx="18712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algn="r" eaLnBrk="1" hangingPunct="1"/>
            <a:r>
              <a:rPr lang="id-ID" dirty="0" smtClean="0">
                <a:solidFill>
                  <a:schemeClr val="tx2"/>
                </a:solidFill>
              </a:rPr>
              <a:t>1. LATAR BELAKANG </a:t>
            </a:r>
            <a:endParaRPr lang="id-ID" dirty="0">
              <a:solidFill>
                <a:schemeClr val="tx2"/>
              </a:solidFill>
            </a:endParaRPr>
          </a:p>
        </p:txBody>
      </p:sp>
      <p:sp>
        <p:nvSpPr>
          <p:cNvPr id="109577" name="TextBox 41"/>
          <p:cNvSpPr txBox="1">
            <a:spLocks noChangeArrowheads="1"/>
          </p:cNvSpPr>
          <p:nvPr/>
        </p:nvSpPr>
        <p:spPr bwMode="auto">
          <a:xfrm>
            <a:off x="5391300" y="1671638"/>
            <a:ext cx="187255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eaLnBrk="1" hangingPunct="1"/>
            <a:r>
              <a:rPr lang="id-ID" dirty="0" smtClean="0">
                <a:solidFill>
                  <a:schemeClr val="tx2"/>
                </a:solidFill>
              </a:rPr>
              <a:t>2. TUJUAN DAN SASARAN </a:t>
            </a:r>
            <a:endParaRPr lang="id-ID" dirty="0">
              <a:solidFill>
                <a:schemeClr val="tx2"/>
              </a:solidFill>
            </a:endParaRPr>
          </a:p>
        </p:txBody>
      </p:sp>
      <p:sp>
        <p:nvSpPr>
          <p:cNvPr id="109579" name="TextBox 43"/>
          <p:cNvSpPr txBox="1">
            <a:spLocks noChangeArrowheads="1"/>
          </p:cNvSpPr>
          <p:nvPr/>
        </p:nvSpPr>
        <p:spPr bwMode="auto">
          <a:xfrm flipH="1">
            <a:off x="1294946" y="5776913"/>
            <a:ext cx="24237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algn="r" eaLnBrk="1" hangingPunct="1"/>
            <a:r>
              <a:rPr lang="id-ID" dirty="0" smtClean="0">
                <a:solidFill>
                  <a:schemeClr val="tx2"/>
                </a:solidFill>
              </a:rPr>
              <a:t>5.IDENTIFIKASI &amp; EVALUASI </a:t>
            </a:r>
            <a:endParaRPr lang="id-ID" dirty="0">
              <a:solidFill>
                <a:schemeClr val="tx2"/>
              </a:solidFill>
            </a:endParaRPr>
          </a:p>
        </p:txBody>
      </p:sp>
      <p:sp>
        <p:nvSpPr>
          <p:cNvPr id="109581" name="TextBox 45"/>
          <p:cNvSpPr txBox="1">
            <a:spLocks noChangeArrowheads="1"/>
          </p:cNvSpPr>
          <p:nvPr/>
        </p:nvSpPr>
        <p:spPr bwMode="auto">
          <a:xfrm>
            <a:off x="5600254" y="5776913"/>
            <a:ext cx="263959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lvl="0"/>
            <a:r>
              <a:rPr lang="id-ID" dirty="0" smtClean="0"/>
              <a:t>4.PELAKSANAAN </a:t>
            </a:r>
            <a:r>
              <a:rPr lang="id-ID" dirty="0"/>
              <a:t>PEMBAHASAN</a:t>
            </a:r>
          </a:p>
        </p:txBody>
      </p:sp>
      <p:sp>
        <p:nvSpPr>
          <p:cNvPr id="109583" name="TextBox 47"/>
          <p:cNvSpPr txBox="1">
            <a:spLocks noChangeArrowheads="1"/>
          </p:cNvSpPr>
          <p:nvPr/>
        </p:nvSpPr>
        <p:spPr bwMode="auto">
          <a:xfrm>
            <a:off x="6899524" y="3719514"/>
            <a:ext cx="187255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eaLnBrk="1" hangingPunct="1"/>
            <a:r>
              <a:rPr lang="id-ID" dirty="0" smtClean="0">
                <a:solidFill>
                  <a:schemeClr val="tx2"/>
                </a:solidFill>
              </a:rPr>
              <a:t>3. LINGKUP TUGAS</a:t>
            </a:r>
            <a:endParaRPr lang="id-ID" dirty="0">
              <a:solidFill>
                <a:schemeClr val="tx2"/>
              </a:solidFill>
            </a:endParaRPr>
          </a:p>
        </p:txBody>
      </p:sp>
      <p:sp>
        <p:nvSpPr>
          <p:cNvPr id="109584" name="Oval 48"/>
          <p:cNvSpPr>
            <a:spLocks noChangeAspect="1" noChangeArrowheads="1"/>
          </p:cNvSpPr>
          <p:nvPr/>
        </p:nvSpPr>
        <p:spPr bwMode="auto">
          <a:xfrm>
            <a:off x="3932635" y="1674814"/>
            <a:ext cx="517029" cy="61277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>
              <a:solidFill>
                <a:schemeClr val="bg2"/>
              </a:solidFill>
            </a:endParaRPr>
          </a:p>
        </p:txBody>
      </p:sp>
      <p:sp>
        <p:nvSpPr>
          <p:cNvPr id="50" name="Oval 49"/>
          <p:cNvSpPr>
            <a:spLocks noChangeAspect="1" noChangeArrowheads="1"/>
          </p:cNvSpPr>
          <p:nvPr/>
        </p:nvSpPr>
        <p:spPr bwMode="auto">
          <a:xfrm>
            <a:off x="6306145" y="3762375"/>
            <a:ext cx="515690" cy="612775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2"/>
              </a:solidFill>
              <a:latin typeface="+mn-lt"/>
            </a:endParaRPr>
          </a:p>
        </p:txBody>
      </p:sp>
      <p:sp>
        <p:nvSpPr>
          <p:cNvPr id="51" name="Oval 50"/>
          <p:cNvSpPr>
            <a:spLocks noChangeAspect="1" noChangeArrowheads="1"/>
          </p:cNvSpPr>
          <p:nvPr/>
        </p:nvSpPr>
        <p:spPr bwMode="auto">
          <a:xfrm>
            <a:off x="4780509" y="5924551"/>
            <a:ext cx="517029" cy="612775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2"/>
              </a:solidFill>
              <a:latin typeface="+mn-lt"/>
            </a:endParaRPr>
          </a:p>
        </p:txBody>
      </p:sp>
      <p:sp>
        <p:nvSpPr>
          <p:cNvPr id="52" name="Oval 51"/>
          <p:cNvSpPr>
            <a:spLocks noChangeAspect="1" noChangeArrowheads="1"/>
          </p:cNvSpPr>
          <p:nvPr/>
        </p:nvSpPr>
        <p:spPr bwMode="auto">
          <a:xfrm>
            <a:off x="3917901" y="5895976"/>
            <a:ext cx="515689" cy="612775"/>
          </a:xfrm>
          <a:prstGeom prst="ellipse">
            <a:avLst/>
          </a:prstGeom>
          <a:solidFill>
            <a:schemeClr val="accent5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2"/>
              </a:solidFill>
              <a:latin typeface="+mn-lt"/>
            </a:endParaRPr>
          </a:p>
        </p:txBody>
      </p:sp>
      <p:sp>
        <p:nvSpPr>
          <p:cNvPr id="109588" name="Oval 52"/>
          <p:cNvSpPr>
            <a:spLocks noChangeAspect="1" noChangeArrowheads="1"/>
          </p:cNvSpPr>
          <p:nvPr/>
        </p:nvSpPr>
        <p:spPr bwMode="auto">
          <a:xfrm>
            <a:off x="4768453" y="1711325"/>
            <a:ext cx="515690" cy="611188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>
              <a:solidFill>
                <a:schemeClr val="bg2"/>
              </a:solidFill>
            </a:endParaRPr>
          </a:p>
        </p:txBody>
      </p:sp>
      <p:sp>
        <p:nvSpPr>
          <p:cNvPr id="40" name="TextBox 43"/>
          <p:cNvSpPr txBox="1">
            <a:spLocks noChangeArrowheads="1"/>
          </p:cNvSpPr>
          <p:nvPr/>
        </p:nvSpPr>
        <p:spPr bwMode="auto">
          <a:xfrm rot="16200000" flipH="1">
            <a:off x="-1" y="3612783"/>
            <a:ext cx="19422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to Light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 pitchFamily="34" charset="0"/>
              </a:defRPr>
            </a:lvl9pPr>
          </a:lstStyle>
          <a:p>
            <a:pPr algn="ctr" eaLnBrk="1" hangingPunct="1"/>
            <a:r>
              <a:rPr lang="id-ID" dirty="0" smtClean="0">
                <a:solidFill>
                  <a:schemeClr val="tx2"/>
                </a:solidFill>
              </a:rPr>
              <a:t>KESIMPULAN </a:t>
            </a:r>
            <a:endParaRPr lang="id-ID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6352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176653"/>
              </p:ext>
            </p:extLst>
          </p:nvPr>
        </p:nvGraphicFramePr>
        <p:xfrm>
          <a:off x="318964" y="1052736"/>
          <a:ext cx="9074150" cy="484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9074214" imgH="4847852" progId="Word.Document.12">
                  <p:embed/>
                </p:oleObj>
              </mc:Choice>
              <mc:Fallback>
                <p:oleObj name="Document" r:id="rId3" imgW="9074214" imgH="48478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8964" y="1052736"/>
                        <a:ext cx="9074150" cy="484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606996" y="188640"/>
            <a:ext cx="96800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dirty="0" smtClean="0"/>
              <a:t>REKAPITULASI PELAKSANAAN PENDAMPINGAN </a:t>
            </a:r>
          </a:p>
          <a:p>
            <a:pPr algn="ctr"/>
            <a:r>
              <a:rPr lang="id-ID" dirty="0" smtClean="0"/>
              <a:t>PEKERJAAN PENDAMPINGAN PENYUSUNANA RP3KP KE KABUPATEN/KOTA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283861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64" y="2254250"/>
            <a:ext cx="9074150" cy="235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606996" y="188640"/>
            <a:ext cx="96800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dirty="0" smtClean="0"/>
              <a:t>REKAPITULASI PELAKSANAAN PENDAMPINGAN </a:t>
            </a:r>
          </a:p>
          <a:p>
            <a:pPr algn="ctr"/>
            <a:r>
              <a:rPr lang="id-ID" dirty="0" smtClean="0"/>
              <a:t>PEKERJAAN PENDAMPINGAN PENYUSUNANA RP3KP KE KABUPATEN/KOTA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329001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924944"/>
            <a:ext cx="97382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d-ID" sz="5400" b="1" cap="none" spc="0" dirty="0" smtClean="0">
                <a:ln/>
                <a:solidFill>
                  <a:schemeClr val="accent3"/>
                </a:solidFill>
                <a:effectLst/>
                <a:latin typeface="Arial Rounded MT Bold" pitchFamily="34" charset="0"/>
              </a:rPr>
              <a:t>1. KOTA PADANG PANJANG </a:t>
            </a:r>
            <a:endParaRPr lang="en-US" sz="5400" b="1" cap="none" spc="0" dirty="0">
              <a:ln/>
              <a:solidFill>
                <a:schemeClr val="accent3"/>
              </a:solidFill>
              <a:effectLst/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0086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863684"/>
              </p:ext>
            </p:extLst>
          </p:nvPr>
        </p:nvGraphicFramePr>
        <p:xfrm>
          <a:off x="17599" y="620688"/>
          <a:ext cx="10295314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5256584"/>
                <a:gridCol w="37033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Tanggal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Hasil Evaluasi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Pencapaian</a:t>
                      </a:r>
                      <a:r>
                        <a:rPr lang="id-ID" sz="1800" baseline="0" dirty="0" smtClean="0"/>
                        <a:t>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936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26 Agustus 2019</a:t>
                      </a:r>
                      <a:endParaRPr lang="id-ID" sz="24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b="1" dirty="0" smtClean="0"/>
                        <a:t>Kondisi Awal</a:t>
                      </a:r>
                    </a:p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dirty="0" smtClean="0"/>
                        <a:t>Kota Padang Panjang menganggaran</a:t>
                      </a:r>
                      <a:r>
                        <a:rPr lang="id-ID" sz="1800" baseline="0" dirty="0" smtClean="0"/>
                        <a:t> penyusunan Dokumen RP3KP di Tahun 2019</a:t>
                      </a:r>
                    </a:p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baseline="0" dirty="0" smtClean="0"/>
                        <a:t>Konsultan Pendamping memberikan arahan  penyusunan Rapermen RP3KP</a:t>
                      </a:r>
                      <a:endParaRPr lang="id-ID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dirty="0" smtClean="0"/>
                        <a:t>Kota</a:t>
                      </a:r>
                      <a:r>
                        <a:rPr lang="id-ID" sz="1800" baseline="0" dirty="0" smtClean="0"/>
                        <a:t> Padang Panjang  harus menyegerakan pemenuhan data profil memulai proses pelaksanaan Kegiatan RP3KP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aseline="0" dirty="0" smtClean="0"/>
                        <a:t>Konsultan pendamping akan mendampingi Konsultan daerah dalam penyusunan Dok RP3KP </a:t>
                      </a:r>
                      <a:endParaRPr lang="id-ID" sz="1800" dirty="0" smtClean="0"/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11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Oktober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 2019</a:t>
                      </a:r>
                      <a:endParaRPr lang="id-ID" sz="18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Isian  Cakupan Materi RP3KP Padang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Panjang 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Profil Umum RP3KP 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Profil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PKP 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Peta  (RTRW, Citra satelit,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kecuali peta Status Perizinan)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Proses kegiatan Survey eksisting data Profil  sudah dilaksanakan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Beberapa kebutuhan Analisi  Perumahan  perlu penyempurnaan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Terselesaikan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Draft  Laporan Antara Kota  Padang Panjang 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7599" y="0"/>
            <a:ext cx="102694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d-ID" b="1" dirty="0" smtClean="0"/>
              <a:t>Hasil evaluasi Proses penyusunan Dokumen RP3KP Kota Padang Panjang 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38889787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071645"/>
              </p:ext>
            </p:extLst>
          </p:nvPr>
        </p:nvGraphicFramePr>
        <p:xfrm>
          <a:off x="17599" y="620688"/>
          <a:ext cx="10295314" cy="576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5256584"/>
                <a:gridCol w="37033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Tanggal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Hasil Evaluasi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Pencapaian</a:t>
                      </a:r>
                      <a:r>
                        <a:rPr lang="id-ID" sz="1800" baseline="0" dirty="0" smtClean="0"/>
                        <a:t>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40368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22 November 2019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1" indent="-342900">
                        <a:buFont typeface="+mj-lt"/>
                        <a:buAutoNum type="arabicPeriod"/>
                      </a:pPr>
                      <a:r>
                        <a:rPr lang="id-ID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Penyamaan Normenklatur isian Dokumen tidak mengacu pada Rapermen, namun Tupoksi yang disampaikan sudah mengakomodir  substansi isian Rapermen</a:t>
                      </a:r>
                    </a:p>
                    <a:p>
                      <a:pPr marL="342900" lvl="1" indent="-342900">
                        <a:buFont typeface="+mj-lt"/>
                        <a:buAutoNum type="arabicPeriod"/>
                      </a:pPr>
                      <a:r>
                        <a:rPr lang="id-ID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Analisis pengembangan kawasan perumahan dan kawasan permukiman sudah dilengkapi dengan peta citra 2017 dan hasil Survey </a:t>
                      </a:r>
                    </a:p>
                    <a:p>
                      <a:pPr marL="342900" lvl="1" indent="-342900">
                        <a:buFont typeface="+mj-lt"/>
                        <a:buAutoNum type="arabicPeriod"/>
                      </a:pPr>
                      <a:r>
                        <a:rPr lang="id-ID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Analisis potensi pasar perumahan </a:t>
                      </a:r>
                    </a:p>
                    <a:p>
                      <a:pPr marL="342900" lvl="1" indent="-342900">
                        <a:buFont typeface="+mj-lt"/>
                        <a:buAutoNum type="arabicPeriod"/>
                      </a:pPr>
                      <a:r>
                        <a:rPr lang="id-ID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Analisis Pencegahan perumahan kumuh belum dilakukan</a:t>
                      </a:r>
                      <a:endParaRPr lang="id-ID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Proses Pengolahan data dan Analis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diselesaikan oleh Kota Padang Panjang</a:t>
                      </a:r>
                    </a:p>
                    <a:p>
                      <a:pPr marL="457200" marR="0" lvl="0" indent="-4572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aseline="0" dirty="0" smtClean="0"/>
                        <a:t>Konsultan pendamping akan mendampingi Konsultan daerah dalam penyusunan Dok RP3KP </a:t>
                      </a:r>
                      <a:endParaRPr lang="id-ID" sz="1800" dirty="0" smtClean="0"/>
                    </a:p>
                    <a:p>
                      <a:pPr marL="0" lvl="0" indent="0">
                        <a:buFont typeface="+mj-lt"/>
                        <a:buNone/>
                      </a:pPr>
                      <a:endParaRPr lang="id-ID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40368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25 November 2019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Kota padang Panjang Sudah melengkapi isian Analisis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Rencana dan Implikasi yang dimaksud dalam Rapermen, sudah disesuaikan</a:t>
                      </a:r>
                      <a:endParaRPr lang="id-ID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Kota Padang Panjang   akan menyampaikan isian Materi Dokumen RP3KP ke Kementrian yang direncanakan pada Tanggal 27 November 2019</a:t>
                      </a:r>
                    </a:p>
                    <a:p>
                      <a:pPr marL="457200" marR="0" lvl="0" indent="-4572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Proses penyempurnaan Laporan Akhir RP3KP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endParaRPr lang="id-ID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40368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Kesimpulan</a:t>
                      </a:r>
                      <a:r>
                        <a:rPr lang="id-ID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</a:t>
                      </a:r>
                      <a:endParaRPr lang="id-ID" sz="16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Kota Padang Panjang sudah menyelesaikan  Laporan Antara 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Kota Padang Panjang sudah menyelesaikan  proses   konsep dan Rencana RP3KP dan dalam  penyempurnaan Laporan AKhir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id-ID" sz="1600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457200" lvl="0" indent="-457200">
                        <a:buFont typeface="+mj-lt"/>
                        <a:buAutoNum type="arabicPeriod"/>
                      </a:pPr>
                      <a:endParaRPr lang="id-ID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7599" y="0"/>
            <a:ext cx="102694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d-ID" b="1" dirty="0" smtClean="0"/>
              <a:t>Hasil evaluasi Proses penyusunan Dokumen RP3KP Kota Padang Panjang 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41313352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24481" y="95769"/>
            <a:ext cx="88394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2400" dirty="0" smtClean="0"/>
              <a:t>Dokumentasi Evaluasi  Proses penyusunan RP3KP </a:t>
            </a:r>
          </a:p>
          <a:p>
            <a:pPr algn="ctr"/>
            <a:r>
              <a:rPr lang="id-ID" sz="2400" dirty="0" smtClean="0"/>
              <a:t>KOTA PADANG PANJANG</a:t>
            </a:r>
            <a:endParaRPr lang="en-US" sz="2400" dirty="0"/>
          </a:p>
        </p:txBody>
      </p:sp>
      <p:pic>
        <p:nvPicPr>
          <p:cNvPr id="6" name="Picture 5" descr="D:\2019\Rp3kp\dokumentasi\20190826_10272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17" y="1726777"/>
            <a:ext cx="2974553" cy="1931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82" y="3833104"/>
            <a:ext cx="3030366" cy="22397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6949" y="6114311"/>
            <a:ext cx="24942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26 Agustus  2019</a:t>
            </a:r>
            <a:endParaRPr lang="id-ID" dirty="0"/>
          </a:p>
        </p:txBody>
      </p:sp>
      <p:pic>
        <p:nvPicPr>
          <p:cNvPr id="11" name="Picture 10" descr="D:\KAK AYUK PU\laporan proseding OK DI PRINT\Lampiran 2\Kunjungan ke  2 ke tanah datar\WhatsApp Image 2019-10-13 at 05.54.06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1516475"/>
            <a:ext cx="2943481" cy="2207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D:\KAK AYUK PU\laporan proseding OK DI PRINT\Lampiran 2\Kunjungan ke  2 ke tanah datar\WhatsApp Image 2019-10-13 at 05.54.06 (1)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688" y="4074900"/>
            <a:ext cx="2943482" cy="186749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5368135" y="6072829"/>
            <a:ext cx="24942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11 November 2019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428950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ownloads\Kota Padang Panjang\Kunjungan Tanggal 25\WhatsApp Image 2019-12-04 at 00.57.3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251" y="3595164"/>
            <a:ext cx="2984456" cy="223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\Downloads\Kota Padang Panjang\Kunjungan Tanggal 25\WhatsApp Image 2019-12-04 at 00.58.50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251" y="1052736"/>
            <a:ext cx="2984456" cy="234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53251" y="6021288"/>
            <a:ext cx="24942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25 November 2019</a:t>
            </a:r>
            <a:endParaRPr lang="id-ID" dirty="0"/>
          </a:p>
        </p:txBody>
      </p:sp>
      <p:pic>
        <p:nvPicPr>
          <p:cNvPr id="5122" name="Picture 2" descr="C:\Users\user\Downloads\Kota Padang Panjang\Kunjungan Tanggal 22 Nove\WhatsApp Image 2019-12-04 at 00.58.5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46" y="908720"/>
            <a:ext cx="3038405" cy="227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ownloads\Kota Padang Panjang\Kunjungan Tanggal 22 Nove\WhatsApp Image 2019-12-04 at 00.58.57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99" y="3338678"/>
            <a:ext cx="3326437" cy="2494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34246" y="5965939"/>
            <a:ext cx="249420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22 November 2019</a:t>
            </a:r>
            <a:endParaRPr lang="id-ID" dirty="0"/>
          </a:p>
        </p:txBody>
      </p:sp>
      <p:sp>
        <p:nvSpPr>
          <p:cNvPr id="10" name="Rectangle 9"/>
          <p:cNvSpPr/>
          <p:nvPr/>
        </p:nvSpPr>
        <p:spPr>
          <a:xfrm>
            <a:off x="624481" y="95769"/>
            <a:ext cx="88394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2400" dirty="0" smtClean="0"/>
              <a:t>Dokumentasi Evaluasi  Proses penyusunan RP3KP </a:t>
            </a:r>
          </a:p>
          <a:p>
            <a:pPr algn="ctr"/>
            <a:r>
              <a:rPr lang="id-ID" sz="2400" dirty="0" smtClean="0"/>
              <a:t>Kota </a:t>
            </a:r>
            <a:r>
              <a:rPr lang="id-ID" sz="2400" dirty="0" smtClean="0"/>
              <a:t>Padang Panjang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86944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3108" y="2924944"/>
            <a:ext cx="95520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d-ID" sz="5400" b="1" cap="none" spc="0" dirty="0" smtClean="0">
                <a:ln/>
                <a:solidFill>
                  <a:schemeClr val="accent3"/>
                </a:solidFill>
                <a:effectLst/>
                <a:latin typeface="Arial Rounded MT Bold" pitchFamily="34" charset="0"/>
              </a:rPr>
              <a:t>2. KABUPATEN SIJUNJUNG</a:t>
            </a:r>
            <a:endParaRPr lang="en-US" sz="5400" b="1" cap="none" spc="0" dirty="0">
              <a:ln/>
              <a:solidFill>
                <a:schemeClr val="accent3"/>
              </a:solidFill>
              <a:effectLst/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9188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860565"/>
              </p:ext>
            </p:extLst>
          </p:nvPr>
        </p:nvGraphicFramePr>
        <p:xfrm>
          <a:off x="17599" y="620688"/>
          <a:ext cx="10295314" cy="425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5256584"/>
                <a:gridCol w="37033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Tanggal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Hasil Evaluasi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Tindak lanjut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936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28 </a:t>
                      </a:r>
                      <a:r>
                        <a:rPr lang="id-ID" sz="180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Agustus 2019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b="1" dirty="0" smtClean="0"/>
                        <a:t>Kondisi Awal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dirty="0" smtClean="0"/>
                        <a:t>Kkabupaten Sijunjung menganggaran</a:t>
                      </a:r>
                      <a:r>
                        <a:rPr lang="id-ID" sz="1800" baseline="0" dirty="0" smtClean="0"/>
                        <a:t> penyusunan Dokumen RP3KP di Tahun 2019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aseline="0" dirty="0" smtClean="0"/>
                        <a:t>Konsultan Pendamping memberikan arahan  penyusunan Rapermen RP3KP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Akan diadakan pelaksanaan FGD untuk menjaring aspirasi untuk menentukan isu strategis dan data profil RP3KP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id-ID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dirty="0" smtClean="0"/>
                        <a:t>Kabupaten</a:t>
                      </a:r>
                      <a:r>
                        <a:rPr lang="id-ID" sz="1800" baseline="0" dirty="0" smtClean="0"/>
                        <a:t> Sijunjung  harus menyegerakan pemenuhan data profil memulai proses FGD dan survey lapangan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aseline="0" dirty="0" smtClean="0"/>
                        <a:t>Konsultan pendamping akan mendampingi Konsultan daerah dalam penyusunan Dok RP3KP </a:t>
                      </a:r>
                      <a:endParaRPr lang="id-ID" sz="1800" dirty="0" smtClean="0"/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24  Sep 2019 </a:t>
                      </a:r>
                      <a:endParaRPr lang="id-ID" sz="18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Pelaksanaan FGD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isian </a:t>
                      </a: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Profil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PKP belum terpenuhi secara optimal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Peta  (RTRW, Citra satelit,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kecuali peta Status Perizinan)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Pokja Kabupaten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Sijunjung , dapat memberikan laporan  terkait proses dari kegiatan lanjutan FGD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7599" y="0"/>
            <a:ext cx="102694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d-ID" b="1" dirty="0" smtClean="0"/>
              <a:t>Hasil evaluasi Proses penyusunan Dokumen RP3KP  Kabupaten  Sijunjung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5936545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888495"/>
              </p:ext>
            </p:extLst>
          </p:nvPr>
        </p:nvGraphicFramePr>
        <p:xfrm>
          <a:off x="33573" y="1268760"/>
          <a:ext cx="10295314" cy="462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5256584"/>
                <a:gridCol w="37033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Tanggal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Hasil Evaluasi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Tindak lanjut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28 Oktober 2019 </a:t>
                      </a:r>
                      <a:endParaRPr lang="id-ID" sz="18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Data profil  RP3KP tidak lengkap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Pengolahan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dan Analisi Data 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Proses data dan analisis  </a:t>
                      </a:r>
                      <a:r>
                        <a:rPr lang="id-ID" sz="2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berdasarkan data sekunder dari instansi  dan tidak mengakomodir  hasil survey 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Konsultan pelaksanaa kegiatan RP3KP melakukan survey ulang untuk pemenuhan Profil Umum, Profil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PKP 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25 November </a:t>
                      </a:r>
                      <a:endParaRPr lang="id-ID" sz="18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Perlu beberapa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perbaikan dari hasil  pengolahan data  dan analisis data  (</a:t>
                      </a: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Konsultan pelaksana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Sijunjung menyampaikan hasil  pengolahan data  dan analisis data  ke Konsultan Pendamping )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aseline="0" dirty="0" smtClean="0"/>
                        <a:t>Konsultan pendamping akan mendampingi Konsultan daerah dalam penyusunan Dok RP3KP  sesuai penugasan  Konsultan pendamping </a:t>
                      </a:r>
                      <a:endParaRPr lang="id-ID" sz="1800" dirty="0" smtClean="0"/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kern="1200" dirty="0" smtClean="0">
                          <a:solidFill>
                            <a:schemeClr val="dk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Kesimpulan </a:t>
                      </a:r>
                      <a:endParaRPr lang="id-ID" sz="1800" kern="1200" dirty="0">
                        <a:solidFill>
                          <a:schemeClr val="dk1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Keterlambatan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Pengumpulan</a:t>
                      </a: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data profil umum, profil PKP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Kabupaten Sijunjung mengalami keterlambatan dalam pengolahan data dan analisis, sehingga memperlambat proses konsep dan rencana  RP3KP</a:t>
                      </a: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id-ID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7599" y="453598"/>
            <a:ext cx="102694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d-ID" b="1" dirty="0" smtClean="0"/>
              <a:t>Hasil evaluasi Proses penyusunan Dokumen RP3KP  Kabupaten  Sijunjung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2914600810"/>
      </p:ext>
    </p:extLst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Image result for discussi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816" y="4353752"/>
            <a:ext cx="2651249" cy="1655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975" y="160338"/>
            <a:ext cx="9582563" cy="562528"/>
          </a:xfrm>
        </p:spPr>
        <p:txBody>
          <a:bodyPr/>
          <a:lstStyle/>
          <a:p>
            <a:pPr algn="l"/>
            <a:r>
              <a:rPr lang="id-ID" dirty="0" smtClean="0">
                <a:latin typeface="Arial Rounded MT Bold" pitchFamily="34" charset="0"/>
              </a:rPr>
              <a:t>LATAR BELAKANG</a:t>
            </a:r>
            <a:endParaRPr lang="id-ID" dirty="0">
              <a:latin typeface="Arial Rounded MT 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42545" y="4639412"/>
            <a:ext cx="1745171" cy="1876250"/>
          </a:xfrm>
          <a:prstGeom prst="rect">
            <a:avLst/>
          </a:prstGeom>
        </p:spPr>
        <p:txBody>
          <a:bodyPr wrap="square" lIns="105503" tIns="52752" rIns="105503" bIns="52752">
            <a:spAutoFit/>
          </a:bodyPr>
          <a:lstStyle/>
          <a:p>
            <a:r>
              <a:rPr lang="id-ID" sz="1100" b="1" dirty="0" smtClean="0">
                <a:solidFill>
                  <a:schemeClr val="tx2">
                    <a:lumMod val="75000"/>
                  </a:schemeClr>
                </a:solidFill>
                <a:latin typeface="Bahnschrift Light" pitchFamily="34" charset="0"/>
              </a:rPr>
              <a:t>Beberapa </a:t>
            </a:r>
            <a:r>
              <a:rPr lang="id-ID" sz="1400" b="1" dirty="0" smtClean="0">
                <a:solidFill>
                  <a:srgbClr val="00B050"/>
                </a:solidFill>
                <a:latin typeface="Bahnschrift Light" pitchFamily="34" charset="0"/>
              </a:rPr>
              <a:t>Kabupaten/kota sudah melakukan proses penyusunan </a:t>
            </a:r>
            <a:r>
              <a:rPr lang="id-ID" sz="1100" b="1" dirty="0" smtClean="0">
                <a:solidFill>
                  <a:schemeClr val="tx2">
                    <a:lumMod val="75000"/>
                  </a:schemeClr>
                </a:solidFill>
                <a:latin typeface="Bahnschrift Light" pitchFamily="34" charset="0"/>
              </a:rPr>
              <a:t>, </a:t>
            </a:r>
            <a:r>
              <a:rPr lang="id-ID" sz="1400" b="1" dirty="0" smtClean="0">
                <a:solidFill>
                  <a:srgbClr val="00B050"/>
                </a:solidFill>
                <a:latin typeface="Bahnschrift Light" pitchFamily="34" charset="0"/>
              </a:rPr>
              <a:t>perbaikan</a:t>
            </a:r>
            <a:r>
              <a:rPr lang="id-ID" sz="1200" b="1" dirty="0" smtClean="0">
                <a:solidFill>
                  <a:srgbClr val="00B050"/>
                </a:solidFill>
                <a:latin typeface="Bahnschrift Light" pitchFamily="34" charset="0"/>
              </a:rPr>
              <a:t> </a:t>
            </a:r>
            <a:r>
              <a:rPr lang="id-ID" sz="1100" b="1" dirty="0" smtClean="0">
                <a:solidFill>
                  <a:schemeClr val="tx2">
                    <a:lumMod val="75000"/>
                  </a:schemeClr>
                </a:solidFill>
                <a:latin typeface="Bahnschrift Light" pitchFamily="34" charset="0"/>
              </a:rPr>
              <a:t> Ranperda  </a:t>
            </a:r>
            <a:r>
              <a:rPr lang="id-ID" sz="1400" b="1" dirty="0" smtClean="0">
                <a:solidFill>
                  <a:srgbClr val="00B050"/>
                </a:solidFill>
                <a:latin typeface="Bahnschrift Light" pitchFamily="34" charset="0"/>
              </a:rPr>
              <a:t>RP3KP</a:t>
            </a:r>
          </a:p>
          <a:p>
            <a:endParaRPr lang="id-ID" sz="1000" dirty="0">
              <a:solidFill>
                <a:schemeClr val="tx2">
                  <a:lumMod val="75000"/>
                </a:schemeClr>
              </a:solidFill>
              <a:latin typeface="Bahnschrift Light" pitchFamily="34" charset="0"/>
            </a:endParaRPr>
          </a:p>
          <a:p>
            <a:r>
              <a:rPr lang="id-ID" sz="1000" dirty="0" smtClean="0">
                <a:solidFill>
                  <a:schemeClr val="tx2">
                    <a:lumMod val="75000"/>
                  </a:schemeClr>
                </a:solidFill>
                <a:latin typeface="Bahnschrift Light" pitchFamily="34" charset="0"/>
              </a:rPr>
              <a:t>.</a:t>
            </a:r>
            <a:endParaRPr lang="id-ID" sz="1000" dirty="0">
              <a:solidFill>
                <a:schemeClr val="tx2">
                  <a:lumMod val="75000"/>
                </a:schemeClr>
              </a:solidFill>
              <a:latin typeface="Bahnschrift Light" pitchFamily="34" charset="0"/>
            </a:endParaRPr>
          </a:p>
        </p:txBody>
      </p:sp>
      <p:pic>
        <p:nvPicPr>
          <p:cNvPr id="3074" name="Picture 2" descr="Image result for evalu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848" y="1132206"/>
            <a:ext cx="2205859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71292" y="3017447"/>
            <a:ext cx="22058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b="1" dirty="0">
                <a:solidFill>
                  <a:schemeClr val="tx2">
                    <a:lumMod val="75000"/>
                  </a:schemeClr>
                </a:solidFill>
                <a:latin typeface="Bahnschrift Light" pitchFamily="34" charset="0"/>
              </a:rPr>
              <a:t>Kabupaten/kota mengirimkan </a:t>
            </a:r>
            <a:r>
              <a:rPr lang="id-ID" sz="1600" b="1" dirty="0">
                <a:solidFill>
                  <a:srgbClr val="00B050"/>
                </a:solidFill>
                <a:latin typeface="Bahnschrift Light" pitchFamily="34" charset="0"/>
              </a:rPr>
              <a:t>surat minat untuk pendampingan</a:t>
            </a:r>
            <a:endParaRPr lang="id-ID" sz="1050" dirty="0">
              <a:solidFill>
                <a:srgbClr val="00B050"/>
              </a:solidFill>
              <a:latin typeface="Bahnschrift Light" pitchFamily="34" charset="0"/>
            </a:endParaRPr>
          </a:p>
        </p:txBody>
      </p:sp>
      <p:pic>
        <p:nvPicPr>
          <p:cNvPr id="3076" name="Picture 4" descr="Image result for evalua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249" y="1058891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531474" y="2921953"/>
            <a:ext cx="25717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srgbClr val="00B050"/>
                </a:solidFill>
                <a:latin typeface="Bahnschrift Light" pitchFamily="34" charset="0"/>
              </a:rPr>
              <a:t>Sosialisasi</a:t>
            </a:r>
            <a:r>
              <a:rPr lang="id-ID" sz="1100" b="1" dirty="0">
                <a:solidFill>
                  <a:srgbClr val="00B050"/>
                </a:solidFill>
                <a:latin typeface="Bahnschrift Light" pitchFamily="34" charset="0"/>
              </a:rPr>
              <a:t> </a:t>
            </a:r>
            <a:r>
              <a:rPr lang="id-ID" sz="1100" b="1" dirty="0" smtClean="0">
                <a:solidFill>
                  <a:srgbClr val="00B050"/>
                </a:solidFill>
                <a:latin typeface="Bahnschrift Light" pitchFamily="34" charset="0"/>
              </a:rPr>
              <a:t>t</a:t>
            </a:r>
            <a:r>
              <a:rPr lang="id-ID" sz="1100" b="1" dirty="0" smtClean="0">
                <a:solidFill>
                  <a:schemeClr val="tx2">
                    <a:lumMod val="75000"/>
                  </a:schemeClr>
                </a:solidFill>
                <a:latin typeface="Bahnschrift Light" pitchFamily="34" charset="0"/>
              </a:rPr>
              <a:t>erkait </a:t>
            </a:r>
            <a:r>
              <a:rPr lang="id-ID" sz="1100" b="1" dirty="0">
                <a:solidFill>
                  <a:schemeClr val="tx2">
                    <a:lumMod val="75000"/>
                  </a:schemeClr>
                </a:solidFill>
                <a:latin typeface="Bahnschrift Light" pitchFamily="34" charset="0"/>
              </a:rPr>
              <a:t>penyusunan Rapermen </a:t>
            </a:r>
            <a:r>
              <a:rPr lang="id-ID" sz="1400" b="1" dirty="0">
                <a:solidFill>
                  <a:srgbClr val="00B050"/>
                </a:solidFill>
                <a:latin typeface="Bahnschrift Light" pitchFamily="34" charset="0"/>
              </a:rPr>
              <a:t>penyusunan RP3KP Ke Kabupaten/Kota</a:t>
            </a:r>
          </a:p>
        </p:txBody>
      </p:sp>
      <p:sp>
        <p:nvSpPr>
          <p:cNvPr id="6" name="AutoShape 6" descr="Image result for discuss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AutoShape 8" descr="Image result for discussi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Rectangle 7"/>
          <p:cNvSpPr/>
          <p:nvPr/>
        </p:nvSpPr>
        <p:spPr>
          <a:xfrm>
            <a:off x="613102" y="2860398"/>
            <a:ext cx="229935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400" b="1" dirty="0">
                <a:solidFill>
                  <a:srgbClr val="00B050"/>
                </a:solidFill>
                <a:latin typeface="Bahnschrift Light" pitchFamily="34" charset="0"/>
              </a:rPr>
              <a:t>Pelaksanaan  diskusi  bersama  KP/PPTK/PPHP  </a:t>
            </a:r>
            <a:r>
              <a:rPr lang="id-ID" sz="1100" b="1" dirty="0">
                <a:solidFill>
                  <a:schemeClr val="tx2">
                    <a:lumMod val="75000"/>
                  </a:schemeClr>
                </a:solidFill>
                <a:latin typeface="Bahnschrift Light" pitchFamily="34" charset="0"/>
              </a:rPr>
              <a:t>untuk  kegiatan pendampingan secara berkala</a:t>
            </a:r>
          </a:p>
        </p:txBody>
      </p:sp>
      <p:sp>
        <p:nvSpPr>
          <p:cNvPr id="9" name="Rectangle 8"/>
          <p:cNvSpPr/>
          <p:nvPr/>
        </p:nvSpPr>
        <p:spPr>
          <a:xfrm>
            <a:off x="2282765" y="4647033"/>
            <a:ext cx="228467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100" b="1" dirty="0">
                <a:solidFill>
                  <a:schemeClr val="tx2">
                    <a:lumMod val="75000"/>
                  </a:schemeClr>
                </a:solidFill>
                <a:latin typeface="Bahnschrift Light" pitchFamily="34" charset="0"/>
              </a:rPr>
              <a:t>Konsultan pendamping </a:t>
            </a:r>
            <a:r>
              <a:rPr lang="id-ID" sz="1400" b="1" dirty="0">
                <a:solidFill>
                  <a:srgbClr val="00B050"/>
                </a:solidFill>
                <a:latin typeface="Bahnschrift Light" pitchFamily="34" charset="0"/>
              </a:rPr>
              <a:t>telah melakukan pendampingan, evaluasi terhadap dokumen RP3KP, </a:t>
            </a:r>
            <a:r>
              <a:rPr lang="id-ID" sz="1400" b="1" dirty="0" smtClean="0">
                <a:solidFill>
                  <a:srgbClr val="00B050"/>
                </a:solidFill>
                <a:latin typeface="Bahnschrift Light" pitchFamily="34" charset="0"/>
              </a:rPr>
              <a:t>Naskah Akademik dan </a:t>
            </a:r>
            <a:r>
              <a:rPr lang="id-ID" sz="1400" b="1" dirty="0">
                <a:solidFill>
                  <a:srgbClr val="00B050"/>
                </a:solidFill>
                <a:latin typeface="Bahnschrift Light" pitchFamily="34" charset="0"/>
              </a:rPr>
              <a:t>Ranperda  Kabupaten/kota</a:t>
            </a:r>
          </a:p>
        </p:txBody>
      </p:sp>
      <p:sp>
        <p:nvSpPr>
          <p:cNvPr id="10" name="AutoShape 14" descr="Image result for city 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3090" name="Picture 18" descr="Image result for icon discussion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591"/>
          <a:stretch/>
        </p:blipFill>
        <p:spPr bwMode="auto">
          <a:xfrm>
            <a:off x="503963" y="1031936"/>
            <a:ext cx="2534254" cy="179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Image result for TUJUA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46" y="4569666"/>
            <a:ext cx="2113820" cy="188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21301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ownloads\WhatsApp Image 2019-08-30 at 10.55.20(1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64" y="1484784"/>
            <a:ext cx="2911772" cy="218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3536" y="3789040"/>
            <a:ext cx="2802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28 Agustus 2019 </a:t>
            </a:r>
            <a:endParaRPr lang="id-ID" dirty="0"/>
          </a:p>
        </p:txBody>
      </p:sp>
      <p:sp>
        <p:nvSpPr>
          <p:cNvPr id="8" name="Rectangle 7"/>
          <p:cNvSpPr/>
          <p:nvPr/>
        </p:nvSpPr>
        <p:spPr>
          <a:xfrm>
            <a:off x="624481" y="95769"/>
            <a:ext cx="88394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2400" dirty="0" smtClean="0"/>
              <a:t>Dokumentasi Evaluasi  Proses penyusunan RP3KP </a:t>
            </a:r>
          </a:p>
          <a:p>
            <a:pPr algn="ctr"/>
            <a:r>
              <a:rPr lang="id-ID" sz="2400" dirty="0" smtClean="0"/>
              <a:t>Kabupaten Sijunjung </a:t>
            </a:r>
            <a:endParaRPr lang="en-US" sz="2400" dirty="0"/>
          </a:p>
        </p:txBody>
      </p:sp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070" y="1340768"/>
            <a:ext cx="2880320" cy="2016224"/>
          </a:xfrm>
          <a:prstGeom prst="rect">
            <a:avLst/>
          </a:prstGeom>
          <a:noFill/>
        </p:spPr>
      </p:pic>
      <p:pic>
        <p:nvPicPr>
          <p:cNvPr id="10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070" y="3473770"/>
            <a:ext cx="2964069" cy="209892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604070" y="5733256"/>
            <a:ext cx="252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24 September 2019 </a:t>
            </a:r>
            <a:endParaRPr lang="id-ID" dirty="0"/>
          </a:p>
        </p:txBody>
      </p:sp>
      <p:pic>
        <p:nvPicPr>
          <p:cNvPr id="6146" name="Picture 2" descr="C:\Users\user\Downloads\Kb Sijunjung\28 Okober\WhatsApp Image 2019-10-28 at 09.50.41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820" y="1340768"/>
            <a:ext cx="2886184" cy="2347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user\Downloads\Kb Sijunjung\28 Okober\WhatsApp Image 2019-10-28 at 09.02.21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820" y="3996789"/>
            <a:ext cx="2886184" cy="185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785808" y="6092611"/>
            <a:ext cx="252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28 Oktober 2019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1099476"/>
      </p:ext>
    </p:extLst>
  </p:cSld>
  <p:clrMapOvr>
    <a:masterClrMapping/>
  </p:clrMapOvr>
  <p:transition spd="slow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02343" y="2924944"/>
            <a:ext cx="67335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d-ID" sz="5400" b="1" cap="none" spc="0" dirty="0" smtClean="0">
                <a:ln/>
                <a:solidFill>
                  <a:schemeClr val="accent3"/>
                </a:solidFill>
                <a:effectLst/>
                <a:latin typeface="Arial Rounded MT Bold" pitchFamily="34" charset="0"/>
              </a:rPr>
              <a:t>3. KABUPATEN</a:t>
            </a:r>
          </a:p>
          <a:p>
            <a:pPr algn="ctr"/>
            <a:r>
              <a:rPr lang="id-ID" sz="5400" b="1" cap="none" spc="0" dirty="0" smtClean="0">
                <a:ln/>
                <a:solidFill>
                  <a:schemeClr val="accent3"/>
                </a:solidFill>
                <a:effectLst/>
                <a:latin typeface="Arial Rounded MT Bold" pitchFamily="34" charset="0"/>
              </a:rPr>
              <a:t> LIMA PULUH KOTA</a:t>
            </a:r>
            <a:endParaRPr lang="en-US" sz="5400" b="1" cap="none" spc="0" dirty="0">
              <a:ln/>
              <a:solidFill>
                <a:schemeClr val="accent3"/>
              </a:solidFill>
              <a:effectLst/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691813"/>
      </p:ext>
    </p:extLst>
  </p:cSld>
  <p:clrMapOvr>
    <a:masterClrMapping/>
  </p:clrMapOvr>
  <p:transition spd="slow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459412"/>
              </p:ext>
            </p:extLst>
          </p:nvPr>
        </p:nvGraphicFramePr>
        <p:xfrm>
          <a:off x="17599" y="1196752"/>
          <a:ext cx="10295314" cy="479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5256584"/>
                <a:gridCol w="37033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Tanggal</a:t>
                      </a:r>
                      <a:endParaRPr lang="id-ID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Hasil Evaluasi </a:t>
                      </a:r>
                      <a:endParaRPr lang="id-ID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Tindak lanjut </a:t>
                      </a:r>
                      <a:endParaRPr lang="id-ID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936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8 Juli s/d 7 Agus </a:t>
                      </a:r>
                      <a:endParaRPr lang="id-ID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b="1" dirty="0" smtClean="0">
                          <a:latin typeface="+mn-lt"/>
                        </a:rPr>
                        <a:t>Kondisi Awal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Kabupataen</a:t>
                      </a:r>
                      <a:r>
                        <a:rPr lang="id-ID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Lima Puluh Kota sudah menyusun Dokumen  RP3KP , NA dan Raperda RP3KP pada tahun 2018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Isian materi RP3KP masih terdapat kekurangan  bila dilihat dari  arahan Permenpera Nomor 12 Tahun 2014  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Isian</a:t>
                      </a:r>
                      <a:r>
                        <a:rPr lang="id-ID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Materi NA dan Raperda  RP3KP belum sesuai </a:t>
                      </a: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Permenpera Nomor 12 Tahun 2014  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Tanggung jawab  penyusunan RP3KP  berada di Bappeda</a:t>
                      </a:r>
                      <a:endParaRPr lang="id-ID" sz="16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baseline="0" dirty="0" smtClean="0">
                          <a:latin typeface="+mn-lt"/>
                        </a:rPr>
                        <a:t>Konsultan pendamping melakukan identifikasi   dan evaluasi Awal  terhadap Matek , NA dan raperda  RP3KP  Kota Pariaman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aseline="0" dirty="0" smtClean="0">
                          <a:latin typeface="+mn-lt"/>
                        </a:rPr>
                        <a:t>Konsultan pendamping akan mendampingi Konsultan daerah dalam perbaikan Dok RP3KP , NA  dan Raperda RP3KP</a:t>
                      </a:r>
                      <a:endParaRPr lang="id-ID" sz="1600" dirty="0" smtClean="0">
                        <a:latin typeface="+mn-lt"/>
                      </a:endParaRPr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 Agustus 2019 </a:t>
                      </a:r>
                      <a:endParaRPr lang="id-ID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Penyampaian hasil evaluasi  Materi Teknis RP3KP dari hasil NA dan Raperda RP3KP ke 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Lima Puluh Kota merencanaakan pembahasan Draft Perda ke Propemperda di tahun 2019</a:t>
                      </a:r>
                      <a:endParaRPr lang="id-ID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Pokja Kabupaten</a:t>
                      </a:r>
                      <a:r>
                        <a:rPr lang="id-ID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Lima Puluh Kota segera melakukan perbaikan  NA dan Raperda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id-ID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 Oktober 2019</a:t>
                      </a:r>
                      <a:endParaRPr lang="id-ID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Lima Puluh Kota  melakukan Asistensi dari perbaikan Raperda yang telah dikerjakan di daerah, dan  masih terdapat beberapa perubahan pasal dibatang tubuh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aseline="0" dirty="0" smtClean="0">
                          <a:latin typeface="+mn-lt"/>
                        </a:rPr>
                        <a:t>Konsultan pendamping akan mendampingi Konsultan daerah dalam perbaikan Dok RP3KP , NA  dan Raperda RP3KP</a:t>
                      </a:r>
                      <a:endParaRPr lang="id-ID" sz="1600" dirty="0" smtClean="0"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id-ID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7599" y="43543"/>
            <a:ext cx="103824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b="1" dirty="0" smtClean="0"/>
              <a:t>Hasil </a:t>
            </a:r>
            <a:r>
              <a:rPr lang="id-ID" b="1" dirty="0"/>
              <a:t>Evaluasi  Proses revisi Matek, NA dan Raperda  RP3KP </a:t>
            </a:r>
          </a:p>
          <a:p>
            <a:pPr algn="ctr"/>
            <a:r>
              <a:rPr lang="id-ID" b="1" dirty="0"/>
              <a:t>Kabupaten Lima Puluh Kota </a:t>
            </a:r>
            <a:endParaRPr lang="en-US" b="1" dirty="0"/>
          </a:p>
          <a:p>
            <a:pPr lvl="0" algn="ctr"/>
            <a:r>
              <a:rPr lang="id-ID" b="1" dirty="0" smtClean="0"/>
              <a:t> 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4018506592"/>
      </p:ext>
    </p:extLst>
  </p:cSld>
  <p:clrMapOvr>
    <a:masterClrMapping/>
  </p:clrMapOvr>
  <p:transition spd="slow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058585"/>
              </p:ext>
            </p:extLst>
          </p:nvPr>
        </p:nvGraphicFramePr>
        <p:xfrm>
          <a:off x="17599" y="874688"/>
          <a:ext cx="10295314" cy="527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5256584"/>
                <a:gridCol w="370334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Tanggal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Hasil Evaluasi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Tindak lanjut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1416">
                <a:tc>
                  <a:txBody>
                    <a:bodyPr/>
                    <a:lstStyle/>
                    <a:p>
                      <a:pPr marL="6350" marR="0" lvl="0" indent="0" algn="l" defTabSz="105503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November  2019 </a:t>
                      </a:r>
                    </a:p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Perbaikan isian Matek RP3KP Kabupaten Lima Puluh Kota difokuskan kepada penyusunan indikasi program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Hasil perbaikan indikasi program  yang  dijelaskan belum memasukan jenis kegiatan dan lokasi pelaksanaan kegiatan 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Terdapat beberapa perbaikan pada batang tubuh pasal demi pasal 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id-ID" sz="16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endParaRPr lang="id-ID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marR="0" lvl="0" indent="0" algn="l" defTabSz="105503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Desember  2019 </a:t>
                      </a:r>
                    </a:p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Perbaikan Indikasi program yang sudah dilakukan masih belum sesuai arahan Permenpera Nomor 12 Tahun 2014 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Terdapat beberapa perbaikan pada batang tubuh pasal demi pasal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id-ID" sz="1600" b="0" baseline="0" dirty="0" smtClean="0">
                          <a:latin typeface="+mn-lt"/>
                        </a:rPr>
                        <a:t>Konsultan pendamping akan mendampingi Konsultan daerah dalam perbaikan Dok RP3KP , NA  dan Raperda RP3KP sesuai masa penugasan </a:t>
                      </a:r>
                      <a:endParaRPr lang="id-ID" sz="1600" b="0" dirty="0" smtClean="0">
                        <a:latin typeface="+mn-lt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id-ID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Kesimpulan 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Kurangnya personil dalam melakukan perbaikan  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Matek, NA dan Raperda RP3KP </a:t>
                      </a: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Lima 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Pelaksanaan kegiatan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bersamaan dengan kegiatan rutinitas di Instasi terkait</a:t>
                      </a:r>
                      <a:endParaRPr lang="id-ID" sz="16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Puluh Kota tidak dapat menyelesaikan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perbaikan Matek, NA dan Raperda RP3KP  di tahun 2019, dan dilaksanakan penyempurnaan nya ditahun 2019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Lima Puluh Kota, melakukan pembahasan prolegda direncanakan pada tahun 2020,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id-ID" sz="16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endParaRPr lang="id-ID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7599" y="43543"/>
            <a:ext cx="103824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b="1" dirty="0" smtClean="0"/>
              <a:t>Hasil </a:t>
            </a:r>
            <a:r>
              <a:rPr lang="id-ID" b="1" dirty="0"/>
              <a:t>Evaluasi  Proses revisi Matek, NA dan Raperda  RP3KP </a:t>
            </a:r>
          </a:p>
          <a:p>
            <a:pPr algn="ctr"/>
            <a:r>
              <a:rPr lang="id-ID" b="1" dirty="0"/>
              <a:t>Kabupaten Lima Puluh Kota </a:t>
            </a:r>
            <a:endParaRPr lang="en-US" b="1" dirty="0"/>
          </a:p>
          <a:p>
            <a:pPr lvl="0" algn="ctr"/>
            <a:r>
              <a:rPr lang="id-ID" b="1" dirty="0" smtClean="0"/>
              <a:t> 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2037946252"/>
      </p:ext>
    </p:extLst>
  </p:cSld>
  <p:clrMapOvr>
    <a:masterClrMapping/>
  </p:clrMapOvr>
  <p:transition spd="slow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24481" y="95769"/>
            <a:ext cx="88394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2400" dirty="0" smtClean="0"/>
              <a:t>Dokumentasi Evaluasi  Proses revisi Matek, NA dan Raperda  RP3KP </a:t>
            </a:r>
          </a:p>
          <a:p>
            <a:pPr algn="ctr"/>
            <a:r>
              <a:rPr lang="id-ID" sz="2400" dirty="0" smtClean="0"/>
              <a:t>Kabupaten Lima Puluh Kota 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30" y="3273669"/>
            <a:ext cx="2428800" cy="1821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57" y="1375830"/>
            <a:ext cx="2448272" cy="16638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54" y="5173742"/>
            <a:ext cx="23919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27  Agustus 2019 </a:t>
            </a:r>
            <a:endParaRPr lang="id-ID" dirty="0"/>
          </a:p>
        </p:txBody>
      </p:sp>
      <p:pic>
        <p:nvPicPr>
          <p:cNvPr id="9" name="Picture 3" descr="F:\ARSIP 2019\ONJOB\02_ Pendampingan RP3KP\SURVEY KEDAERAH\KABUPATEN LIMA PULUH KOTA\kunjungan ke provinsi 15 okt\WhatsApp Image 2019-10-15 at 15.41.58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46" y="3273669"/>
            <a:ext cx="2250184" cy="180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F:\ARSIP 2019\ONJOB\02_ Pendampingan RP3KP\SURVEY KEDAERAH\KABUPATEN LIMA PULUH KOTA\kunjungan ke provinsi 15 okt\WhatsApp Image 2019-10-15 at 15.41.58(1)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46" y="1375831"/>
            <a:ext cx="2250184" cy="164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687633" y="5148277"/>
            <a:ext cx="23919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17  Oktober  2019 </a:t>
            </a:r>
            <a:endParaRPr lang="id-ID" dirty="0"/>
          </a:p>
        </p:txBody>
      </p:sp>
      <p:pic>
        <p:nvPicPr>
          <p:cNvPr id="7170" name="Picture 2" descr="C:\Users\user\Downloads\Kb Lima Puluh Kota\kunjungan  7 Novemebr\WhatsApp Image 2019-11-07 at 11.54.45(1)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748" y="3265936"/>
            <a:ext cx="2010112" cy="186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ownloads\Kb Lima Puluh Kota\kunjungan  7 Novemebr\WhatsApp Image 2019-11-07 at 13.42.48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883" y="1375831"/>
            <a:ext cx="2089976" cy="160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246883" y="5129599"/>
            <a:ext cx="23919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7  November  2019 </a:t>
            </a:r>
            <a:endParaRPr lang="id-ID" dirty="0"/>
          </a:p>
        </p:txBody>
      </p:sp>
      <p:pic>
        <p:nvPicPr>
          <p:cNvPr id="6146" name="Picture 2" descr="C:\Users\user\Downloads\Kb Lima Puluh Kota\Kunjungan 2 Des 2019\WhatsApp Image 2019-12-04 at 04.37.56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873" y="3376237"/>
            <a:ext cx="2270043" cy="171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ownloads\Kb Lima Puluh Kota\Kunjungan 2 Des 2019\WhatsApp Image 2019-12-04 at 04.37.57.jpe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580" y="1300480"/>
            <a:ext cx="2345335" cy="175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616279" y="5166525"/>
            <a:ext cx="239199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2  Desember   2019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84461851"/>
      </p:ext>
    </p:extLst>
  </p:cSld>
  <p:clrMapOvr>
    <a:masterClrMapping/>
  </p:clrMapOvr>
  <p:transition spd="slow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6670" y="1628800"/>
            <a:ext cx="52543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d-ID" sz="5400" b="1" cap="none" spc="0" dirty="0" smtClean="0">
                <a:ln/>
                <a:solidFill>
                  <a:schemeClr val="accent3"/>
                </a:solidFill>
                <a:effectLst/>
                <a:latin typeface="Arial Rounded MT Bold" pitchFamily="34" charset="0"/>
              </a:rPr>
              <a:t>4. KABUPATEN</a:t>
            </a:r>
          </a:p>
          <a:p>
            <a:pPr algn="ctr"/>
            <a:r>
              <a:rPr lang="id-ID" sz="5400" b="1" cap="none" spc="0" dirty="0" smtClean="0">
                <a:ln/>
                <a:solidFill>
                  <a:schemeClr val="accent3"/>
                </a:solidFill>
                <a:effectLst/>
                <a:latin typeface="Arial Rounded MT Bold" pitchFamily="34" charset="0"/>
              </a:rPr>
              <a:t> TANAH DATAR</a:t>
            </a:r>
            <a:endParaRPr lang="en-US" sz="5400" b="1" cap="none" spc="0" dirty="0">
              <a:ln/>
              <a:solidFill>
                <a:schemeClr val="accent3"/>
              </a:solidFill>
              <a:effectLst/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805396"/>
      </p:ext>
    </p:extLst>
  </p:cSld>
  <p:clrMapOvr>
    <a:masterClrMapping/>
  </p:clrMapOvr>
  <p:transition spd="slow"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306432"/>
              </p:ext>
            </p:extLst>
          </p:nvPr>
        </p:nvGraphicFramePr>
        <p:xfrm>
          <a:off x="-8314" y="908720"/>
          <a:ext cx="10295314" cy="674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5256584"/>
                <a:gridCol w="37033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Tanggal</a:t>
                      </a:r>
                      <a:endParaRPr lang="id-ID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Hasil Evaluasi </a:t>
                      </a:r>
                      <a:endParaRPr lang="id-ID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Tindak lanjut </a:t>
                      </a:r>
                      <a:endParaRPr lang="id-ID" sz="16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936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8 Juli s/d 7 Agus 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b="1" dirty="0" smtClean="0">
                          <a:latin typeface="+mn-lt"/>
                        </a:rPr>
                        <a:t>Kondisi Awal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Tanah Datar sudah menyusun Dokumen  RP3KP , NA dan Raperda RP3KP pada tahun 2018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Isian materi RP3KP masih terdapat kekurangan  bila dilihat dari  arahan Permenpera Nomor 12 Tahun 2014  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Isian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Materi NA dan Raperda  RP3KP belum sesuai </a:t>
                      </a: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Permenpera Nomor 12 Tahun 2014  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Pokja yang menangani penyusunan RP3KP  berada di Perkim LH Kabupaten Tanah Datar</a:t>
                      </a:r>
                      <a:endParaRPr lang="id-ID" sz="16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id-ID" sz="1600" b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baseline="0" dirty="0" smtClean="0">
                          <a:latin typeface="+mn-lt"/>
                        </a:rPr>
                        <a:t>Konsultan pendamping melakukan identifikasi   dan evaluasi Awal  terhadap Matek , NA dan raperda  RP3KP  Kota Pariaman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baseline="0" dirty="0" smtClean="0">
                          <a:latin typeface="+mn-lt"/>
                        </a:rPr>
                        <a:t>Konsultan pendamping akan mendampingi Konsultan daerah dalam perbaikan Dok RP3KP , NA  dan Raperda RP3KP</a:t>
                      </a:r>
                      <a:endParaRPr lang="id-ID" sz="1600" b="0" dirty="0" smtClean="0">
                        <a:latin typeface="+mn-lt"/>
                      </a:endParaRPr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 Agustus 2019 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Penyampaian hasil evaluasi  Materi Teknis RP3KP dari hasil NA dan Raperda RP3KP ke  Kabupaten Tanah Datar</a:t>
                      </a:r>
                    </a:p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Tanah Datar akan menyiapkan petugas yang bertanggung jawab melakukan revisi Raperda RP3KP Kabupaten Tanah Datar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Pokja Kabupaten</a:t>
                      </a:r>
                      <a:r>
                        <a:rPr lang="id-ID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Tanah Datar segera melakukan perbaikan  NA dan Raperda  dan melakukan </a:t>
                      </a: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asistensi Ke Perkimtan Prov Sumbar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Rekapitulasi  evaluasi awal akan disampaikan kembali  oleh </a:t>
                      </a:r>
                      <a:r>
                        <a:rPr lang="en-US" sz="16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Tanah </a:t>
                      </a:r>
                      <a:r>
                        <a:rPr lang="en-US" sz="16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Datar</a:t>
                      </a: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bersama team Konsultan dan team  KP/PPTK/ Tim PPHB pada acara Klinik I</a:t>
                      </a:r>
                      <a:endParaRPr lang="id-ID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Oktober 2019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Pokja Kabupaten Tanah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Datar , melakukan perbaikan Raperda, dan masih terdapat perubahan pada pasal per pasal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Pokja Kabupaten Tanah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Datar belum melakukan perbaikan  pada Matek RP3KP  da NA RP3KP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id-ID" sz="16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endParaRPr lang="id-ID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7599" y="43543"/>
            <a:ext cx="103824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b="1" dirty="0" smtClean="0"/>
              <a:t>Hasil </a:t>
            </a:r>
            <a:r>
              <a:rPr lang="id-ID" b="1" dirty="0"/>
              <a:t>Evaluasi  Proses revisi Matek, NA dan Raperda  RP3KP </a:t>
            </a:r>
          </a:p>
          <a:p>
            <a:pPr algn="ctr"/>
            <a:r>
              <a:rPr lang="id-ID" b="1" dirty="0"/>
              <a:t>Kabupaten </a:t>
            </a:r>
            <a:r>
              <a:rPr lang="id-ID" b="1" dirty="0" smtClean="0"/>
              <a:t>Tanah  Datar</a:t>
            </a:r>
            <a:endParaRPr lang="en-US" b="1" dirty="0"/>
          </a:p>
          <a:p>
            <a:pPr lvl="0" algn="ctr"/>
            <a:r>
              <a:rPr lang="id-ID" b="1" dirty="0" smtClean="0"/>
              <a:t> 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23861977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511502"/>
              </p:ext>
            </p:extLst>
          </p:nvPr>
        </p:nvGraphicFramePr>
        <p:xfrm>
          <a:off x="-8314" y="908720"/>
          <a:ext cx="10295314" cy="6483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5256584"/>
                <a:gridCol w="3703340"/>
              </a:tblGrid>
              <a:tr h="330031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Tanggal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Hasil Evaluasi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Tindak lanjut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302041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  s/d 24 Oktober 2019</a:t>
                      </a:r>
                      <a:endParaRPr lang="id-ID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Asistensi Kabupaten Tanah Datar ke Perkimtan , untuk penyempurnaan hasil revisi Raperda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Lima Puluh Kota melakukan revisi ulang  dimulai dari konsideren menimbang, mengingat dan batang tubuh terhadap arahan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Konsultan pendamping akan mendampingi Konsultan daerah dalam perbaikan Dok RP3KP , NA  dan Raperda RP3KP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46174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November 2019</a:t>
                      </a:r>
                      <a:endParaRPr lang="id-ID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Isian substansi pasal demi pasal  sesuai Permenpera Nomor 12 Tahun 2014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Raperda akan disesuaikan dengan perbaikan Dokumen Teknis RP3KP Kabupaten Tanah Datar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Konsultan memberi</a:t>
                      </a: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arahan </a:t>
                      </a: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mendampingi Konsultan daerah dalam perbaikan Dok RP3KP , NA  dan Raperda RP3KP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79030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Kesimpulan </a:t>
                      </a:r>
                      <a:endParaRPr lang="id-ID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Kendala</a:t>
                      </a: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dihadapi Pokja Kab Tanah Datar dalam penyempurnaan isian Matek , Na dan Raperda disebabkan oleh  perubahan kebijakan di masing-masing Instansi dan </a:t>
                      </a: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Proses Revisi RTRW Kabupaten</a:t>
                      </a: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Tanah Datar </a:t>
                      </a: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dikhawatirkan oleh Pokja  akan  merubah kembali </a:t>
                      </a: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isian Raperda RP3KP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Tanah Datar sudah menyelesaikan perbaikan Raperda  RP3KP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Perbaikan NA RP3KP dilanjutkan perbaikan bersama Tim OPD Daerah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id-ID" sz="1800" b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id-ID" sz="1800" b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id-ID" sz="1800" b="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7599" y="43543"/>
            <a:ext cx="103824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b="1" dirty="0" smtClean="0"/>
              <a:t>Hasil </a:t>
            </a:r>
            <a:r>
              <a:rPr lang="id-ID" b="1" dirty="0"/>
              <a:t>Evaluasi  Proses revisi Matek, NA dan Raperda  RP3KP </a:t>
            </a:r>
          </a:p>
          <a:p>
            <a:pPr algn="ctr"/>
            <a:r>
              <a:rPr lang="id-ID" b="1" dirty="0"/>
              <a:t>Kabupaten </a:t>
            </a:r>
            <a:r>
              <a:rPr lang="id-ID" b="1" dirty="0" smtClean="0"/>
              <a:t>Tanah  Datar</a:t>
            </a:r>
            <a:endParaRPr lang="en-US" b="1" dirty="0"/>
          </a:p>
          <a:p>
            <a:pPr lvl="0" algn="ctr"/>
            <a:r>
              <a:rPr lang="id-ID" b="1" dirty="0" smtClean="0"/>
              <a:t> 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5416932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74" y="44619"/>
            <a:ext cx="101055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000" dirty="0"/>
              <a:t>Dokumentasi Evaluasi  Proses revisi Matek, NA dan Raperda  RP3KP </a:t>
            </a:r>
          </a:p>
          <a:p>
            <a:pPr algn="ctr"/>
            <a:r>
              <a:rPr lang="id-ID" sz="2000" dirty="0"/>
              <a:t>Kabupaten </a:t>
            </a:r>
            <a:r>
              <a:rPr lang="id-ID" sz="2000" dirty="0" smtClean="0"/>
              <a:t>Tanah Datar </a:t>
            </a:r>
            <a:endParaRPr lang="en-US" sz="2000" dirty="0"/>
          </a:p>
        </p:txBody>
      </p:sp>
      <p:pic>
        <p:nvPicPr>
          <p:cNvPr id="5" name="Picture 4" descr="D:\2019\Rp3kp\dokumentasi\20190826_11530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4" y="1340768"/>
            <a:ext cx="2276157" cy="1720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81" y="3239634"/>
            <a:ext cx="2332738" cy="180286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-37054" y="5182418"/>
            <a:ext cx="25217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29 Agustus 2019 </a:t>
            </a:r>
            <a:endParaRPr lang="id-ID" sz="2000" dirty="0"/>
          </a:p>
        </p:txBody>
      </p:sp>
      <p:pic>
        <p:nvPicPr>
          <p:cNvPr id="8" name="Picture 7" descr="F:\ARSIP 2019\ONJOB\02_ Pendampingan RP3KP\SURVEY KEDAERAH\KABUPATEN TANAH DATAR\PERTEMUAN KE 2\DOKUMENTASI\WhatsApp Image 2019-10-10 at 07.48.37(1)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204" y="1340768"/>
            <a:ext cx="2462102" cy="1720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F:\ARSIP 2019\ONJOB\02_ Pendampingan RP3KP\SURVEY KEDAERAH\KABUPATEN TANAH DATAR\PERTEMUAN KE 2\DOKUMENTASI\WhatsApp Image 2019-10-10 at 07.51.21(1)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205" y="3239634"/>
            <a:ext cx="2462102" cy="180286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2566949" y="5189266"/>
            <a:ext cx="26386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4 Oktober 2019</a:t>
            </a:r>
            <a:endParaRPr lang="id-ID" sz="2000" dirty="0"/>
          </a:p>
        </p:txBody>
      </p:sp>
      <p:pic>
        <p:nvPicPr>
          <p:cNvPr id="8196" name="Picture 4" descr="C:\Users\user\Downloads\Kb Tanah Datar asistensi\WhatsApp Image 2019-10-27 at 18.42.54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536" y="3275341"/>
            <a:ext cx="2638644" cy="173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user\Downloads\Kb Tanah Datar asistensi\WhatsApp Image 2019-10-27 at 18.41.56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998" y="1305060"/>
            <a:ext cx="2693068" cy="1720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841041" y="5205472"/>
            <a:ext cx="2647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14 November 2019</a:t>
            </a:r>
            <a:endParaRPr lang="id-ID" sz="2000" dirty="0"/>
          </a:p>
        </p:txBody>
      </p:sp>
      <p:pic>
        <p:nvPicPr>
          <p:cNvPr id="9219" name="Picture 3" descr="C:\Users\user\Downloads\WhatsApp Image 2019-12-04 at 07.34.39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368" y="3300540"/>
            <a:ext cx="2403062" cy="170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user\Downloads\WhatsApp Image 2019-12-04 at 07.34.38(1)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094" y="1300066"/>
            <a:ext cx="2403062" cy="1725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059263" y="5182418"/>
            <a:ext cx="2647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 smtClean="0"/>
              <a:t>23-24  Oktober 2019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1984736435"/>
      </p:ext>
    </p:extLst>
  </p:cSld>
  <p:clrMapOvr>
    <a:masterClrMapping/>
  </p:clrMapOvr>
  <p:transition spd="slow">
    <p:pull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39044" y="2348880"/>
            <a:ext cx="69428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d-ID" sz="5400" b="1" cap="none" spc="0" dirty="0" smtClean="0">
                <a:ln/>
                <a:solidFill>
                  <a:schemeClr val="accent3"/>
                </a:solidFill>
                <a:effectLst/>
                <a:latin typeface="Arial Rounded MT Bold" pitchFamily="34" charset="0"/>
              </a:rPr>
              <a:t>5. KOTA PARIAMAN </a:t>
            </a:r>
          </a:p>
        </p:txBody>
      </p:sp>
    </p:spTree>
    <p:extLst>
      <p:ext uri="{BB962C8B-B14F-4D97-AF65-F5344CB8AC3E}">
        <p14:creationId xmlns:p14="http://schemas.microsoft.com/office/powerpoint/2010/main" val="303100267"/>
      </p:ext>
    </p:extLst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ge result for TUJUA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1"/>
          <a:stretch/>
        </p:blipFill>
        <p:spPr bwMode="auto">
          <a:xfrm>
            <a:off x="155575" y="721514"/>
            <a:ext cx="4286250" cy="294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18964" y="332656"/>
            <a:ext cx="1889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3200" dirty="0">
                <a:latin typeface="Arial Rounded MT Bold" pitchFamily="34" charset="0"/>
              </a:rPr>
              <a:t>TUJUAN</a:t>
            </a:r>
            <a:endParaRPr lang="id-ID" sz="3200" dirty="0"/>
          </a:p>
        </p:txBody>
      </p:sp>
      <p:sp>
        <p:nvSpPr>
          <p:cNvPr id="5" name="Rectangle 4"/>
          <p:cNvSpPr/>
          <p:nvPr/>
        </p:nvSpPr>
        <p:spPr>
          <a:xfrm>
            <a:off x="3898082" y="987649"/>
            <a:ext cx="64087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id-ID" sz="2400" dirty="0"/>
              <a:t>Melakukan  identifikasi dan verifikasi Dokumen RP3KP yang sedang dan  sudah disusun oleh Kabupaten/Kota.</a:t>
            </a:r>
          </a:p>
          <a:p>
            <a:pPr marL="514350" lvl="0" indent="-514350">
              <a:buFont typeface="+mj-lt"/>
              <a:buAutoNum type="arabicPeriod"/>
            </a:pPr>
            <a:r>
              <a:rPr lang="id-ID" sz="2400" dirty="0"/>
              <a:t>Melakukan evaluasi terhadap Dokumen, Naskah Akademik dan Ranperda  RP3KP  yang yang sedang dan sudah disusun oleh Kabupaten/Kota .  </a:t>
            </a:r>
          </a:p>
        </p:txBody>
      </p:sp>
      <p:pic>
        <p:nvPicPr>
          <p:cNvPr id="8196" name="Picture 4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628" y="4215730"/>
            <a:ext cx="4803254" cy="261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73720" y="4374865"/>
            <a:ext cx="72784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id-ID" sz="2400" dirty="0"/>
              <a:t>Teridentifikasinya proses pendampingan Dokumen Rencana Pembangunan dan Pengembangan Perumahan dan Kawasan Permukiman (RP3KP) Kabupaten/Kota di Sumatera Barat. </a:t>
            </a:r>
          </a:p>
          <a:p>
            <a:pPr marL="514350" lvl="0" indent="-514350">
              <a:buFont typeface="+mj-lt"/>
              <a:buAutoNum type="arabicPeriod"/>
            </a:pPr>
            <a:r>
              <a:rPr lang="id-ID" sz="2400" dirty="0"/>
              <a:t>Kabupaten/Kota dapat menyempurnakan Naskah Akademik dan Ranperda  RP3KP  yang sudah direvisi </a:t>
            </a:r>
          </a:p>
        </p:txBody>
      </p:sp>
      <p:sp>
        <p:nvSpPr>
          <p:cNvPr id="9" name="Rectangle 8"/>
          <p:cNvSpPr/>
          <p:nvPr/>
        </p:nvSpPr>
        <p:spPr>
          <a:xfrm>
            <a:off x="7735788" y="3790090"/>
            <a:ext cx="2327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3200" dirty="0" smtClean="0">
                <a:latin typeface="Arial Rounded MT Bold" pitchFamily="34" charset="0"/>
              </a:rPr>
              <a:t>SASARAN </a:t>
            </a:r>
            <a:endParaRPr lang="id-ID" sz="3200" dirty="0"/>
          </a:p>
        </p:txBody>
      </p:sp>
    </p:spTree>
    <p:extLst>
      <p:ext uri="{BB962C8B-B14F-4D97-AF65-F5344CB8AC3E}">
        <p14:creationId xmlns:p14="http://schemas.microsoft.com/office/powerpoint/2010/main" val="37747193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748512"/>
              </p:ext>
            </p:extLst>
          </p:nvPr>
        </p:nvGraphicFramePr>
        <p:xfrm>
          <a:off x="-8314" y="908720"/>
          <a:ext cx="10295314" cy="604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5256584"/>
                <a:gridCol w="37033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Tanggal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Hasil Evaluasi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Tindak lanjut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936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8 Juli s/d 7 Agus </a:t>
                      </a:r>
                      <a:endParaRPr lang="id-ID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800" b="1" dirty="0" smtClean="0">
                          <a:latin typeface="+mn-lt"/>
                        </a:rPr>
                        <a:t>Kondisi Awal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Kota Pariaman </a:t>
                      </a: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sudah menyusun Dokumen  RP3KP , NA dan Raperda RP3KP pada tahun 2018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Isian materi RP3KP masih terdapat kekurangan  bila dilihat dari  arahan Permenpera Nomor 12 Tahun 2014  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Isian</a:t>
                      </a: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Materi NA dan Raperda  RP3KP belum sesuai </a:t>
                      </a: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Permenpera Nomor 12 Tahun 2014  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Pokja yang menangani penyusunan RP3KP  berada di Perkim LH  Kota Pariaman </a:t>
                      </a: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id-ID" sz="1800" b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="0" baseline="0" dirty="0" smtClean="0">
                          <a:latin typeface="+mn-lt"/>
                        </a:rPr>
                        <a:t>Konsultan pendamping melakukan identifikasi   dan evaluasi Awal  terhadap Matek , NA dan raperda  RP3KP  Kota Pariaman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="0" baseline="0" dirty="0" smtClean="0">
                          <a:latin typeface="+mn-lt"/>
                        </a:rPr>
                        <a:t>Konsultan pendamping akan mendampingi Konsultan daerah dalam perbaikan Dok RP3KP , NA  dan Raperda RP3KP</a:t>
                      </a:r>
                      <a:endParaRPr lang="id-ID" sz="1800" b="0" dirty="0" smtClean="0">
                        <a:latin typeface="+mn-lt"/>
                      </a:endParaRPr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 Agustus 2019 </a:t>
                      </a:r>
                      <a:endParaRPr lang="id-ID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Penyampaian hasil evaluasi  Materi Teknis RP3KP dari hasil NA dan Raperda RP3KP ke  Kota Pariaman </a:t>
                      </a:r>
                    </a:p>
                    <a:p>
                      <a:pPr marL="363538" lvl="0" indent="-363538">
                        <a:buFont typeface="+mj-lt"/>
                        <a:buAutoNum type="arabicPeriod"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Kota Pariaman akan menyiapkan petugas yang bertanggung jawab melakukan revisi Raperda RP3KP Kota Pariaman</a:t>
                      </a: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id-ID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Pokja Kota Pariaman </a:t>
                      </a:r>
                      <a:r>
                        <a:rPr lang="id-ID" sz="18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segera melakukan perbaikan  NA dan Raperda  dan melakukan </a:t>
                      </a: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asistensi Ke Perkimtan Prov Sumbar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Rekapitulasi  evaluasi awal akan disampaikan kembali  oleh 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ota Pariaman bersama team Konsultan dan team  KP/PPTK/ Tim PPHB pada acara Klinik I</a:t>
                      </a:r>
                      <a:endParaRPr lang="id-ID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7599" y="43543"/>
            <a:ext cx="103824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b="1" dirty="0" smtClean="0"/>
              <a:t>Hasil </a:t>
            </a:r>
            <a:r>
              <a:rPr lang="id-ID" b="1" dirty="0"/>
              <a:t>Evaluasi  Proses revisi Matek, NA dan Raperda  RP3KP </a:t>
            </a:r>
          </a:p>
          <a:p>
            <a:pPr algn="ctr"/>
            <a:r>
              <a:rPr lang="id-ID" b="1" dirty="0" smtClean="0"/>
              <a:t>Kota Pariaman </a:t>
            </a:r>
            <a:endParaRPr lang="en-US" b="1" dirty="0"/>
          </a:p>
          <a:p>
            <a:pPr lvl="0" algn="ctr"/>
            <a:r>
              <a:rPr lang="id-ID" b="1" dirty="0" smtClean="0"/>
              <a:t> 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1865293521"/>
      </p:ext>
    </p:extLst>
  </p:cSld>
  <p:clrMapOvr>
    <a:masterClrMapping/>
  </p:clrMapOvr>
  <p:transition spd="slow">
    <p:pul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40412"/>
              </p:ext>
            </p:extLst>
          </p:nvPr>
        </p:nvGraphicFramePr>
        <p:xfrm>
          <a:off x="-8314" y="908720"/>
          <a:ext cx="10295314" cy="7503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6264696"/>
                <a:gridCol w="26952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Tanggal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Hasil Evaluasi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Tindak lanjut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Oktober 2019</a:t>
                      </a:r>
                      <a:endParaRPr lang="id-ID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Naskah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Akademik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RP3KP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belum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perbaikan</a:t>
                      </a: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dan Kota Pariaman mengganggarkan Penyusunan, perbaikan NA pada Tahun 2020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Konsideran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menimbang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mengingat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raperda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telah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dilakukan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perbaikan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landasan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hukum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berlaku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Penambahan muatan  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Bab I </a:t>
                      </a: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pada  Raperda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berisikan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ketentuan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umum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maksud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tujuan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perda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serta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ruang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lingkup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perda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>
                        <a:buFont typeface="+mj-lt"/>
                        <a:buNone/>
                      </a:pP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="0" baseline="0" dirty="0" smtClean="0">
                          <a:latin typeface="+mn-lt"/>
                        </a:rPr>
                        <a:t>Konsultan pendamping akan mendampingi Konsultan daerah dalam perbaikan Dok RP3KP , NA  dan Raperda RP3KP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800" b="0" baseline="0" dirty="0" smtClean="0">
                          <a:latin typeface="+mn-lt"/>
                        </a:rPr>
                        <a:t>Mendorong Penyusunan NA dan Raperda  sesuai  </a:t>
                      </a: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Permenpera Nomor 12 Tahun 2014.</a:t>
                      </a:r>
                      <a:endParaRPr lang="id-ID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</a:t>
                      </a: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Nov 2019</a:t>
                      </a:r>
                      <a:endParaRPr lang="id-ID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Naskah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Akademik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RP3KP</a:t>
                      </a: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diperbaiki pada bahagian aspek yuridis dan sosiologis, dan perbaikan ini dimaksudkan sebagai draf Naskah Akademik yang akan dilaksanakan  pada Tahun 2020 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Konsideran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menimbang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mengingat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pada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raperda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telah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dilakukan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perbaikan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sesuai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dengan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landasan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hukum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yang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berlaku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Bab I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berisikan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ketentuan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umum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maksud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tujuan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perda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serta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ruang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lingkup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perda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sudah sesuai dengan permen Permenpera Nomor 12 Tahun 2014.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endParaRPr lang="id-ID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1416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Kesimpulan </a:t>
                      </a:r>
                      <a:endParaRPr lang="id-ID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Proses Revisi RTRW Kota Pariaman  dikhawatirkan merubah kembali </a:t>
                      </a: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isian Raperda RP3KP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Proses penyempurnakan NA dan Raperda RP3KP</a:t>
                      </a: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id-ID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endParaRPr lang="id-ID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7599" y="43543"/>
            <a:ext cx="103824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b="1" dirty="0" smtClean="0"/>
              <a:t>Hasil </a:t>
            </a:r>
            <a:r>
              <a:rPr lang="id-ID" b="1" dirty="0"/>
              <a:t>Evaluasi  Proses revisi Matek, NA dan Raperda  RP3KP </a:t>
            </a:r>
          </a:p>
          <a:p>
            <a:pPr algn="ctr"/>
            <a:r>
              <a:rPr lang="id-ID" b="1" dirty="0" smtClean="0"/>
              <a:t>Kota Pariaman </a:t>
            </a:r>
            <a:endParaRPr lang="en-US" b="1" dirty="0"/>
          </a:p>
          <a:p>
            <a:pPr lvl="0" algn="ctr"/>
            <a:r>
              <a:rPr lang="id-ID" b="1" dirty="0" smtClean="0"/>
              <a:t> 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1852497840"/>
      </p:ext>
    </p:extLst>
  </p:cSld>
  <p:clrMapOvr>
    <a:masterClrMapping/>
  </p:clrMapOvr>
  <p:transition spd="slow">
    <p:pull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65" y="3159814"/>
            <a:ext cx="2448272" cy="18362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65" y="1073989"/>
            <a:ext cx="2448272" cy="18362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9855" y="5112070"/>
            <a:ext cx="1945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800" dirty="0" smtClean="0"/>
              <a:t>30 Agustus 2019 </a:t>
            </a:r>
            <a:endParaRPr lang="id-ID" sz="1800" dirty="0"/>
          </a:p>
        </p:txBody>
      </p:sp>
      <p:sp>
        <p:nvSpPr>
          <p:cNvPr id="8" name="Rectangle 7"/>
          <p:cNvSpPr/>
          <p:nvPr/>
        </p:nvSpPr>
        <p:spPr>
          <a:xfrm>
            <a:off x="6474" y="44619"/>
            <a:ext cx="101055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000" dirty="0"/>
              <a:t>Dokumentasi Evaluasi  Proses revisi Matek, NA dan Raperda  RP3KP </a:t>
            </a:r>
          </a:p>
          <a:p>
            <a:pPr algn="ctr"/>
            <a:r>
              <a:rPr lang="id-ID" sz="2000" dirty="0" smtClean="0"/>
              <a:t>Kota Pariaman </a:t>
            </a:r>
            <a:endParaRPr lang="en-US" sz="2000" dirty="0"/>
          </a:p>
        </p:txBody>
      </p:sp>
      <p:pic>
        <p:nvPicPr>
          <p:cNvPr id="9" name="Picture 2" descr="C:\Users\user\Downloads\WhatsApp Image 2019-10-22 at 09.21.46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777" y="1003426"/>
            <a:ext cx="2520280" cy="190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user\Downloads\WhatsApp Image 2019-10-22 at 09.22.49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777" y="3119313"/>
            <a:ext cx="2520280" cy="192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150401" y="5114903"/>
            <a:ext cx="2478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800" dirty="0" smtClean="0"/>
              <a:t>15 Oktober 2019 </a:t>
            </a:r>
            <a:endParaRPr lang="id-ID" sz="1800" dirty="0"/>
          </a:p>
        </p:txBody>
      </p:sp>
      <p:pic>
        <p:nvPicPr>
          <p:cNvPr id="5123" name="Picture 3" descr="C:\Users\user\Downloads\KOta Pariaman\Kuanjungan tgl 15 Okt\WhatsApp Image 2019-12-04 at 04.39.26(2)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114" y="3119313"/>
            <a:ext cx="2446401" cy="183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ownloads\KOta Pariaman\Kuanjungan tgl 15 Okt\WhatsApp Image 2019-12-04 at 04.39.26(1)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114" y="1003425"/>
            <a:ext cx="2342090" cy="190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867860" y="5106834"/>
            <a:ext cx="2478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800" dirty="0" smtClean="0"/>
              <a:t>15 November 2019 </a:t>
            </a:r>
            <a:endParaRPr lang="id-ID" sz="1800" dirty="0"/>
          </a:p>
        </p:txBody>
      </p:sp>
    </p:spTree>
    <p:extLst>
      <p:ext uri="{BB962C8B-B14F-4D97-AF65-F5344CB8AC3E}">
        <p14:creationId xmlns:p14="http://schemas.microsoft.com/office/powerpoint/2010/main" val="3413981339"/>
      </p:ext>
    </p:extLst>
  </p:cSld>
  <p:clrMapOvr>
    <a:masterClrMapping/>
  </p:clrMapOvr>
  <p:transition spd="slow">
    <p:pul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9004" y="2313148"/>
            <a:ext cx="8327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d-ID" sz="5400" b="1" cap="none" spc="0" dirty="0" smtClean="0">
                <a:ln/>
                <a:solidFill>
                  <a:schemeClr val="accent3"/>
                </a:solidFill>
                <a:effectLst/>
                <a:latin typeface="Arial Rounded MT Bold" pitchFamily="34" charset="0"/>
              </a:rPr>
              <a:t>6. KABUPATEN PESSEL </a:t>
            </a:r>
          </a:p>
        </p:txBody>
      </p:sp>
    </p:spTree>
    <p:extLst>
      <p:ext uri="{BB962C8B-B14F-4D97-AF65-F5344CB8AC3E}">
        <p14:creationId xmlns:p14="http://schemas.microsoft.com/office/powerpoint/2010/main" val="3743486713"/>
      </p:ext>
    </p:extLst>
  </p:cSld>
  <p:clrMapOvr>
    <a:masterClrMapping/>
  </p:clrMapOvr>
  <p:transition spd="slow">
    <p:pull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350041"/>
              </p:ext>
            </p:extLst>
          </p:nvPr>
        </p:nvGraphicFramePr>
        <p:xfrm>
          <a:off x="-8314" y="746225"/>
          <a:ext cx="10295314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5256584"/>
                <a:gridCol w="3703340"/>
              </a:tblGrid>
              <a:tr h="311255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Tanggal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Hasil Evaluasi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Tindak lanjut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714034">
                <a:tc>
                  <a:txBody>
                    <a:bodyPr/>
                    <a:lstStyle/>
                    <a:p>
                      <a:pPr marL="93663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8 Juli s/d 7 Agus 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b="1" dirty="0" smtClean="0">
                          <a:latin typeface="+mn-lt"/>
                        </a:rPr>
                        <a:t>Kondisi Awal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Pessel sudah menyusun Dokumen  RP3KP , pada tahun 2018, dan belum menyusun NA dan Raperda  RP3KP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Isian materi RP3KP masih terdapat kekurangan  bila dilihat dari  arahan Permenpera Nomor 12 Tahun 2014  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Pokja yang menangani penyusunan RP3KP  berada di Dinas PKP Kabupaten Pesisir Selatan </a:t>
                      </a:r>
                      <a:endParaRPr lang="id-ID" sz="1600" b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baseline="0" dirty="0" smtClean="0">
                          <a:latin typeface="+mn-lt"/>
                        </a:rPr>
                        <a:t>Konsultan pendamping melakukan identifikasi   dan evaluasi Awal  terhadap Matek RP3KP Kab Pesisir Selatan.</a:t>
                      </a:r>
                    </a:p>
                    <a:p>
                      <a:pPr marL="342900" marR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b="0" baseline="0" dirty="0" smtClean="0">
                          <a:latin typeface="+mn-lt"/>
                        </a:rPr>
                        <a:t>Konsultan pendamping akan mendampingi Konsultan daerah dalam perbaikan Dok RP3KP , NA  dan Raperda RP3KP</a:t>
                      </a:r>
                      <a:endParaRPr lang="id-ID" sz="1600" b="0" dirty="0" smtClean="0">
                        <a:latin typeface="+mn-lt"/>
                      </a:endParaRPr>
                    </a:p>
                  </a:txBody>
                  <a:tcPr/>
                </a:tc>
              </a:tr>
              <a:tr h="1918695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Sep 2019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Penyampaian hasil evaluasi  Materi Teknis RP3KP Kabupaten Pesisir Selatan </a:t>
                      </a:r>
                    </a:p>
                    <a:p>
                      <a:pPr marL="363538" lvl="0" indent="-363538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Pesisir Sleatan  </a:t>
                      </a: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akan menyiapkan petugas yang bertanggung jawab melakukan revisi Raperda RP3KP Kabupaten Pesisir Selatan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Pokja Kab Pesisir Selatan </a:t>
                      </a:r>
                      <a:r>
                        <a:rPr lang="id-ID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segera melakukan perbaikan  NA dan Raperda  dan melakukan </a:t>
                      </a: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asistensi Ke Perkimtan Prov Sumbar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Rekapitulasi  evaluasi awal akan disampaikan kembali  oleh </a:t>
                      </a:r>
                      <a:r>
                        <a:rPr lang="en-US" sz="16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Pesisir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Selatan </a:t>
                      </a:r>
                      <a:r>
                        <a:rPr lang="en-US" sz="16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anah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Datar</a:t>
                      </a: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bersama team Konsultan dan team  KP/PPTK/ Tim PPHP pada acara Klinik I</a:t>
                      </a:r>
                      <a:endParaRPr lang="id-ID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7599" y="43543"/>
            <a:ext cx="103824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b="1" dirty="0" smtClean="0"/>
              <a:t>Hasil </a:t>
            </a:r>
            <a:r>
              <a:rPr lang="id-ID" b="1" dirty="0"/>
              <a:t>Evaluasi  Proses revisi </a:t>
            </a:r>
            <a:r>
              <a:rPr lang="id-ID" b="1" dirty="0" smtClean="0"/>
              <a:t>Matek  </a:t>
            </a:r>
            <a:r>
              <a:rPr lang="id-ID" b="1" dirty="0"/>
              <a:t>RP3KP </a:t>
            </a:r>
          </a:p>
          <a:p>
            <a:pPr algn="ctr"/>
            <a:r>
              <a:rPr lang="id-ID" b="1" dirty="0" smtClean="0"/>
              <a:t>Kabupaten Pesisir Selatan </a:t>
            </a:r>
            <a:endParaRPr lang="en-US" b="1" dirty="0"/>
          </a:p>
          <a:p>
            <a:pPr lvl="0" algn="ctr"/>
            <a:r>
              <a:rPr lang="id-ID" b="1" dirty="0" smtClean="0"/>
              <a:t> 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853860723"/>
      </p:ext>
    </p:extLst>
  </p:cSld>
  <p:clrMapOvr>
    <a:masterClrMapping/>
  </p:clrMapOvr>
  <p:transition spd="slow">
    <p:pull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734402"/>
              </p:ext>
            </p:extLst>
          </p:nvPr>
        </p:nvGraphicFramePr>
        <p:xfrm>
          <a:off x="-8314" y="1105372"/>
          <a:ext cx="10295314" cy="3609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5390"/>
                <a:gridCol w="5256584"/>
                <a:gridCol w="3703340"/>
              </a:tblGrid>
              <a:tr h="314471"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Tanggal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Hasil Evaluasi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800" dirty="0" smtClean="0"/>
                        <a:t>Tindak lanjut </a:t>
                      </a:r>
                      <a:endParaRPr lang="id-ID" sz="18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336504">
                <a:tc>
                  <a:txBody>
                    <a:bodyPr/>
                    <a:lstStyle/>
                    <a:p>
                      <a:pPr marL="6350" marR="0" indent="0" algn="l" defTabSz="105503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  Sep 2019</a:t>
                      </a:r>
                      <a:endParaRPr lang="id-ID" sz="16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lvl="0" indent="-457200">
                        <a:buFont typeface="+mj-lt"/>
                        <a:buAutoNum type="arabicPeriod"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Pesisir Selatan, memfokuskan kepada penyusunan  Perbup, hal ini dimaksudkan mempercepat legalitas dokumen RP3KP yang telah disusun pada tahun 2018 </a:t>
                      </a:r>
                    </a:p>
                    <a:p>
                      <a:pPr marL="363538" lvl="0" indent="-363538">
                        <a:buFont typeface="+mj-lt"/>
                        <a:buAutoNum type="arabicPeriod"/>
                      </a:pP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Konsultan Pendamping menyiapkan</a:t>
                      </a:r>
                      <a:r>
                        <a:rPr lang="id-ID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template Perbup dan </a:t>
                      </a:r>
                    </a:p>
                    <a:p>
                      <a:pPr marL="342900" marR="0" lvl="0" indent="-34290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Penyempurnaan substansi Isian materi RP3KP yang belum lengkap, akan diakomodir dalam perbup.</a:t>
                      </a:r>
                    </a:p>
                    <a:p>
                      <a:pPr marL="0" lvl="0" indent="0">
                        <a:buFont typeface="+mj-lt"/>
                        <a:buNone/>
                      </a:pPr>
                      <a:endParaRPr lang="id-ID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97913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11 Nov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 2019 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63538" lvl="0" indent="-363538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Kabupaten Pessel  menyelesaikan perbup  Rp3KP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Kabupaten pessel 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endParaRPr lang="id-ID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09951">
                <a:tc>
                  <a:txBody>
                    <a:bodyPr/>
                    <a:lstStyle/>
                    <a:p>
                      <a:pPr marL="6350" inden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Kesimpulan 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363538" lvl="0" indent="-363538">
                        <a:buFont typeface="+mj-lt"/>
                        <a:buAutoNum type="arabicPeriod"/>
                      </a:pPr>
                      <a:r>
                        <a:rPr lang="id-ID" sz="16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Penyempurnaan</a:t>
                      </a: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isian Matek, NA  mengalami keterlambatan karena  RTRW kabupaten Pesisir selatan dalam proses Revisi.</a:t>
                      </a:r>
                    </a:p>
                    <a:p>
                      <a:pPr marL="363538" lvl="0" indent="-363538">
                        <a:buFont typeface="+mj-lt"/>
                        <a:buAutoNum type="arabicPeriod"/>
                      </a:pPr>
                      <a:r>
                        <a:rPr lang="id-ID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Pada akhir pendampingan Kabupaten Pesisir Selatan menyelesaikan Perbup RP3KP</a:t>
                      </a:r>
                      <a:endParaRPr lang="id-ID" sz="16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endParaRPr lang="id-ID" sz="16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7599" y="43543"/>
            <a:ext cx="103824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b="1" dirty="0" smtClean="0"/>
              <a:t>Hasil </a:t>
            </a:r>
            <a:r>
              <a:rPr lang="id-ID" b="1" dirty="0"/>
              <a:t>Evaluasi  Proses revisi </a:t>
            </a:r>
            <a:r>
              <a:rPr lang="id-ID" b="1" dirty="0" smtClean="0"/>
              <a:t>Matek dna Perbup  </a:t>
            </a:r>
            <a:r>
              <a:rPr lang="id-ID" b="1" dirty="0"/>
              <a:t>RP3KP </a:t>
            </a:r>
          </a:p>
          <a:p>
            <a:pPr algn="ctr"/>
            <a:r>
              <a:rPr lang="id-ID" b="1" dirty="0" smtClean="0"/>
              <a:t>Kabupaten Pesisir Selatan </a:t>
            </a:r>
            <a:endParaRPr lang="en-US" b="1" dirty="0"/>
          </a:p>
          <a:p>
            <a:pPr lvl="0" algn="ctr"/>
            <a:r>
              <a:rPr lang="id-ID" b="1" dirty="0" smtClean="0"/>
              <a:t> 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2405071329"/>
      </p:ext>
    </p:extLst>
  </p:cSld>
  <p:clrMapOvr>
    <a:masterClrMapping/>
  </p:clrMapOvr>
  <p:transition spd="slow">
    <p:pull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6024" y="260648"/>
            <a:ext cx="101055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2000" dirty="0"/>
              <a:t>Dokumentasi Evaluasi  Proses revisi Matek, </a:t>
            </a:r>
            <a:r>
              <a:rPr lang="id-ID" sz="2000" dirty="0" smtClean="0"/>
              <a:t>dan Perbup RP3KP </a:t>
            </a:r>
            <a:endParaRPr lang="id-ID" sz="2000" dirty="0"/>
          </a:p>
          <a:p>
            <a:pPr algn="ctr"/>
            <a:r>
              <a:rPr lang="id-ID" sz="2000" dirty="0" smtClean="0"/>
              <a:t>Kabupaten Pesisir Selatan 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36" y="3694264"/>
            <a:ext cx="2910677" cy="19669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57" y="1340768"/>
            <a:ext cx="2892452" cy="21115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4136" y="5964556"/>
            <a:ext cx="28794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2 September 2019</a:t>
            </a:r>
            <a:endParaRPr lang="id-ID" dirty="0"/>
          </a:p>
        </p:txBody>
      </p:sp>
      <p:pic>
        <p:nvPicPr>
          <p:cNvPr id="8" name="Picture 7" descr="F:\ARSIP 2019\ONJOB\02_ Pendampingan RP3KP\SURVEY KEDAERAH\KABUPATEN PESSEL\PERTEMUAN 2\WhatsApp Image 2019-09-19 at 16.10.14(1)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301" y="1375089"/>
            <a:ext cx="2664295" cy="2077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F:\ARSIP 2019\ONJOB\02_ Pendampingan RP3KP\SURVEY KEDAERAH\KABUPATEN PESSEL\PERTEMUAN 2\WhatsApp Image 2019-09-19 at 16.10.14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301" y="3694264"/>
            <a:ext cx="2664295" cy="196698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3322763" y="5985512"/>
            <a:ext cx="28794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19 September 2019</a:t>
            </a:r>
            <a:endParaRPr lang="id-ID" dirty="0"/>
          </a:p>
        </p:txBody>
      </p:sp>
      <p:pic>
        <p:nvPicPr>
          <p:cNvPr id="1028" name="Picture 4" descr="C:\Users\user\Downloads\Kb pessel\Kunjungan ke 3\WhatsApp Image 2019-11-11 at 17.04.35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076" y="3694881"/>
            <a:ext cx="2621823" cy="196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ownloads\Kb pessel\Kunjungan ke 3\WhatsApp Image 2019-11-11 at 17.04.18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076" y="1375089"/>
            <a:ext cx="2621823" cy="196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296270" y="5985512"/>
            <a:ext cx="28794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11 November 2019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04619056"/>
      </p:ext>
    </p:extLst>
  </p:cSld>
  <p:clrMapOvr>
    <a:masterClrMapping/>
  </p:clrMapOvr>
  <p:transition spd="slow">
    <p:pull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24461" y="69708"/>
            <a:ext cx="4835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d-ID" sz="5400" b="1" cap="none" spc="0" dirty="0" smtClean="0">
                <a:ln/>
                <a:solidFill>
                  <a:schemeClr val="accent3"/>
                </a:solidFill>
                <a:effectLst/>
                <a:latin typeface="Arial Rounded MT Bold" pitchFamily="34" charset="0"/>
              </a:rPr>
              <a:t>KESIMPULAN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159492"/>
              </p:ext>
            </p:extLst>
          </p:nvPr>
        </p:nvGraphicFramePr>
        <p:xfrm>
          <a:off x="126155" y="1010345"/>
          <a:ext cx="9145015" cy="530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572"/>
                <a:gridCol w="3135434"/>
                <a:gridCol w="1829003"/>
                <a:gridCol w="1829003"/>
                <a:gridCol w="1829003"/>
              </a:tblGrid>
              <a:tr h="370840">
                <a:tc>
                  <a:txBody>
                    <a:bodyPr/>
                    <a:lstStyle/>
                    <a:p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Kabupaten</a:t>
                      </a:r>
                      <a:r>
                        <a:rPr lang="id-ID" sz="1200" baseline="0" dirty="0" smtClean="0"/>
                        <a:t> /Kkota 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Penys/Perbaikan Matek</a:t>
                      </a:r>
                      <a:r>
                        <a:rPr lang="id-ID" sz="1200" baseline="0" dirty="0" smtClean="0"/>
                        <a:t> 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Naskah Akademik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Raperda </a:t>
                      </a:r>
                      <a:endParaRPr lang="id-ID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1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Kota Padang Panjang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Sudah menyelesaikan substansi</a:t>
                      </a:r>
                      <a:r>
                        <a:rPr lang="id-ID" sz="1200" baseline="0" dirty="0" smtClean="0"/>
                        <a:t> materi RP3KP sampai Konsep dan Rencana 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Belum disusun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 smtClean="0"/>
                        <a:t>Belum disusun</a:t>
                      </a:r>
                    </a:p>
                    <a:p>
                      <a:endParaRPr lang="id-ID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2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Kabupaten</a:t>
                      </a:r>
                      <a:r>
                        <a:rPr lang="id-ID" sz="1200" baseline="0" dirty="0" smtClean="0"/>
                        <a:t> Sijunjung 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 smtClean="0"/>
                        <a:t>Sudah menyelesaikan substansi</a:t>
                      </a:r>
                      <a:r>
                        <a:rPr lang="id-ID" sz="1200" baseline="0" dirty="0" smtClean="0"/>
                        <a:t> materi RP3KP sampai pengolahan data dan analisis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Dianggaran</a:t>
                      </a:r>
                      <a:r>
                        <a:rPr lang="id-ID" sz="1200" baseline="0" dirty="0" smtClean="0"/>
                        <a:t> tahun 2020 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 smtClean="0"/>
                        <a:t>Belum disusun</a:t>
                      </a:r>
                    </a:p>
                    <a:p>
                      <a:endParaRPr lang="id-ID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3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Kabupaten</a:t>
                      </a:r>
                      <a:r>
                        <a:rPr lang="id-ID" sz="1200" baseline="0" dirty="0" smtClean="0"/>
                        <a:t> Lima Puluh Kota 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Belum menyelesaikan  perbaikan Matek </a:t>
                      </a:r>
                    </a:p>
                    <a:p>
                      <a:r>
                        <a:rPr lang="id-ID" sz="1200" dirty="0" smtClean="0"/>
                        <a:t>dan  direncanakan di penganggaran Tahun</a:t>
                      </a:r>
                      <a:r>
                        <a:rPr lang="id-ID" sz="1200" baseline="0" dirty="0" smtClean="0"/>
                        <a:t> 2020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Belum menyelesaikan  perbaikan Naskah Akademik </a:t>
                      </a:r>
                    </a:p>
                    <a:p>
                      <a:r>
                        <a:rPr lang="id-ID" sz="1200" dirty="0" smtClean="0"/>
                        <a:t>dan  direncanakan di penganggaran Tahun</a:t>
                      </a:r>
                      <a:r>
                        <a:rPr lang="id-ID" sz="1200" baseline="0" dirty="0" smtClean="0"/>
                        <a:t> 2020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Belum menyelesaikan  perbaikan Raperda </a:t>
                      </a:r>
                    </a:p>
                    <a:p>
                      <a:r>
                        <a:rPr lang="id-ID" sz="1200" dirty="0" smtClean="0"/>
                        <a:t>dan  direncanakan di penganggaran Tahun</a:t>
                      </a:r>
                      <a:r>
                        <a:rPr lang="id-ID" sz="1200" baseline="0" dirty="0" smtClean="0"/>
                        <a:t> 2020</a:t>
                      </a:r>
                      <a:endParaRPr lang="id-ID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4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Kabupaten</a:t>
                      </a:r>
                      <a:r>
                        <a:rPr lang="id-ID" sz="1200" baseline="0" dirty="0" smtClean="0"/>
                        <a:t> Tanah Datar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 smtClean="0"/>
                        <a:t>Perbaikan matek direncanakan di penganggaran Tahun</a:t>
                      </a:r>
                      <a:r>
                        <a:rPr lang="id-ID" sz="1200" baseline="0" dirty="0" smtClean="0"/>
                        <a:t> 2021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 Belum  menyempurnakan revisi  Naskah Akademik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 smtClean="0"/>
                        <a:t>Sudah menyelesaikan revisi  Raperda</a:t>
                      </a:r>
                    </a:p>
                    <a:p>
                      <a:endParaRPr lang="id-ID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5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Kota Pariaman</a:t>
                      </a:r>
                      <a:r>
                        <a:rPr lang="id-ID" sz="1200" baseline="0" dirty="0" smtClean="0"/>
                        <a:t> 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 smtClean="0"/>
                        <a:t>Perbaikan matek direncanakan di penganggaran di akhir tahun </a:t>
                      </a:r>
                      <a:r>
                        <a:rPr lang="id-ID" sz="1200" baseline="0" dirty="0" smtClean="0"/>
                        <a:t> 2019</a:t>
                      </a:r>
                      <a:endParaRPr lang="id-ID" sz="1200" dirty="0" smtClean="0"/>
                    </a:p>
                    <a:p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 Sudah menyelesaikan revisi  Naskah Akademik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 smtClean="0"/>
                        <a:t>Sudah menyelesaikan revisi  Raperda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6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Kabupaten</a:t>
                      </a:r>
                      <a:r>
                        <a:rPr lang="id-ID" sz="1200" baseline="0" dirty="0" smtClean="0"/>
                        <a:t> Pesisir Selatan 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 smtClean="0"/>
                        <a:t>Perbaikan matek direncanakan di penganggaran Tahun</a:t>
                      </a:r>
                      <a:r>
                        <a:rPr lang="id-ID" sz="1200" baseline="0" dirty="0" smtClean="0"/>
                        <a:t> 2022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200" dirty="0" smtClean="0"/>
                        <a:t> belum  menyusun Naskah Akademik</a:t>
                      </a:r>
                      <a:endParaRPr lang="id-ID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105503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200" dirty="0" smtClean="0"/>
                        <a:t>Sudah menyelesaikan penyusunan Perbup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7392041"/>
      </p:ext>
    </p:extLst>
  </p:cSld>
  <p:clrMapOvr>
    <a:masterClrMapping/>
  </p:clrMapOvr>
  <p:transition spd="slow">
    <p:pull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8599884" y="3992619"/>
            <a:ext cx="1561174" cy="1379439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25"/>
          <p:cNvSpPr/>
          <p:nvPr/>
        </p:nvSpPr>
        <p:spPr>
          <a:xfrm>
            <a:off x="7038710" y="4012500"/>
            <a:ext cx="1561174" cy="137943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Rectangle 18"/>
          <p:cNvSpPr/>
          <p:nvPr/>
        </p:nvSpPr>
        <p:spPr>
          <a:xfrm>
            <a:off x="5654345" y="4020904"/>
            <a:ext cx="1255447" cy="135115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 17"/>
          <p:cNvSpPr/>
          <p:nvPr/>
        </p:nvSpPr>
        <p:spPr>
          <a:xfrm>
            <a:off x="4133851" y="4040786"/>
            <a:ext cx="1350168" cy="1351154"/>
          </a:xfrm>
          <a:prstGeom prst="rect">
            <a:avLst/>
          </a:prstGeom>
          <a:solidFill>
            <a:srgbClr val="FF99FF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Rectangle 16"/>
          <p:cNvSpPr/>
          <p:nvPr/>
        </p:nvSpPr>
        <p:spPr>
          <a:xfrm>
            <a:off x="2788883" y="4040786"/>
            <a:ext cx="1274497" cy="13511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 15"/>
          <p:cNvSpPr/>
          <p:nvPr/>
        </p:nvSpPr>
        <p:spPr>
          <a:xfrm>
            <a:off x="1434878" y="4020904"/>
            <a:ext cx="1354006" cy="1351154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Rectangle 1"/>
          <p:cNvSpPr/>
          <p:nvPr/>
        </p:nvSpPr>
        <p:spPr>
          <a:xfrm>
            <a:off x="91781" y="4020904"/>
            <a:ext cx="1288253" cy="13511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7170" name="Picture 2" descr="Image result for thank you ic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"/>
          <a:stretch/>
        </p:blipFill>
        <p:spPr bwMode="auto">
          <a:xfrm>
            <a:off x="-28575" y="621732"/>
            <a:ext cx="10315576" cy="3403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reeform 2"/>
          <p:cNvSpPr/>
          <p:nvPr/>
        </p:nvSpPr>
        <p:spPr>
          <a:xfrm>
            <a:off x="-28575" y="594745"/>
            <a:ext cx="10887075" cy="3571875"/>
          </a:xfrm>
          <a:custGeom>
            <a:avLst/>
            <a:gdLst>
              <a:gd name="connsiteX0" fmla="*/ 28575 w 10887075"/>
              <a:gd name="connsiteY0" fmla="*/ 3486150 h 3571875"/>
              <a:gd name="connsiteX1" fmla="*/ 0 w 10887075"/>
              <a:gd name="connsiteY1" fmla="*/ 28575 h 3571875"/>
              <a:gd name="connsiteX2" fmla="*/ 10887075 w 10887075"/>
              <a:gd name="connsiteY2" fmla="*/ 0 h 3571875"/>
              <a:gd name="connsiteX3" fmla="*/ 10887075 w 10887075"/>
              <a:gd name="connsiteY3" fmla="*/ 200025 h 3571875"/>
              <a:gd name="connsiteX4" fmla="*/ 28575 w 10887075"/>
              <a:gd name="connsiteY4" fmla="*/ 3571875 h 357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87075" h="3571875">
                <a:moveTo>
                  <a:pt x="28575" y="3486150"/>
                </a:moveTo>
                <a:lnTo>
                  <a:pt x="0" y="28575"/>
                </a:lnTo>
                <a:lnTo>
                  <a:pt x="10887075" y="0"/>
                </a:lnTo>
                <a:lnTo>
                  <a:pt x="10887075" y="200025"/>
                </a:lnTo>
                <a:lnTo>
                  <a:pt x="28575" y="3571875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`</a:t>
            </a:r>
            <a:endParaRPr lang="id-ID" dirty="0"/>
          </a:p>
        </p:txBody>
      </p:sp>
      <p:pic>
        <p:nvPicPr>
          <p:cNvPr id="20" name="Picture 3" descr="F:\ARSIP 2019\ONJOB\02_ Pendampingan RP3KP\poto  perkimtan prov\WhatsApp_Image_2019-07-04_at_14_40_02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" t="60442" r="82908" b="25794"/>
          <a:stretch/>
        </p:blipFill>
        <p:spPr bwMode="auto">
          <a:xfrm>
            <a:off x="7158520" y="4037069"/>
            <a:ext cx="1277681" cy="1382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F:\ARSIP 2019\ONJOB\02_ Pendampingan RP3KP\poto  perkimtan prov\WhatsApp_Image_2019-07-04_at_14_40_02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2" t="66550" r="70311" b="22968"/>
          <a:stretch/>
        </p:blipFill>
        <p:spPr bwMode="auto">
          <a:xfrm>
            <a:off x="2911252" y="4040786"/>
            <a:ext cx="1006789" cy="13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F:\ARSIP 2019\ONJOB\02_ Pendampingan RP3KP\poto  perkimtan prov\WhatsApp_Image_2019-07-04_at_14_40_02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8" t="65729" r="52719" b="22968"/>
          <a:stretch/>
        </p:blipFill>
        <p:spPr bwMode="auto">
          <a:xfrm>
            <a:off x="155575" y="4023533"/>
            <a:ext cx="1104103" cy="127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F:\ARSIP 2019\ONJOB\02_ Pendampingan RP3KP\poto  perkimtan prov\WhatsApp_Image_2019-07-04_at_14_40_02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88" t="63360" r="41691" b="25884"/>
          <a:stretch/>
        </p:blipFill>
        <p:spPr bwMode="auto">
          <a:xfrm>
            <a:off x="1569120" y="4034043"/>
            <a:ext cx="975510" cy="1308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5" r="25043" b="35147"/>
          <a:stretch/>
        </p:blipFill>
        <p:spPr bwMode="auto">
          <a:xfrm>
            <a:off x="4351412" y="4028223"/>
            <a:ext cx="1008112" cy="1343835"/>
          </a:xfrm>
          <a:prstGeom prst="rect">
            <a:avLst/>
          </a:prstGeom>
          <a:noFill/>
        </p:spPr>
      </p:pic>
      <p:pic>
        <p:nvPicPr>
          <p:cNvPr id="25" name="Picture 24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8894" r="80514" b="22939"/>
          <a:stretch/>
        </p:blipFill>
        <p:spPr bwMode="auto">
          <a:xfrm>
            <a:off x="5748058" y="4020904"/>
            <a:ext cx="1123634" cy="1351154"/>
          </a:xfrm>
          <a:prstGeom prst="rect">
            <a:avLst/>
          </a:prstGeom>
          <a:noFill/>
        </p:spPr>
      </p:pic>
      <p:sp>
        <p:nvSpPr>
          <p:cNvPr id="4" name="AutoShape 14" descr="blob:https://web.whatsapp.com/af0a65d7-db90-410f-a8b6-189e3c785d7c"/>
          <p:cNvSpPr>
            <a:spLocks noChangeAspect="1" noChangeArrowheads="1"/>
          </p:cNvSpPr>
          <p:nvPr/>
        </p:nvSpPr>
        <p:spPr bwMode="auto">
          <a:xfrm>
            <a:off x="155575" y="62173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AutoShape 16" descr="blob:https://web.whatsapp.com/af0a65d7-db90-410f-a8b6-189e3c785d7c"/>
          <p:cNvSpPr>
            <a:spLocks noChangeAspect="1" noChangeArrowheads="1"/>
          </p:cNvSpPr>
          <p:nvPr/>
        </p:nvSpPr>
        <p:spPr bwMode="auto">
          <a:xfrm>
            <a:off x="307975" y="77413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13329" name="Picture 17" descr="C:\Users\user\Downloads\WhatsApp Image 2019-10-22 at 11.51.53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17"/>
          <a:stretch/>
        </p:blipFill>
        <p:spPr bwMode="auto">
          <a:xfrm>
            <a:off x="8741803" y="4048497"/>
            <a:ext cx="1360744" cy="13967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596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7088" y="145142"/>
            <a:ext cx="10112052" cy="6597353"/>
            <a:chOff x="77408" y="120950"/>
            <a:chExt cx="8988491" cy="5497794"/>
          </a:xfrm>
        </p:grpSpPr>
        <p:grpSp>
          <p:nvGrpSpPr>
            <p:cNvPr id="7" name="Group 6"/>
            <p:cNvGrpSpPr/>
            <p:nvPr/>
          </p:nvGrpSpPr>
          <p:grpSpPr>
            <a:xfrm>
              <a:off x="77408" y="120950"/>
              <a:ext cx="8988491" cy="5497794"/>
              <a:chOff x="87084" y="145139"/>
              <a:chExt cx="10112052" cy="6597353"/>
            </a:xfrm>
          </p:grpSpPr>
          <p:pic>
            <p:nvPicPr>
              <p:cNvPr id="56322" name="Picture 2" descr="Image result for image innovatio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084" y="145139"/>
                <a:ext cx="10112052" cy="65973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" name="Picture 2" descr="Image result for image innovation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006" t="32749" r="83430" b="28246"/>
              <a:stretch/>
            </p:blipFill>
            <p:spPr bwMode="auto">
              <a:xfrm>
                <a:off x="1558176" y="1710952"/>
                <a:ext cx="7200800" cy="19106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2" descr="Image result for image innovation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6" t="32749" r="83430" b="28246"/>
            <a:stretch/>
          </p:blipFill>
          <p:spPr bwMode="auto">
            <a:xfrm>
              <a:off x="1051609" y="1341137"/>
              <a:ext cx="7104790" cy="2596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Image result for image innovation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06" t="32749" r="83430" b="28246"/>
            <a:stretch/>
          </p:blipFill>
          <p:spPr bwMode="auto">
            <a:xfrm>
              <a:off x="1068108" y="1823127"/>
              <a:ext cx="6400711" cy="15922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813490" y="1177314"/>
              <a:ext cx="7516327" cy="641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4400" dirty="0">
                  <a:solidFill>
                    <a:schemeClr val="bg1"/>
                  </a:solidFill>
                  <a:latin typeface="Arial Rounded MT Bold" pitchFamily="34" charset="0"/>
                </a:rPr>
                <a:t>Lingkup Tugas </a:t>
              </a:r>
            </a:p>
          </p:txBody>
        </p:sp>
        <p:pic>
          <p:nvPicPr>
            <p:cNvPr id="11" name="Picture 2" descr="Image result for image innovation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48" t="52695" r="73651" b="31240"/>
            <a:stretch/>
          </p:blipFill>
          <p:spPr bwMode="auto">
            <a:xfrm rot="16200000">
              <a:off x="754493" y="1818445"/>
              <a:ext cx="1060686" cy="883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1726471" y="1797186"/>
              <a:ext cx="7214894" cy="961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300" dirty="0">
                  <a:solidFill>
                    <a:schemeClr val="bg1"/>
                  </a:solidFill>
                  <a:latin typeface="Arial Rounded MT Bold" pitchFamily="34" charset="0"/>
                </a:rPr>
                <a:t> Mendampingi penyusunan dokumen RP3KP Kabupaten/Kota  </a:t>
              </a:r>
            </a:p>
            <a:p>
              <a:pPr algn="ctr"/>
              <a:r>
                <a:rPr lang="id-ID" sz="2300" dirty="0">
                  <a:solidFill>
                    <a:schemeClr val="bg1"/>
                  </a:solidFill>
                  <a:latin typeface="Arial Rounded MT Bold" pitchFamily="34" charset="0"/>
                </a:rPr>
                <a:t> 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2087991" y="3142848"/>
            <a:ext cx="8227305" cy="814420"/>
          </a:xfrm>
          <a:prstGeom prst="rect">
            <a:avLst/>
          </a:prstGeom>
        </p:spPr>
        <p:txBody>
          <a:bodyPr wrap="square" lIns="105503" tIns="52752" rIns="105503" bIns="52752">
            <a:spAutoFit/>
          </a:bodyPr>
          <a:lstStyle/>
          <a:p>
            <a:r>
              <a:rPr lang="it-IT" sz="2300" dirty="0" smtClean="0">
                <a:solidFill>
                  <a:schemeClr val="bg1"/>
                </a:solidFill>
                <a:latin typeface="Arial Rounded MT Bold" pitchFamily="34" charset="0"/>
              </a:rPr>
              <a:t>Mendampingi  proses leg</a:t>
            </a:r>
            <a:r>
              <a:rPr lang="id-ID" sz="2300" dirty="0" smtClean="0">
                <a:solidFill>
                  <a:schemeClr val="bg1"/>
                </a:solidFill>
                <a:latin typeface="Arial Rounded MT Bold" pitchFamily="34" charset="0"/>
              </a:rPr>
              <a:t>a</a:t>
            </a:r>
            <a:r>
              <a:rPr lang="it-IT" sz="2300" dirty="0" smtClean="0">
                <a:solidFill>
                  <a:schemeClr val="bg1"/>
                </a:solidFill>
                <a:latin typeface="Arial Rounded MT Bold" pitchFamily="34" charset="0"/>
              </a:rPr>
              <a:t>l</a:t>
            </a:r>
            <a:r>
              <a:rPr lang="id-ID" sz="2300" dirty="0">
                <a:solidFill>
                  <a:schemeClr val="bg1"/>
                </a:solidFill>
                <a:latin typeface="Arial Rounded MT Bold" pitchFamily="34" charset="0"/>
              </a:rPr>
              <a:t>isa</a:t>
            </a:r>
            <a:r>
              <a:rPr lang="it-IT" sz="2300" dirty="0">
                <a:solidFill>
                  <a:schemeClr val="bg1"/>
                </a:solidFill>
                <a:latin typeface="Arial Rounded MT Bold" pitchFamily="34" charset="0"/>
              </a:rPr>
              <a:t>si perda RP3KP Kabupaten/Kota </a:t>
            </a:r>
            <a:endParaRPr lang="id-ID" sz="23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pic>
        <p:nvPicPr>
          <p:cNvPr id="16" name="Picture 2" descr="Image result for image innovation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8" t="52695" r="73651" b="31240"/>
          <a:stretch/>
        </p:blipFill>
        <p:spPr bwMode="auto">
          <a:xfrm rot="16200000">
            <a:off x="853542" y="3176851"/>
            <a:ext cx="1272823" cy="99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015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03540" y="-102890"/>
            <a:ext cx="4895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d-ID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Tindak lanjut 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Picture 8" descr="Image result for roadshow ic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756" y="1134050"/>
            <a:ext cx="2247933" cy="199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6" descr="Image result for roadshow ic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AutoShape 20" descr="Image result for roadshow icon"/>
          <p:cNvSpPr>
            <a:spLocks noChangeAspect="1" noChangeArrowheads="1"/>
          </p:cNvSpPr>
          <p:nvPr/>
        </p:nvSpPr>
        <p:spPr bwMode="auto">
          <a:xfrm>
            <a:off x="765175" y="-555625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8" name="Picture 23" descr="Image result for worksho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31"/>
          <a:stretch/>
        </p:blipFill>
        <p:spPr bwMode="auto">
          <a:xfrm>
            <a:off x="7593138" y="4333820"/>
            <a:ext cx="2637702" cy="1940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367924" y="3368427"/>
            <a:ext cx="3381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/>
              <a:t>Kunjungan </a:t>
            </a:r>
            <a:r>
              <a:rPr lang="id-ID" sz="1600" dirty="0"/>
              <a:t>Lanjutan ke Daerah </a:t>
            </a:r>
            <a:r>
              <a:rPr lang="id-ID" sz="1600" dirty="0" smtClean="0"/>
              <a:t>pendampingan ( okt_ Nov_Des 2019)  </a:t>
            </a:r>
            <a:endParaRPr lang="id-ID" sz="1600" dirty="0"/>
          </a:p>
        </p:txBody>
      </p:sp>
      <p:grpSp>
        <p:nvGrpSpPr>
          <p:cNvPr id="10" name="Group 9"/>
          <p:cNvGrpSpPr/>
          <p:nvPr/>
        </p:nvGrpSpPr>
        <p:grpSpPr>
          <a:xfrm>
            <a:off x="-338164" y="632802"/>
            <a:ext cx="2954364" cy="2946117"/>
            <a:chOff x="-360389" y="653732"/>
            <a:chExt cx="2954364" cy="2946117"/>
          </a:xfrm>
        </p:grpSpPr>
        <p:pic>
          <p:nvPicPr>
            <p:cNvPr id="11" name="Picture 2" descr="Image result for tindak lanju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2201"/>
            <a:stretch/>
          </p:blipFill>
          <p:spPr bwMode="auto">
            <a:xfrm>
              <a:off x="-360389" y="653732"/>
              <a:ext cx="2954364" cy="25557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-96612" y="3261295"/>
              <a:ext cx="2286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600" dirty="0" smtClean="0"/>
                <a:t>Reschedule</a:t>
              </a:r>
              <a:endParaRPr lang="id-ID" sz="16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480403" y="3129091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/>
              <a:t>Evaluasi  Dokumen , NA, Ranperda, RP3KP</a:t>
            </a:r>
          </a:p>
          <a:p>
            <a:pPr algn="ctr"/>
            <a:r>
              <a:rPr lang="id-ID" sz="1600" dirty="0" smtClean="0"/>
              <a:t>(Okt_Nov _Des 2019)</a:t>
            </a:r>
            <a:endParaRPr lang="id-ID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7768989" y="6274349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/>
              <a:t>Pembahasan Laporan Akhir (4 Des 2019)</a:t>
            </a:r>
            <a:endParaRPr lang="id-ID" sz="16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3051175" y="1045084"/>
            <a:ext cx="4095317" cy="2561115"/>
            <a:chOff x="1255068" y="3820213"/>
            <a:chExt cx="4095317" cy="2561115"/>
          </a:xfrm>
        </p:grpSpPr>
        <p:pic>
          <p:nvPicPr>
            <p:cNvPr id="16" name="Picture 21" descr="F:\ARSIP 2019\ONJOB\02_ Pendampingan RP3KP\poto  perkimtan prov\RoadIcon_REV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004" y="3942928"/>
              <a:ext cx="2438400" cy="2438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275236" y="3929423"/>
              <a:ext cx="2286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100" dirty="0" smtClean="0"/>
                <a:t>Pessel</a:t>
              </a:r>
              <a:endParaRPr lang="id-ID" sz="11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933635" y="4345450"/>
              <a:ext cx="102016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100" dirty="0" smtClean="0"/>
                <a:t>Kab Sijunjung</a:t>
              </a:r>
              <a:endParaRPr lang="id-ID" sz="11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71808" y="4257357"/>
              <a:ext cx="10201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100" dirty="0" smtClean="0"/>
                <a:t>Kab Lima  Puluh Kota </a:t>
              </a:r>
              <a:endParaRPr lang="id-ID" sz="11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635369" y="5393017"/>
              <a:ext cx="16060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100" dirty="0" smtClean="0"/>
                <a:t>Kab Tanah Datar`</a:t>
              </a:r>
              <a:endParaRPr lang="id-ID" sz="1100" dirty="0"/>
            </a:p>
          </p:txBody>
        </p:sp>
        <p:pic>
          <p:nvPicPr>
            <p:cNvPr id="21" name="Picture 21" descr="F:\ARSIP 2019\ONJOB\02_ Pendampingan RP3KP\poto  perkimtan prov\RoadIcon_REV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4" t="16616" r="67886" b="57571"/>
            <a:stretch/>
          </p:blipFill>
          <p:spPr bwMode="auto">
            <a:xfrm>
              <a:off x="1732188" y="5523822"/>
              <a:ext cx="457200" cy="6294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1255068" y="5280263"/>
              <a:ext cx="10201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100" dirty="0" smtClean="0"/>
                <a:t>Kota Padang Panjang </a:t>
              </a:r>
              <a:endParaRPr lang="id-ID" sz="1100" dirty="0"/>
            </a:p>
          </p:txBody>
        </p:sp>
        <p:pic>
          <p:nvPicPr>
            <p:cNvPr id="23" name="Picture 21" descr="F:\ARSIP 2019\ONJOB\02_ Pendampingan RP3KP\poto  perkimtan prov\RoadIcon_REV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64" t="16616" r="67886" b="57571"/>
            <a:stretch/>
          </p:blipFill>
          <p:spPr bwMode="auto">
            <a:xfrm>
              <a:off x="4041122" y="4038113"/>
              <a:ext cx="228600" cy="3147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3064385" y="3820213"/>
              <a:ext cx="2286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100" dirty="0" smtClean="0"/>
                <a:t>Kota Pariaman </a:t>
              </a:r>
              <a:endParaRPr lang="id-ID" sz="1100" dirty="0"/>
            </a:p>
          </p:txBody>
        </p:sp>
      </p:grpSp>
      <p:pic>
        <p:nvPicPr>
          <p:cNvPr id="25" name="Picture 25" descr="Image result for cooperation ic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333820"/>
            <a:ext cx="1981200" cy="212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1703630" y="5202768"/>
            <a:ext cx="2286000" cy="2769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200" dirty="0" smtClean="0"/>
              <a:t>Klinik III</a:t>
            </a:r>
            <a:endParaRPr lang="id-ID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1091292" y="6291904"/>
            <a:ext cx="3743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dirty="0" smtClean="0"/>
              <a:t>Pelaksanaan Klinik III   </a:t>
            </a:r>
          </a:p>
          <a:p>
            <a:pPr algn="ctr"/>
            <a:r>
              <a:rPr lang="id-ID" sz="1600" dirty="0" smtClean="0"/>
              <a:t>( minggu Ke II bulan November 2019)</a:t>
            </a:r>
            <a:endParaRPr lang="id-ID" sz="1600" dirty="0"/>
          </a:p>
        </p:txBody>
      </p:sp>
    </p:spTree>
    <p:extLst>
      <p:ext uri="{BB962C8B-B14F-4D97-AF65-F5344CB8AC3E}">
        <p14:creationId xmlns:p14="http://schemas.microsoft.com/office/powerpoint/2010/main" val="24855156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26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852663370"/>
              </p:ext>
            </p:extLst>
          </p:nvPr>
        </p:nvGraphicFramePr>
        <p:xfrm>
          <a:off x="967036" y="1052736"/>
          <a:ext cx="7780412" cy="5066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7936"/>
            <a:ext cx="9582447" cy="561976"/>
          </a:xfrm>
        </p:spPr>
        <p:txBody>
          <a:bodyPr rtlCol="0"/>
          <a:lstStyle/>
          <a:p>
            <a:pPr algn="l">
              <a:defRPr/>
            </a:pPr>
            <a:r>
              <a:rPr lang="id-ID" sz="3200" dirty="0" smtClean="0">
                <a:latin typeface="Arial Rounded MT Bold" pitchFamily="34" charset="0"/>
              </a:rPr>
              <a:t>KEGIATAN YANG SUDAH DILAKSANAKAN</a:t>
            </a:r>
            <a:endParaRPr lang="id-ID" sz="3200" dirty="0"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9850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ARSIP 2019\ONJOB\02_ Pendampingan RP3KP\02_laporan proseding OK DI PRINT\Tabel 3.1 Progres pelaksanaan kegiatan  non deviasi 2_0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2" t="14591" r="8152" b="7246"/>
          <a:stretch/>
        </p:blipFill>
        <p:spPr bwMode="auto">
          <a:xfrm>
            <a:off x="0" y="116632"/>
            <a:ext cx="10245241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5148" y="6381328"/>
            <a:ext cx="640871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Per 23 Oktober  deviasi 2%, 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98626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1" t="14527" r="7740" b="8657"/>
          <a:stretch/>
        </p:blipFill>
        <p:spPr>
          <a:xfrm>
            <a:off x="0" y="553484"/>
            <a:ext cx="9865096" cy="63045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4948" y="1070432"/>
            <a:ext cx="7488832" cy="1708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id-ID" dirty="0" smtClean="0"/>
              <a:t>Pelaksanaan evaluasi ke kabupaten/kota pendampingan  terhambat disebabkan  kabupaten/kota memiliki kesibukan  terhadap tugas dan fungsi di daerah </a:t>
            </a:r>
          </a:p>
          <a:p>
            <a:pPr marL="457200" indent="-457200">
              <a:buAutoNum type="arabicPeriod"/>
            </a:pPr>
            <a:r>
              <a:rPr lang="id-ID" dirty="0" smtClean="0"/>
              <a:t>Proses kegiatan penyusunan Dokumen RP3KP yang berbeda di Tiap Kabupaten/Kota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3020" y="116632"/>
            <a:ext cx="92890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 smtClean="0"/>
              <a:t>PROGRES KEGIATAN PENDAMPINGAN PENYUSUNAN RP3KP KE KABUPATEN/KOTA </a:t>
            </a:r>
            <a:endParaRPr lang="id-ID" b="1" dirty="0"/>
          </a:p>
        </p:txBody>
      </p:sp>
    </p:spTree>
    <p:extLst>
      <p:ext uri="{BB962C8B-B14F-4D97-AF65-F5344CB8AC3E}">
        <p14:creationId xmlns:p14="http://schemas.microsoft.com/office/powerpoint/2010/main" val="21095705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djacency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4314</TotalTime>
  <Words>3263</Words>
  <Application>Microsoft Office PowerPoint</Application>
  <PresentationFormat>35mm Slides</PresentationFormat>
  <Paragraphs>482</Paragraphs>
  <Slides>48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Adjacency</vt:lpstr>
      <vt:lpstr>Median</vt:lpstr>
      <vt:lpstr>Office Theme</vt:lpstr>
      <vt:lpstr>Microsoft Word Document</vt:lpstr>
      <vt:lpstr>PowerPoint Presentation</vt:lpstr>
      <vt:lpstr>OUTLINE </vt:lpstr>
      <vt:lpstr>LATAR BELAKANG</vt:lpstr>
      <vt:lpstr>PowerPoint Presentation</vt:lpstr>
      <vt:lpstr>PowerPoint Presentation</vt:lpstr>
      <vt:lpstr>PowerPoint Presentation</vt:lpstr>
      <vt:lpstr>KEGIATAN YANG SUDAH DILAKSANAKAN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139</cp:revision>
  <dcterms:created xsi:type="dcterms:W3CDTF">2019-07-09T21:15:20Z</dcterms:created>
  <dcterms:modified xsi:type="dcterms:W3CDTF">2019-12-04T01:36:55Z</dcterms:modified>
</cp:coreProperties>
</file>