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7"/>
  </p:notesMasterIdLst>
  <p:sldIdLst>
    <p:sldId id="256" r:id="rId2"/>
    <p:sldId id="258" r:id="rId3"/>
    <p:sldId id="371" r:id="rId4"/>
    <p:sldId id="376" r:id="rId5"/>
    <p:sldId id="377" r:id="rId6"/>
    <p:sldId id="383" r:id="rId7"/>
    <p:sldId id="380" r:id="rId8"/>
    <p:sldId id="407" r:id="rId9"/>
    <p:sldId id="410" r:id="rId10"/>
    <p:sldId id="381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384" r:id="rId25"/>
    <p:sldId id="389" r:id="rId26"/>
    <p:sldId id="390" r:id="rId27"/>
    <p:sldId id="391" r:id="rId28"/>
    <p:sldId id="406" r:id="rId29"/>
    <p:sldId id="409" r:id="rId30"/>
    <p:sldId id="411" r:id="rId31"/>
    <p:sldId id="314" r:id="rId32"/>
    <p:sldId id="316" r:id="rId33"/>
    <p:sldId id="319" r:id="rId34"/>
    <p:sldId id="359" r:id="rId35"/>
    <p:sldId id="343" r:id="rId36"/>
    <p:sldId id="344" r:id="rId37"/>
    <p:sldId id="345" r:id="rId38"/>
    <p:sldId id="347" r:id="rId39"/>
    <p:sldId id="348" r:id="rId40"/>
    <p:sldId id="349" r:id="rId41"/>
    <p:sldId id="350" r:id="rId42"/>
    <p:sldId id="333" r:id="rId43"/>
    <p:sldId id="385" r:id="rId44"/>
    <p:sldId id="386" r:id="rId45"/>
    <p:sldId id="317" r:id="rId46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51C3F3-FA97-4C31-888D-8D2ADD5EA8A4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5A989AF-E83A-4D40-919A-025C82DA6B8E}">
      <dgm:prSet custT="1"/>
      <dgm:spPr/>
      <dgm:t>
        <a:bodyPr/>
        <a:lstStyle/>
        <a:p>
          <a:pPr rtl="0"/>
          <a:r>
            <a:rPr lang="id-ID" sz="2400" dirty="0" smtClean="0"/>
            <a:t>Komponen operasi atau kegiatan yang terpasang secara terus menerus (</a:t>
          </a:r>
          <a:r>
            <a:rPr lang="id-ID" sz="2400" i="1" dirty="0" smtClean="0"/>
            <a:t>A continuous built-in component of operations)</a:t>
          </a:r>
          <a:endParaRPr lang="en-US" sz="2400" dirty="0"/>
        </a:p>
      </dgm:t>
    </dgm:pt>
    <dgm:pt modelId="{B900501E-FF47-450B-8630-9AC4D3D95569}" type="parTrans" cxnId="{2DAD6B2E-9CEB-4C85-B952-86280C380C1C}">
      <dgm:prSet/>
      <dgm:spPr/>
      <dgm:t>
        <a:bodyPr/>
        <a:lstStyle/>
        <a:p>
          <a:endParaRPr lang="en-US"/>
        </a:p>
      </dgm:t>
    </dgm:pt>
    <dgm:pt modelId="{6B5F5A79-5F75-4DDC-805D-D50057268DA6}" type="sibTrans" cxnId="{2DAD6B2E-9CEB-4C85-B952-86280C380C1C}">
      <dgm:prSet/>
      <dgm:spPr/>
      <dgm:t>
        <a:bodyPr/>
        <a:lstStyle/>
        <a:p>
          <a:endParaRPr lang="en-US"/>
        </a:p>
      </dgm:t>
    </dgm:pt>
    <dgm:pt modelId="{264DB74D-B88A-442C-BE71-6335238A3876}">
      <dgm:prSet/>
      <dgm:spPr/>
      <dgm:t>
        <a:bodyPr/>
        <a:lstStyle/>
        <a:p>
          <a:pPr rtl="0"/>
          <a:r>
            <a:rPr lang="id-ID" dirty="0" smtClean="0"/>
            <a:t>Pengendalian manajemen dipengaruhi oleh manusia</a:t>
          </a:r>
          <a:endParaRPr lang="en-US" dirty="0"/>
        </a:p>
      </dgm:t>
    </dgm:pt>
    <dgm:pt modelId="{8B0128AB-A9FF-4220-AFE2-73513E65BDAC}" type="parTrans" cxnId="{A146FDAD-04F6-4418-9116-72C968E8AEF1}">
      <dgm:prSet/>
      <dgm:spPr/>
      <dgm:t>
        <a:bodyPr/>
        <a:lstStyle/>
        <a:p>
          <a:endParaRPr lang="en-US"/>
        </a:p>
      </dgm:t>
    </dgm:pt>
    <dgm:pt modelId="{EBB37073-FA86-474E-868D-F67EB1761FD3}" type="sibTrans" cxnId="{A146FDAD-04F6-4418-9116-72C968E8AEF1}">
      <dgm:prSet/>
      <dgm:spPr/>
      <dgm:t>
        <a:bodyPr/>
        <a:lstStyle/>
        <a:p>
          <a:endParaRPr lang="en-US"/>
        </a:p>
      </dgm:t>
    </dgm:pt>
    <dgm:pt modelId="{29A7A645-08FC-440D-A585-97119804FAD8}">
      <dgm:prSet/>
      <dgm:spPr/>
      <dgm:t>
        <a:bodyPr/>
        <a:lstStyle/>
        <a:p>
          <a:pPr rtl="0"/>
          <a:r>
            <a:rPr lang="id-ID" dirty="0" smtClean="0"/>
            <a:t>Memberikan keyakinan yang memadai, bukan keyakinan yang mutlak</a:t>
          </a:r>
          <a:endParaRPr lang="en-US" dirty="0"/>
        </a:p>
      </dgm:t>
    </dgm:pt>
    <dgm:pt modelId="{D9E9ACB9-D720-4F4E-9351-BBC391790269}" type="parTrans" cxnId="{D138CF23-04E0-40E4-BD66-D7151E45F85F}">
      <dgm:prSet/>
      <dgm:spPr/>
      <dgm:t>
        <a:bodyPr/>
        <a:lstStyle/>
        <a:p>
          <a:endParaRPr lang="en-US"/>
        </a:p>
      </dgm:t>
    </dgm:pt>
    <dgm:pt modelId="{79CFD696-D56F-40A1-848B-4DD6EAE029B6}" type="sibTrans" cxnId="{D138CF23-04E0-40E4-BD66-D7151E45F85F}">
      <dgm:prSet/>
      <dgm:spPr/>
      <dgm:t>
        <a:bodyPr/>
        <a:lstStyle/>
        <a:p>
          <a:endParaRPr lang="en-US"/>
        </a:p>
      </dgm:t>
    </dgm:pt>
    <dgm:pt modelId="{2DED143E-7323-4CE8-A74B-0A01405DD1EB}" type="pres">
      <dgm:prSet presAssocID="{3A51C3F3-FA97-4C31-888D-8D2ADD5EA8A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9EB2596-F027-4F4D-9B49-AF111DC169AA}" type="pres">
      <dgm:prSet presAssocID="{B5A989AF-E83A-4D40-919A-025C82DA6B8E}" presName="circle1" presStyleLbl="node1" presStyleIdx="0" presStyleCnt="3"/>
      <dgm:spPr/>
    </dgm:pt>
    <dgm:pt modelId="{4151DA4A-D561-49B7-BC9C-880D84AAE20C}" type="pres">
      <dgm:prSet presAssocID="{B5A989AF-E83A-4D40-919A-025C82DA6B8E}" presName="space" presStyleCnt="0"/>
      <dgm:spPr/>
    </dgm:pt>
    <dgm:pt modelId="{A2AA40FD-C486-4357-82DC-C7B4B235722A}" type="pres">
      <dgm:prSet presAssocID="{B5A989AF-E83A-4D40-919A-025C82DA6B8E}" presName="rect1" presStyleLbl="alignAcc1" presStyleIdx="0" presStyleCnt="3"/>
      <dgm:spPr/>
      <dgm:t>
        <a:bodyPr/>
        <a:lstStyle/>
        <a:p>
          <a:endParaRPr lang="en-US"/>
        </a:p>
      </dgm:t>
    </dgm:pt>
    <dgm:pt modelId="{7D36372D-A5DB-49B4-969D-97C3EF1F03AF}" type="pres">
      <dgm:prSet presAssocID="{264DB74D-B88A-442C-BE71-6335238A3876}" presName="vertSpace2" presStyleLbl="node1" presStyleIdx="0" presStyleCnt="3"/>
      <dgm:spPr/>
    </dgm:pt>
    <dgm:pt modelId="{A3AD0C99-F180-4830-A788-AE5F09EA49EE}" type="pres">
      <dgm:prSet presAssocID="{264DB74D-B88A-442C-BE71-6335238A3876}" presName="circle2" presStyleLbl="node1" presStyleIdx="1" presStyleCnt="3"/>
      <dgm:spPr/>
    </dgm:pt>
    <dgm:pt modelId="{2F3747F2-836D-4305-979A-AA5FF89F7923}" type="pres">
      <dgm:prSet presAssocID="{264DB74D-B88A-442C-BE71-6335238A3876}" presName="rect2" presStyleLbl="alignAcc1" presStyleIdx="1" presStyleCnt="3"/>
      <dgm:spPr/>
      <dgm:t>
        <a:bodyPr/>
        <a:lstStyle/>
        <a:p>
          <a:endParaRPr lang="en-US"/>
        </a:p>
      </dgm:t>
    </dgm:pt>
    <dgm:pt modelId="{676C108C-1EBB-4EBF-8D29-5FF64E869AC8}" type="pres">
      <dgm:prSet presAssocID="{29A7A645-08FC-440D-A585-97119804FAD8}" presName="vertSpace3" presStyleLbl="node1" presStyleIdx="1" presStyleCnt="3"/>
      <dgm:spPr/>
    </dgm:pt>
    <dgm:pt modelId="{96F5241F-0BB4-4854-B4DD-12913AA79EA3}" type="pres">
      <dgm:prSet presAssocID="{29A7A645-08FC-440D-A585-97119804FAD8}" presName="circle3" presStyleLbl="node1" presStyleIdx="2" presStyleCnt="3"/>
      <dgm:spPr/>
    </dgm:pt>
    <dgm:pt modelId="{F54EB8E2-5020-454A-A271-B33ABDADEDDF}" type="pres">
      <dgm:prSet presAssocID="{29A7A645-08FC-440D-A585-97119804FAD8}" presName="rect3" presStyleLbl="alignAcc1" presStyleIdx="2" presStyleCnt="3"/>
      <dgm:spPr/>
      <dgm:t>
        <a:bodyPr/>
        <a:lstStyle/>
        <a:p>
          <a:endParaRPr lang="en-US"/>
        </a:p>
      </dgm:t>
    </dgm:pt>
    <dgm:pt modelId="{3BE170F4-CBAB-4D7E-9E17-1B0707E84DC9}" type="pres">
      <dgm:prSet presAssocID="{B5A989AF-E83A-4D40-919A-025C82DA6B8E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DFF116-9BA1-4FD2-9558-2E5CEFDC1BCE}" type="pres">
      <dgm:prSet presAssocID="{264DB74D-B88A-442C-BE71-6335238A3876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E9D674-CABF-4446-8721-4F8D75019088}" type="pres">
      <dgm:prSet presAssocID="{29A7A645-08FC-440D-A585-97119804FAD8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B0D1EE-5C00-4B4D-B1EC-2489B3132B18}" type="presOf" srcId="{264DB74D-B88A-442C-BE71-6335238A3876}" destId="{2F3747F2-836D-4305-979A-AA5FF89F7923}" srcOrd="0" destOrd="0" presId="urn:microsoft.com/office/officeart/2005/8/layout/target3"/>
    <dgm:cxn modelId="{5B51F2FE-02AD-4E4D-A42E-994E9E0F6C5C}" type="presOf" srcId="{3A51C3F3-FA97-4C31-888D-8D2ADD5EA8A4}" destId="{2DED143E-7323-4CE8-A74B-0A01405DD1EB}" srcOrd="0" destOrd="0" presId="urn:microsoft.com/office/officeart/2005/8/layout/target3"/>
    <dgm:cxn modelId="{EF635292-EE79-45AE-900C-51FDAC1E0EBA}" type="presOf" srcId="{B5A989AF-E83A-4D40-919A-025C82DA6B8E}" destId="{3BE170F4-CBAB-4D7E-9E17-1B0707E84DC9}" srcOrd="1" destOrd="0" presId="urn:microsoft.com/office/officeart/2005/8/layout/target3"/>
    <dgm:cxn modelId="{21EFB44B-D0F2-432C-8681-5EC95787B201}" type="presOf" srcId="{29A7A645-08FC-440D-A585-97119804FAD8}" destId="{F54EB8E2-5020-454A-A271-B33ABDADEDDF}" srcOrd="0" destOrd="0" presId="urn:microsoft.com/office/officeart/2005/8/layout/target3"/>
    <dgm:cxn modelId="{D138CF23-04E0-40E4-BD66-D7151E45F85F}" srcId="{3A51C3F3-FA97-4C31-888D-8D2ADD5EA8A4}" destId="{29A7A645-08FC-440D-A585-97119804FAD8}" srcOrd="2" destOrd="0" parTransId="{D9E9ACB9-D720-4F4E-9351-BBC391790269}" sibTransId="{79CFD696-D56F-40A1-848B-4DD6EAE029B6}"/>
    <dgm:cxn modelId="{D6F2DD64-94D6-4930-9703-6F641CBB9C77}" type="presOf" srcId="{264DB74D-B88A-442C-BE71-6335238A3876}" destId="{71DFF116-9BA1-4FD2-9558-2E5CEFDC1BCE}" srcOrd="1" destOrd="0" presId="urn:microsoft.com/office/officeart/2005/8/layout/target3"/>
    <dgm:cxn modelId="{7B91E44B-ECF4-4523-A841-C4505A46BC10}" type="presOf" srcId="{B5A989AF-E83A-4D40-919A-025C82DA6B8E}" destId="{A2AA40FD-C486-4357-82DC-C7B4B235722A}" srcOrd="0" destOrd="0" presId="urn:microsoft.com/office/officeart/2005/8/layout/target3"/>
    <dgm:cxn modelId="{2DAD6B2E-9CEB-4C85-B952-86280C380C1C}" srcId="{3A51C3F3-FA97-4C31-888D-8D2ADD5EA8A4}" destId="{B5A989AF-E83A-4D40-919A-025C82DA6B8E}" srcOrd="0" destOrd="0" parTransId="{B900501E-FF47-450B-8630-9AC4D3D95569}" sibTransId="{6B5F5A79-5F75-4DDC-805D-D50057268DA6}"/>
    <dgm:cxn modelId="{A146FDAD-04F6-4418-9116-72C968E8AEF1}" srcId="{3A51C3F3-FA97-4C31-888D-8D2ADD5EA8A4}" destId="{264DB74D-B88A-442C-BE71-6335238A3876}" srcOrd="1" destOrd="0" parTransId="{8B0128AB-A9FF-4220-AFE2-73513E65BDAC}" sibTransId="{EBB37073-FA86-474E-868D-F67EB1761FD3}"/>
    <dgm:cxn modelId="{31D842AC-1D38-4458-B9A5-C077652BD255}" type="presOf" srcId="{29A7A645-08FC-440D-A585-97119804FAD8}" destId="{06E9D674-CABF-4446-8721-4F8D75019088}" srcOrd="1" destOrd="0" presId="urn:microsoft.com/office/officeart/2005/8/layout/target3"/>
    <dgm:cxn modelId="{F4EA8959-3304-4E0F-A4D2-E08D4916B727}" type="presParOf" srcId="{2DED143E-7323-4CE8-A74B-0A01405DD1EB}" destId="{B9EB2596-F027-4F4D-9B49-AF111DC169AA}" srcOrd="0" destOrd="0" presId="urn:microsoft.com/office/officeart/2005/8/layout/target3"/>
    <dgm:cxn modelId="{45C43ADF-5942-46AB-BC8E-90C392E402BE}" type="presParOf" srcId="{2DED143E-7323-4CE8-A74B-0A01405DD1EB}" destId="{4151DA4A-D561-49B7-BC9C-880D84AAE20C}" srcOrd="1" destOrd="0" presId="urn:microsoft.com/office/officeart/2005/8/layout/target3"/>
    <dgm:cxn modelId="{629A5E14-C60C-4015-8B6B-CB6B3A969416}" type="presParOf" srcId="{2DED143E-7323-4CE8-A74B-0A01405DD1EB}" destId="{A2AA40FD-C486-4357-82DC-C7B4B235722A}" srcOrd="2" destOrd="0" presId="urn:microsoft.com/office/officeart/2005/8/layout/target3"/>
    <dgm:cxn modelId="{FF40EF33-11D0-4E15-996B-C8138E0614A7}" type="presParOf" srcId="{2DED143E-7323-4CE8-A74B-0A01405DD1EB}" destId="{7D36372D-A5DB-49B4-969D-97C3EF1F03AF}" srcOrd="3" destOrd="0" presId="urn:microsoft.com/office/officeart/2005/8/layout/target3"/>
    <dgm:cxn modelId="{223F0009-90CC-42C2-8C02-3765CADBF4DA}" type="presParOf" srcId="{2DED143E-7323-4CE8-A74B-0A01405DD1EB}" destId="{A3AD0C99-F180-4830-A788-AE5F09EA49EE}" srcOrd="4" destOrd="0" presId="urn:microsoft.com/office/officeart/2005/8/layout/target3"/>
    <dgm:cxn modelId="{D5AD27EA-90BD-4655-A364-E79E4D99AE3A}" type="presParOf" srcId="{2DED143E-7323-4CE8-A74B-0A01405DD1EB}" destId="{2F3747F2-836D-4305-979A-AA5FF89F7923}" srcOrd="5" destOrd="0" presId="urn:microsoft.com/office/officeart/2005/8/layout/target3"/>
    <dgm:cxn modelId="{D28A32C4-A50E-4989-A01C-911537ACFC44}" type="presParOf" srcId="{2DED143E-7323-4CE8-A74B-0A01405DD1EB}" destId="{676C108C-1EBB-4EBF-8D29-5FF64E869AC8}" srcOrd="6" destOrd="0" presId="urn:microsoft.com/office/officeart/2005/8/layout/target3"/>
    <dgm:cxn modelId="{15E1EABA-19FC-4F59-96F3-858F8E269D18}" type="presParOf" srcId="{2DED143E-7323-4CE8-A74B-0A01405DD1EB}" destId="{96F5241F-0BB4-4854-B4DD-12913AA79EA3}" srcOrd="7" destOrd="0" presId="urn:microsoft.com/office/officeart/2005/8/layout/target3"/>
    <dgm:cxn modelId="{13AF3532-8E88-4269-B422-5E3371682768}" type="presParOf" srcId="{2DED143E-7323-4CE8-A74B-0A01405DD1EB}" destId="{F54EB8E2-5020-454A-A271-B33ABDADEDDF}" srcOrd="8" destOrd="0" presId="urn:microsoft.com/office/officeart/2005/8/layout/target3"/>
    <dgm:cxn modelId="{F393C6FF-46AE-40F2-A13F-48033C857103}" type="presParOf" srcId="{2DED143E-7323-4CE8-A74B-0A01405DD1EB}" destId="{3BE170F4-CBAB-4D7E-9E17-1B0707E84DC9}" srcOrd="9" destOrd="0" presId="urn:microsoft.com/office/officeart/2005/8/layout/target3"/>
    <dgm:cxn modelId="{2CCA023C-4EA3-44D4-9E81-B8BEB86D5961}" type="presParOf" srcId="{2DED143E-7323-4CE8-A74B-0A01405DD1EB}" destId="{71DFF116-9BA1-4FD2-9558-2E5CEFDC1BCE}" srcOrd="10" destOrd="0" presId="urn:microsoft.com/office/officeart/2005/8/layout/target3"/>
    <dgm:cxn modelId="{CB2F8B7F-ECED-4C45-9735-B33D39BF2B2F}" type="presParOf" srcId="{2DED143E-7323-4CE8-A74B-0A01405DD1EB}" destId="{06E9D674-CABF-4446-8721-4F8D75019088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D3A479-0095-4255-A8B5-CAE100760CBA}" type="doc">
      <dgm:prSet loTypeId="urn:microsoft.com/office/officeart/2005/8/layout/cycle2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id-ID"/>
        </a:p>
      </dgm:t>
    </dgm:pt>
    <dgm:pt modelId="{102982E7-907B-4ADA-99D7-21F39F55FDA8}">
      <dgm:prSet phldrT="[Text]" custT="1"/>
      <dgm:spPr/>
      <dgm:t>
        <a:bodyPr/>
        <a:lstStyle/>
        <a:p>
          <a:r>
            <a:rPr lang="id-ID" sz="1300" dirty="0" smtClean="0"/>
            <a:t>Peru-musan Kebijakan</a:t>
          </a:r>
          <a:endParaRPr lang="id-ID" sz="1300" dirty="0"/>
        </a:p>
      </dgm:t>
    </dgm:pt>
    <dgm:pt modelId="{76CB9001-B77C-4852-80D1-B10D8FA976EE}" type="parTrans" cxnId="{CE815CCE-5674-4259-85BC-FECB19622E0A}">
      <dgm:prSet/>
      <dgm:spPr/>
      <dgm:t>
        <a:bodyPr/>
        <a:lstStyle/>
        <a:p>
          <a:endParaRPr lang="id-ID"/>
        </a:p>
      </dgm:t>
    </dgm:pt>
    <dgm:pt modelId="{53F3A988-26E9-4EE4-891E-C9855E29FB6C}" type="sibTrans" cxnId="{CE815CCE-5674-4259-85BC-FECB19622E0A}">
      <dgm:prSet>
        <dgm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id-ID"/>
        </a:p>
      </dgm:t>
    </dgm:pt>
    <dgm:pt modelId="{D36E66A4-6D66-49C0-A858-1220DF88F48B}">
      <dgm:prSet phldrT="[Text]" custT="1"/>
      <dgm:spPr/>
      <dgm:t>
        <a:bodyPr/>
        <a:lstStyle/>
        <a:p>
          <a:r>
            <a:rPr lang="id-ID" sz="1300" dirty="0" smtClean="0"/>
            <a:t>Perenca-naan</a:t>
          </a:r>
          <a:endParaRPr lang="id-ID" sz="1300" dirty="0"/>
        </a:p>
      </dgm:t>
    </dgm:pt>
    <dgm:pt modelId="{9E7425B5-198C-4D82-97F9-2447CB59EC37}" type="parTrans" cxnId="{90272DDC-0D21-4035-B236-FA55C2E5AE0A}">
      <dgm:prSet/>
      <dgm:spPr/>
      <dgm:t>
        <a:bodyPr/>
        <a:lstStyle/>
        <a:p>
          <a:endParaRPr lang="id-ID"/>
        </a:p>
      </dgm:t>
    </dgm:pt>
    <dgm:pt modelId="{89E62626-75FB-42EE-B63B-01321343382F}" type="sibTrans" cxnId="{90272DDC-0D21-4035-B236-FA55C2E5AE0A}">
      <dgm:prSet>
        <dgm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id-ID"/>
        </a:p>
      </dgm:t>
    </dgm:pt>
    <dgm:pt modelId="{FC2AFC4D-431B-4115-A359-2F4C2CA89704}">
      <dgm:prSet phldrT="[Text]" custT="1"/>
      <dgm:spPr/>
      <dgm:t>
        <a:bodyPr/>
        <a:lstStyle/>
        <a:p>
          <a:r>
            <a:rPr lang="id-ID" sz="1300" dirty="0" smtClean="0"/>
            <a:t>Pengang-garan</a:t>
          </a:r>
          <a:endParaRPr lang="id-ID" sz="1300" dirty="0"/>
        </a:p>
      </dgm:t>
    </dgm:pt>
    <dgm:pt modelId="{7BF21857-E7FF-42BA-B08C-A04302C828A0}" type="parTrans" cxnId="{DF35576B-7E95-48EB-8E02-DE869AE0907E}">
      <dgm:prSet/>
      <dgm:spPr/>
      <dgm:t>
        <a:bodyPr/>
        <a:lstStyle/>
        <a:p>
          <a:endParaRPr lang="id-ID"/>
        </a:p>
      </dgm:t>
    </dgm:pt>
    <dgm:pt modelId="{9ED5CFDA-A7B1-4BE4-A052-400575EFD964}" type="sibTrans" cxnId="{DF35576B-7E95-48EB-8E02-DE869AE0907E}">
      <dgm:prSet>
        <dgm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id-ID"/>
        </a:p>
      </dgm:t>
    </dgm:pt>
    <dgm:pt modelId="{95F26305-3E00-4D4C-9DE4-28C0B62B3633}">
      <dgm:prSet phldrT="[Text]" custT="1"/>
      <dgm:spPr/>
      <dgm:t>
        <a:bodyPr/>
        <a:lstStyle/>
        <a:p>
          <a:r>
            <a:rPr lang="id-ID" sz="1300" dirty="0" smtClean="0"/>
            <a:t>Pelaksa-naan Anggaran</a:t>
          </a:r>
          <a:endParaRPr lang="id-ID" sz="1300" dirty="0"/>
        </a:p>
      </dgm:t>
    </dgm:pt>
    <dgm:pt modelId="{47B63C7C-1335-4175-B199-2A54064F0600}" type="parTrans" cxnId="{0020ED39-CFD6-4810-893C-FE2EDBA4D101}">
      <dgm:prSet/>
      <dgm:spPr/>
      <dgm:t>
        <a:bodyPr/>
        <a:lstStyle/>
        <a:p>
          <a:endParaRPr lang="id-ID"/>
        </a:p>
      </dgm:t>
    </dgm:pt>
    <dgm:pt modelId="{2E54377B-0FAE-40C9-8B8D-9C3065224ECE}" type="sibTrans" cxnId="{0020ED39-CFD6-4810-893C-FE2EDBA4D101}">
      <dgm:prSet>
        <dgm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id-ID"/>
        </a:p>
      </dgm:t>
    </dgm:pt>
    <dgm:pt modelId="{6B4ADB06-6396-4933-A412-97B9166C150A}">
      <dgm:prSet phldrT="[Text]" custT="1"/>
      <dgm:spPr/>
      <dgm:t>
        <a:bodyPr/>
        <a:lstStyle/>
        <a:p>
          <a:r>
            <a:rPr lang="id-ID" sz="1300" dirty="0" smtClean="0"/>
            <a:t>Panata-usahaan</a:t>
          </a:r>
          <a:endParaRPr lang="id-ID" sz="1300" dirty="0"/>
        </a:p>
      </dgm:t>
    </dgm:pt>
    <dgm:pt modelId="{BDA559EF-6C5F-43AB-A7AD-59B79A47B0DF}" type="parTrans" cxnId="{23376B74-2570-408B-9079-F5971A1BD47E}">
      <dgm:prSet/>
      <dgm:spPr/>
      <dgm:t>
        <a:bodyPr/>
        <a:lstStyle/>
        <a:p>
          <a:endParaRPr lang="id-ID"/>
        </a:p>
      </dgm:t>
    </dgm:pt>
    <dgm:pt modelId="{D4DB51E3-1FB9-4A15-AEEF-81686C6FBC74}" type="sibTrans" cxnId="{23376B74-2570-408B-9079-F5971A1BD47E}">
      <dgm:prSet>
        <dgm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id-ID"/>
        </a:p>
      </dgm:t>
    </dgm:pt>
    <dgm:pt modelId="{83149225-31E4-4667-BBB1-747AA4853CC9}">
      <dgm:prSet phldrT="[Text]" custT="1"/>
      <dgm:spPr/>
      <dgm:t>
        <a:bodyPr/>
        <a:lstStyle/>
        <a:p>
          <a:r>
            <a:rPr lang="id-ID" sz="1300" dirty="0" smtClean="0"/>
            <a:t>Pelapo-ran</a:t>
          </a:r>
          <a:endParaRPr lang="id-ID" sz="1300" dirty="0"/>
        </a:p>
      </dgm:t>
    </dgm:pt>
    <dgm:pt modelId="{DC687D75-3AF3-4697-9318-CF7083F7D743}" type="parTrans" cxnId="{05C89F1A-5895-4AF3-8303-83529E48455C}">
      <dgm:prSet/>
      <dgm:spPr/>
      <dgm:t>
        <a:bodyPr/>
        <a:lstStyle/>
        <a:p>
          <a:endParaRPr lang="id-ID"/>
        </a:p>
      </dgm:t>
    </dgm:pt>
    <dgm:pt modelId="{85D417DD-0885-4619-811F-7DCC6051C4D1}" type="sibTrans" cxnId="{05C89F1A-5895-4AF3-8303-83529E48455C}">
      <dgm:prSet>
        <dgm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id-ID"/>
        </a:p>
      </dgm:t>
    </dgm:pt>
    <dgm:pt modelId="{2A62EBC2-7CF6-43D4-8225-186F3E3B9F1F}">
      <dgm:prSet phldrT="[Text]" custT="1"/>
      <dgm:spPr/>
      <dgm:t>
        <a:bodyPr/>
        <a:lstStyle/>
        <a:p>
          <a:r>
            <a:rPr lang="id-ID" sz="1300" dirty="0" smtClean="0"/>
            <a:t>Moni-toring dan Evaluasi</a:t>
          </a:r>
          <a:endParaRPr lang="id-ID" sz="1300" dirty="0"/>
        </a:p>
      </dgm:t>
    </dgm:pt>
    <dgm:pt modelId="{1C5397B7-B894-4C99-AE24-CA35B34B1712}" type="parTrans" cxnId="{0A626371-3DD1-44C5-8B95-A4F35F33A2D1}">
      <dgm:prSet/>
      <dgm:spPr/>
      <dgm:t>
        <a:bodyPr/>
        <a:lstStyle/>
        <a:p>
          <a:endParaRPr lang="id-ID"/>
        </a:p>
      </dgm:t>
    </dgm:pt>
    <dgm:pt modelId="{34CD89AF-B6B7-48D7-BA94-ACF4864A5953}" type="sibTrans" cxnId="{0A626371-3DD1-44C5-8B95-A4F35F33A2D1}">
      <dgm:prSet>
        <dgm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id-ID"/>
        </a:p>
      </dgm:t>
    </dgm:pt>
    <dgm:pt modelId="{734E9D32-F266-4FC9-A06D-6264124C7368}" type="pres">
      <dgm:prSet presAssocID="{35D3A479-0095-4255-A8B5-CAE100760CB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96400D7-4BE2-4209-A302-74CEA146B90E}" type="pres">
      <dgm:prSet presAssocID="{102982E7-907B-4ADA-99D7-21F39F55FDA8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F8DBB84-987E-4A02-9DDA-DC50968C1F86}" type="pres">
      <dgm:prSet presAssocID="{53F3A988-26E9-4EE4-891E-C9855E29FB6C}" presName="sibTrans" presStyleLbl="sibTrans2D1" presStyleIdx="0" presStyleCnt="7"/>
      <dgm:spPr/>
      <dgm:t>
        <a:bodyPr/>
        <a:lstStyle/>
        <a:p>
          <a:endParaRPr lang="id-ID"/>
        </a:p>
      </dgm:t>
    </dgm:pt>
    <dgm:pt modelId="{951A8DBF-B177-4051-8C8F-23D6A1642E54}" type="pres">
      <dgm:prSet presAssocID="{53F3A988-26E9-4EE4-891E-C9855E29FB6C}" presName="connectorText" presStyleLbl="sibTrans2D1" presStyleIdx="0" presStyleCnt="7"/>
      <dgm:spPr/>
      <dgm:t>
        <a:bodyPr/>
        <a:lstStyle/>
        <a:p>
          <a:endParaRPr lang="id-ID"/>
        </a:p>
      </dgm:t>
    </dgm:pt>
    <dgm:pt modelId="{0CFB388B-BE1A-445F-A048-D4DA3C83FAE1}" type="pres">
      <dgm:prSet presAssocID="{D36E66A4-6D66-49C0-A858-1220DF88F48B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5A1F1FB-45FF-4767-8F87-CF48F426D092}" type="pres">
      <dgm:prSet presAssocID="{89E62626-75FB-42EE-B63B-01321343382F}" presName="sibTrans" presStyleLbl="sibTrans2D1" presStyleIdx="1" presStyleCnt="7"/>
      <dgm:spPr/>
      <dgm:t>
        <a:bodyPr/>
        <a:lstStyle/>
        <a:p>
          <a:endParaRPr lang="id-ID"/>
        </a:p>
      </dgm:t>
    </dgm:pt>
    <dgm:pt modelId="{37B8E023-B754-4293-9340-7A3FAF1CB318}" type="pres">
      <dgm:prSet presAssocID="{89E62626-75FB-42EE-B63B-01321343382F}" presName="connectorText" presStyleLbl="sibTrans2D1" presStyleIdx="1" presStyleCnt="7"/>
      <dgm:spPr/>
      <dgm:t>
        <a:bodyPr/>
        <a:lstStyle/>
        <a:p>
          <a:endParaRPr lang="id-ID"/>
        </a:p>
      </dgm:t>
    </dgm:pt>
    <dgm:pt modelId="{04DF1E3D-43CD-4995-A1E1-E07A095D4C36}" type="pres">
      <dgm:prSet presAssocID="{FC2AFC4D-431B-4115-A359-2F4C2CA89704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C9A4B99-9510-42F8-8142-FE9FD9BF83C2}" type="pres">
      <dgm:prSet presAssocID="{9ED5CFDA-A7B1-4BE4-A052-400575EFD964}" presName="sibTrans" presStyleLbl="sibTrans2D1" presStyleIdx="2" presStyleCnt="7"/>
      <dgm:spPr/>
      <dgm:t>
        <a:bodyPr/>
        <a:lstStyle/>
        <a:p>
          <a:endParaRPr lang="id-ID"/>
        </a:p>
      </dgm:t>
    </dgm:pt>
    <dgm:pt modelId="{437767F0-D934-4294-B3DC-19195F63CAFC}" type="pres">
      <dgm:prSet presAssocID="{9ED5CFDA-A7B1-4BE4-A052-400575EFD964}" presName="connectorText" presStyleLbl="sibTrans2D1" presStyleIdx="2" presStyleCnt="7"/>
      <dgm:spPr/>
      <dgm:t>
        <a:bodyPr/>
        <a:lstStyle/>
        <a:p>
          <a:endParaRPr lang="id-ID"/>
        </a:p>
      </dgm:t>
    </dgm:pt>
    <dgm:pt modelId="{87E69AC7-EE48-4A9A-8FAF-FC1D56C0B95E}" type="pres">
      <dgm:prSet presAssocID="{95F26305-3E00-4D4C-9DE4-28C0B62B3633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555EE13-16E0-486E-9659-647655FC5EFB}" type="pres">
      <dgm:prSet presAssocID="{2E54377B-0FAE-40C9-8B8D-9C3065224ECE}" presName="sibTrans" presStyleLbl="sibTrans2D1" presStyleIdx="3" presStyleCnt="7"/>
      <dgm:spPr/>
      <dgm:t>
        <a:bodyPr/>
        <a:lstStyle/>
        <a:p>
          <a:endParaRPr lang="id-ID"/>
        </a:p>
      </dgm:t>
    </dgm:pt>
    <dgm:pt modelId="{66673301-CE62-43E5-9EF3-2C380BB40489}" type="pres">
      <dgm:prSet presAssocID="{2E54377B-0FAE-40C9-8B8D-9C3065224ECE}" presName="connectorText" presStyleLbl="sibTrans2D1" presStyleIdx="3" presStyleCnt="7"/>
      <dgm:spPr/>
      <dgm:t>
        <a:bodyPr/>
        <a:lstStyle/>
        <a:p>
          <a:endParaRPr lang="id-ID"/>
        </a:p>
      </dgm:t>
    </dgm:pt>
    <dgm:pt modelId="{3C137F94-EFCA-4716-92FF-07824B08D24B}" type="pres">
      <dgm:prSet presAssocID="{6B4ADB06-6396-4933-A412-97B9166C150A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A93A630-1679-46A3-B830-FCA8559AFD29}" type="pres">
      <dgm:prSet presAssocID="{D4DB51E3-1FB9-4A15-AEEF-81686C6FBC74}" presName="sibTrans" presStyleLbl="sibTrans2D1" presStyleIdx="4" presStyleCnt="7"/>
      <dgm:spPr/>
      <dgm:t>
        <a:bodyPr/>
        <a:lstStyle/>
        <a:p>
          <a:endParaRPr lang="id-ID"/>
        </a:p>
      </dgm:t>
    </dgm:pt>
    <dgm:pt modelId="{8F581141-5284-456B-BF79-D93ABBC852B3}" type="pres">
      <dgm:prSet presAssocID="{D4DB51E3-1FB9-4A15-AEEF-81686C6FBC74}" presName="connectorText" presStyleLbl="sibTrans2D1" presStyleIdx="4" presStyleCnt="7"/>
      <dgm:spPr/>
      <dgm:t>
        <a:bodyPr/>
        <a:lstStyle/>
        <a:p>
          <a:endParaRPr lang="id-ID"/>
        </a:p>
      </dgm:t>
    </dgm:pt>
    <dgm:pt modelId="{43DDD25F-29A4-47DF-85AD-1572876DC021}" type="pres">
      <dgm:prSet presAssocID="{83149225-31E4-4667-BBB1-747AA4853CC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9094CBC-66F4-488A-A080-FB0405D1C523}" type="pres">
      <dgm:prSet presAssocID="{85D417DD-0885-4619-811F-7DCC6051C4D1}" presName="sibTrans" presStyleLbl="sibTrans2D1" presStyleIdx="5" presStyleCnt="7"/>
      <dgm:spPr/>
      <dgm:t>
        <a:bodyPr/>
        <a:lstStyle/>
        <a:p>
          <a:endParaRPr lang="id-ID"/>
        </a:p>
      </dgm:t>
    </dgm:pt>
    <dgm:pt modelId="{BB705560-47DD-49CC-B946-8D4111F63635}" type="pres">
      <dgm:prSet presAssocID="{85D417DD-0885-4619-811F-7DCC6051C4D1}" presName="connectorText" presStyleLbl="sibTrans2D1" presStyleIdx="5" presStyleCnt="7"/>
      <dgm:spPr/>
      <dgm:t>
        <a:bodyPr/>
        <a:lstStyle/>
        <a:p>
          <a:endParaRPr lang="id-ID"/>
        </a:p>
      </dgm:t>
    </dgm:pt>
    <dgm:pt modelId="{94A6F8E4-238F-4235-ACF6-D328826AA792}" type="pres">
      <dgm:prSet presAssocID="{2A62EBC2-7CF6-43D4-8225-186F3E3B9F1F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0827020-46D7-4D35-B6DD-C191660291D3}" type="pres">
      <dgm:prSet presAssocID="{34CD89AF-B6B7-48D7-BA94-ACF4864A5953}" presName="sibTrans" presStyleLbl="sibTrans2D1" presStyleIdx="6" presStyleCnt="7"/>
      <dgm:spPr/>
      <dgm:t>
        <a:bodyPr/>
        <a:lstStyle/>
        <a:p>
          <a:endParaRPr lang="id-ID"/>
        </a:p>
      </dgm:t>
    </dgm:pt>
    <dgm:pt modelId="{BAAE0199-0A10-4877-8D09-28204046E354}" type="pres">
      <dgm:prSet presAssocID="{34CD89AF-B6B7-48D7-BA94-ACF4864A5953}" presName="connectorText" presStyleLbl="sibTrans2D1" presStyleIdx="6" presStyleCnt="7"/>
      <dgm:spPr/>
      <dgm:t>
        <a:bodyPr/>
        <a:lstStyle/>
        <a:p>
          <a:endParaRPr lang="id-ID"/>
        </a:p>
      </dgm:t>
    </dgm:pt>
  </dgm:ptLst>
  <dgm:cxnLst>
    <dgm:cxn modelId="{D187259C-99BB-47AE-AB94-21628BB72842}" type="presOf" srcId="{85D417DD-0885-4619-811F-7DCC6051C4D1}" destId="{D9094CBC-66F4-488A-A080-FB0405D1C523}" srcOrd="0" destOrd="0" presId="urn:microsoft.com/office/officeart/2005/8/layout/cycle2"/>
    <dgm:cxn modelId="{80F891E9-161F-47DE-A461-504070A98052}" type="presOf" srcId="{53F3A988-26E9-4EE4-891E-C9855E29FB6C}" destId="{FF8DBB84-987E-4A02-9DDA-DC50968C1F86}" srcOrd="0" destOrd="0" presId="urn:microsoft.com/office/officeart/2005/8/layout/cycle2"/>
    <dgm:cxn modelId="{03BB7280-628E-4784-A9B8-48D88D2AEE53}" type="presOf" srcId="{89E62626-75FB-42EE-B63B-01321343382F}" destId="{85A1F1FB-45FF-4767-8F87-CF48F426D092}" srcOrd="0" destOrd="0" presId="urn:microsoft.com/office/officeart/2005/8/layout/cycle2"/>
    <dgm:cxn modelId="{05C89F1A-5895-4AF3-8303-83529E48455C}" srcId="{35D3A479-0095-4255-A8B5-CAE100760CBA}" destId="{83149225-31E4-4667-BBB1-747AA4853CC9}" srcOrd="5" destOrd="0" parTransId="{DC687D75-3AF3-4697-9318-CF7083F7D743}" sibTransId="{85D417DD-0885-4619-811F-7DCC6051C4D1}"/>
    <dgm:cxn modelId="{00F46658-F1BA-4AE9-9958-D0E4AE40BF76}" type="presOf" srcId="{D36E66A4-6D66-49C0-A858-1220DF88F48B}" destId="{0CFB388B-BE1A-445F-A048-D4DA3C83FAE1}" srcOrd="0" destOrd="0" presId="urn:microsoft.com/office/officeart/2005/8/layout/cycle2"/>
    <dgm:cxn modelId="{CE815CCE-5674-4259-85BC-FECB19622E0A}" srcId="{35D3A479-0095-4255-A8B5-CAE100760CBA}" destId="{102982E7-907B-4ADA-99D7-21F39F55FDA8}" srcOrd="0" destOrd="0" parTransId="{76CB9001-B77C-4852-80D1-B10D8FA976EE}" sibTransId="{53F3A988-26E9-4EE4-891E-C9855E29FB6C}"/>
    <dgm:cxn modelId="{699981D4-15C9-4D11-B9C7-99978A8C3307}" type="presOf" srcId="{34CD89AF-B6B7-48D7-BA94-ACF4864A5953}" destId="{BAAE0199-0A10-4877-8D09-28204046E354}" srcOrd="1" destOrd="0" presId="urn:microsoft.com/office/officeart/2005/8/layout/cycle2"/>
    <dgm:cxn modelId="{23376B74-2570-408B-9079-F5971A1BD47E}" srcId="{35D3A479-0095-4255-A8B5-CAE100760CBA}" destId="{6B4ADB06-6396-4933-A412-97B9166C150A}" srcOrd="4" destOrd="0" parTransId="{BDA559EF-6C5F-43AB-A7AD-59B79A47B0DF}" sibTransId="{D4DB51E3-1FB9-4A15-AEEF-81686C6FBC74}"/>
    <dgm:cxn modelId="{FCAD70AA-3502-4743-9371-1795E988762C}" type="presOf" srcId="{6B4ADB06-6396-4933-A412-97B9166C150A}" destId="{3C137F94-EFCA-4716-92FF-07824B08D24B}" srcOrd="0" destOrd="0" presId="urn:microsoft.com/office/officeart/2005/8/layout/cycle2"/>
    <dgm:cxn modelId="{66794D19-AE6D-4724-BCCA-8E6C95E3ADB7}" type="presOf" srcId="{9ED5CFDA-A7B1-4BE4-A052-400575EFD964}" destId="{437767F0-D934-4294-B3DC-19195F63CAFC}" srcOrd="1" destOrd="0" presId="urn:microsoft.com/office/officeart/2005/8/layout/cycle2"/>
    <dgm:cxn modelId="{5EB5615B-C598-48A6-A802-62507D80FEA3}" type="presOf" srcId="{53F3A988-26E9-4EE4-891E-C9855E29FB6C}" destId="{951A8DBF-B177-4051-8C8F-23D6A1642E54}" srcOrd="1" destOrd="0" presId="urn:microsoft.com/office/officeart/2005/8/layout/cycle2"/>
    <dgm:cxn modelId="{89D314FB-2A2C-4761-B0FA-C9B0842BB5E9}" type="presOf" srcId="{95F26305-3E00-4D4C-9DE4-28C0B62B3633}" destId="{87E69AC7-EE48-4A9A-8FAF-FC1D56C0B95E}" srcOrd="0" destOrd="0" presId="urn:microsoft.com/office/officeart/2005/8/layout/cycle2"/>
    <dgm:cxn modelId="{1C282715-F41B-418E-A4A9-0F47A58AA79B}" type="presOf" srcId="{D4DB51E3-1FB9-4A15-AEEF-81686C6FBC74}" destId="{3A93A630-1679-46A3-B830-FCA8559AFD29}" srcOrd="0" destOrd="0" presId="urn:microsoft.com/office/officeart/2005/8/layout/cycle2"/>
    <dgm:cxn modelId="{5F69ED8B-52BA-4DEB-95E0-C558EC295633}" type="presOf" srcId="{35D3A479-0095-4255-A8B5-CAE100760CBA}" destId="{734E9D32-F266-4FC9-A06D-6264124C7368}" srcOrd="0" destOrd="0" presId="urn:microsoft.com/office/officeart/2005/8/layout/cycle2"/>
    <dgm:cxn modelId="{E52E88E0-C58B-4F03-96DA-70F99F7944CA}" type="presOf" srcId="{2E54377B-0FAE-40C9-8B8D-9C3065224ECE}" destId="{8555EE13-16E0-486E-9659-647655FC5EFB}" srcOrd="0" destOrd="0" presId="urn:microsoft.com/office/officeart/2005/8/layout/cycle2"/>
    <dgm:cxn modelId="{0322B35A-ED6E-480A-B53D-C12E3DDFBF3A}" type="presOf" srcId="{89E62626-75FB-42EE-B63B-01321343382F}" destId="{37B8E023-B754-4293-9340-7A3FAF1CB318}" srcOrd="1" destOrd="0" presId="urn:microsoft.com/office/officeart/2005/8/layout/cycle2"/>
    <dgm:cxn modelId="{DF35576B-7E95-48EB-8E02-DE869AE0907E}" srcId="{35D3A479-0095-4255-A8B5-CAE100760CBA}" destId="{FC2AFC4D-431B-4115-A359-2F4C2CA89704}" srcOrd="2" destOrd="0" parTransId="{7BF21857-E7FF-42BA-B08C-A04302C828A0}" sibTransId="{9ED5CFDA-A7B1-4BE4-A052-400575EFD964}"/>
    <dgm:cxn modelId="{90272DDC-0D21-4035-B236-FA55C2E5AE0A}" srcId="{35D3A479-0095-4255-A8B5-CAE100760CBA}" destId="{D36E66A4-6D66-49C0-A858-1220DF88F48B}" srcOrd="1" destOrd="0" parTransId="{9E7425B5-198C-4D82-97F9-2447CB59EC37}" sibTransId="{89E62626-75FB-42EE-B63B-01321343382F}"/>
    <dgm:cxn modelId="{9B4B6388-CC13-4C24-99C8-6E27C480CB5F}" type="presOf" srcId="{85D417DD-0885-4619-811F-7DCC6051C4D1}" destId="{BB705560-47DD-49CC-B946-8D4111F63635}" srcOrd="1" destOrd="0" presId="urn:microsoft.com/office/officeart/2005/8/layout/cycle2"/>
    <dgm:cxn modelId="{0020ED39-CFD6-4810-893C-FE2EDBA4D101}" srcId="{35D3A479-0095-4255-A8B5-CAE100760CBA}" destId="{95F26305-3E00-4D4C-9DE4-28C0B62B3633}" srcOrd="3" destOrd="0" parTransId="{47B63C7C-1335-4175-B199-2A54064F0600}" sibTransId="{2E54377B-0FAE-40C9-8B8D-9C3065224ECE}"/>
    <dgm:cxn modelId="{F306AE70-6DF8-4CDF-B3F3-8EAFF1676E26}" type="presOf" srcId="{102982E7-907B-4ADA-99D7-21F39F55FDA8}" destId="{496400D7-4BE2-4209-A302-74CEA146B90E}" srcOrd="0" destOrd="0" presId="urn:microsoft.com/office/officeart/2005/8/layout/cycle2"/>
    <dgm:cxn modelId="{09BCC00B-FCD2-4BD6-B65E-A5B017CDB50C}" type="presOf" srcId="{2A62EBC2-7CF6-43D4-8225-186F3E3B9F1F}" destId="{94A6F8E4-238F-4235-ACF6-D328826AA792}" srcOrd="0" destOrd="0" presId="urn:microsoft.com/office/officeart/2005/8/layout/cycle2"/>
    <dgm:cxn modelId="{F4FA1FDB-457E-4B84-912C-1C0FF9C7D5BA}" type="presOf" srcId="{FC2AFC4D-431B-4115-A359-2F4C2CA89704}" destId="{04DF1E3D-43CD-4995-A1E1-E07A095D4C36}" srcOrd="0" destOrd="0" presId="urn:microsoft.com/office/officeart/2005/8/layout/cycle2"/>
    <dgm:cxn modelId="{19F880A6-DA5F-481E-BFA4-D9E879EDBB1C}" type="presOf" srcId="{D4DB51E3-1FB9-4A15-AEEF-81686C6FBC74}" destId="{8F581141-5284-456B-BF79-D93ABBC852B3}" srcOrd="1" destOrd="0" presId="urn:microsoft.com/office/officeart/2005/8/layout/cycle2"/>
    <dgm:cxn modelId="{C379CDE3-BAD1-443F-BBBC-4B2AD5F83D79}" type="presOf" srcId="{34CD89AF-B6B7-48D7-BA94-ACF4864A5953}" destId="{B0827020-46D7-4D35-B6DD-C191660291D3}" srcOrd="0" destOrd="0" presId="urn:microsoft.com/office/officeart/2005/8/layout/cycle2"/>
    <dgm:cxn modelId="{055E0270-6501-4F9C-938F-466DD6CADD01}" type="presOf" srcId="{83149225-31E4-4667-BBB1-747AA4853CC9}" destId="{43DDD25F-29A4-47DF-85AD-1572876DC021}" srcOrd="0" destOrd="0" presId="urn:microsoft.com/office/officeart/2005/8/layout/cycle2"/>
    <dgm:cxn modelId="{0A626371-3DD1-44C5-8B95-A4F35F33A2D1}" srcId="{35D3A479-0095-4255-A8B5-CAE100760CBA}" destId="{2A62EBC2-7CF6-43D4-8225-186F3E3B9F1F}" srcOrd="6" destOrd="0" parTransId="{1C5397B7-B894-4C99-AE24-CA35B34B1712}" sibTransId="{34CD89AF-B6B7-48D7-BA94-ACF4864A5953}"/>
    <dgm:cxn modelId="{5E1E3F2F-F31B-44EB-B662-ABB7D53994D9}" type="presOf" srcId="{2E54377B-0FAE-40C9-8B8D-9C3065224ECE}" destId="{66673301-CE62-43E5-9EF3-2C380BB40489}" srcOrd="1" destOrd="0" presId="urn:microsoft.com/office/officeart/2005/8/layout/cycle2"/>
    <dgm:cxn modelId="{1628A018-4D31-4BD7-A99F-CAB62A0327D6}" type="presOf" srcId="{9ED5CFDA-A7B1-4BE4-A052-400575EFD964}" destId="{6C9A4B99-9510-42F8-8142-FE9FD9BF83C2}" srcOrd="0" destOrd="0" presId="urn:microsoft.com/office/officeart/2005/8/layout/cycle2"/>
    <dgm:cxn modelId="{26189FB4-7097-444D-BDA4-B11AD4A187BC}" type="presParOf" srcId="{734E9D32-F266-4FC9-A06D-6264124C7368}" destId="{496400D7-4BE2-4209-A302-74CEA146B90E}" srcOrd="0" destOrd="0" presId="urn:microsoft.com/office/officeart/2005/8/layout/cycle2"/>
    <dgm:cxn modelId="{5EB7BC4D-C716-4C6A-82DF-F8678E3179FB}" type="presParOf" srcId="{734E9D32-F266-4FC9-A06D-6264124C7368}" destId="{FF8DBB84-987E-4A02-9DDA-DC50968C1F86}" srcOrd="1" destOrd="0" presId="urn:microsoft.com/office/officeart/2005/8/layout/cycle2"/>
    <dgm:cxn modelId="{95A550E3-2BC2-45D8-AC66-36531C59B725}" type="presParOf" srcId="{FF8DBB84-987E-4A02-9DDA-DC50968C1F86}" destId="{951A8DBF-B177-4051-8C8F-23D6A1642E54}" srcOrd="0" destOrd="0" presId="urn:microsoft.com/office/officeart/2005/8/layout/cycle2"/>
    <dgm:cxn modelId="{5F095C01-A3D3-4B2E-8B13-4666FD2DF48C}" type="presParOf" srcId="{734E9D32-F266-4FC9-A06D-6264124C7368}" destId="{0CFB388B-BE1A-445F-A048-D4DA3C83FAE1}" srcOrd="2" destOrd="0" presId="urn:microsoft.com/office/officeart/2005/8/layout/cycle2"/>
    <dgm:cxn modelId="{03DBE983-3391-43AB-8872-A9AEB4246469}" type="presParOf" srcId="{734E9D32-F266-4FC9-A06D-6264124C7368}" destId="{85A1F1FB-45FF-4767-8F87-CF48F426D092}" srcOrd="3" destOrd="0" presId="urn:microsoft.com/office/officeart/2005/8/layout/cycle2"/>
    <dgm:cxn modelId="{A4B9361B-4BE3-47C0-89DB-C4E1931C739A}" type="presParOf" srcId="{85A1F1FB-45FF-4767-8F87-CF48F426D092}" destId="{37B8E023-B754-4293-9340-7A3FAF1CB318}" srcOrd="0" destOrd="0" presId="urn:microsoft.com/office/officeart/2005/8/layout/cycle2"/>
    <dgm:cxn modelId="{A9EABA33-11EA-4C36-8244-E70C9FA493CE}" type="presParOf" srcId="{734E9D32-F266-4FC9-A06D-6264124C7368}" destId="{04DF1E3D-43CD-4995-A1E1-E07A095D4C36}" srcOrd="4" destOrd="0" presId="urn:microsoft.com/office/officeart/2005/8/layout/cycle2"/>
    <dgm:cxn modelId="{D06453C7-E087-45A5-99C3-429573121213}" type="presParOf" srcId="{734E9D32-F266-4FC9-A06D-6264124C7368}" destId="{6C9A4B99-9510-42F8-8142-FE9FD9BF83C2}" srcOrd="5" destOrd="0" presId="urn:microsoft.com/office/officeart/2005/8/layout/cycle2"/>
    <dgm:cxn modelId="{5E7EABB5-C156-45B4-9FAD-26C6426B687B}" type="presParOf" srcId="{6C9A4B99-9510-42F8-8142-FE9FD9BF83C2}" destId="{437767F0-D934-4294-B3DC-19195F63CAFC}" srcOrd="0" destOrd="0" presId="urn:microsoft.com/office/officeart/2005/8/layout/cycle2"/>
    <dgm:cxn modelId="{EAD2497C-101B-4D9F-89D8-46376F179411}" type="presParOf" srcId="{734E9D32-F266-4FC9-A06D-6264124C7368}" destId="{87E69AC7-EE48-4A9A-8FAF-FC1D56C0B95E}" srcOrd="6" destOrd="0" presId="urn:microsoft.com/office/officeart/2005/8/layout/cycle2"/>
    <dgm:cxn modelId="{6193DFED-15F9-454D-9CF4-E5EBAEB4A543}" type="presParOf" srcId="{734E9D32-F266-4FC9-A06D-6264124C7368}" destId="{8555EE13-16E0-486E-9659-647655FC5EFB}" srcOrd="7" destOrd="0" presId="urn:microsoft.com/office/officeart/2005/8/layout/cycle2"/>
    <dgm:cxn modelId="{E35CBF74-7C1C-44AB-B6A2-A61D245FC452}" type="presParOf" srcId="{8555EE13-16E0-486E-9659-647655FC5EFB}" destId="{66673301-CE62-43E5-9EF3-2C380BB40489}" srcOrd="0" destOrd="0" presId="urn:microsoft.com/office/officeart/2005/8/layout/cycle2"/>
    <dgm:cxn modelId="{66618826-D729-4A51-BE46-8DC24A390657}" type="presParOf" srcId="{734E9D32-F266-4FC9-A06D-6264124C7368}" destId="{3C137F94-EFCA-4716-92FF-07824B08D24B}" srcOrd="8" destOrd="0" presId="urn:microsoft.com/office/officeart/2005/8/layout/cycle2"/>
    <dgm:cxn modelId="{4E202769-DFFC-4FD3-9F44-745578D67E6F}" type="presParOf" srcId="{734E9D32-F266-4FC9-A06D-6264124C7368}" destId="{3A93A630-1679-46A3-B830-FCA8559AFD29}" srcOrd="9" destOrd="0" presId="urn:microsoft.com/office/officeart/2005/8/layout/cycle2"/>
    <dgm:cxn modelId="{A69CD2F6-35AA-42EF-8DB0-946998773001}" type="presParOf" srcId="{3A93A630-1679-46A3-B830-FCA8559AFD29}" destId="{8F581141-5284-456B-BF79-D93ABBC852B3}" srcOrd="0" destOrd="0" presId="urn:microsoft.com/office/officeart/2005/8/layout/cycle2"/>
    <dgm:cxn modelId="{D5E79193-2825-4D52-B78E-E6B0480D2758}" type="presParOf" srcId="{734E9D32-F266-4FC9-A06D-6264124C7368}" destId="{43DDD25F-29A4-47DF-85AD-1572876DC021}" srcOrd="10" destOrd="0" presId="urn:microsoft.com/office/officeart/2005/8/layout/cycle2"/>
    <dgm:cxn modelId="{454C326A-B1CF-4203-BFDD-49F0778B924D}" type="presParOf" srcId="{734E9D32-F266-4FC9-A06D-6264124C7368}" destId="{D9094CBC-66F4-488A-A080-FB0405D1C523}" srcOrd="11" destOrd="0" presId="urn:microsoft.com/office/officeart/2005/8/layout/cycle2"/>
    <dgm:cxn modelId="{4638DFDE-F235-4AFB-B4CA-2F09CFE289C9}" type="presParOf" srcId="{D9094CBC-66F4-488A-A080-FB0405D1C523}" destId="{BB705560-47DD-49CC-B946-8D4111F63635}" srcOrd="0" destOrd="0" presId="urn:microsoft.com/office/officeart/2005/8/layout/cycle2"/>
    <dgm:cxn modelId="{B450B645-2374-42CE-A062-3976F739CF5A}" type="presParOf" srcId="{734E9D32-F266-4FC9-A06D-6264124C7368}" destId="{94A6F8E4-238F-4235-ACF6-D328826AA792}" srcOrd="12" destOrd="0" presId="urn:microsoft.com/office/officeart/2005/8/layout/cycle2"/>
    <dgm:cxn modelId="{FFAC48D6-F798-4E69-8866-F26FDC569895}" type="presParOf" srcId="{734E9D32-F266-4FC9-A06D-6264124C7368}" destId="{B0827020-46D7-4D35-B6DD-C191660291D3}" srcOrd="13" destOrd="0" presId="urn:microsoft.com/office/officeart/2005/8/layout/cycle2"/>
    <dgm:cxn modelId="{A5AECAC9-5A5E-4C76-9C45-1798F6726DAE}" type="presParOf" srcId="{B0827020-46D7-4D35-B6DD-C191660291D3}" destId="{BAAE0199-0A10-4877-8D09-28204046E35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6F1319-E6E9-47B7-BDFB-FA8057E443E7}" type="doc">
      <dgm:prSet loTypeId="urn:microsoft.com/office/officeart/2005/8/layout/lProcess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6A077B6A-A6D7-4862-A961-634D071E2795}">
      <dgm:prSet phldrT="[Text]" custT="1"/>
      <dgm:spPr>
        <a:xfrm>
          <a:off x="684" y="0"/>
          <a:ext cx="1778652" cy="2800349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 algn="ctr"/>
          <a:r>
            <a:rPr lang="en-US" sz="28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Persiapan</a:t>
          </a:r>
          <a:endParaRPr lang="en-US" sz="2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7CFA4B5-A2B2-4131-9EE3-86A9251B21F0}" type="parTrans" cxnId="{93FBB82B-1865-445D-BE2D-2B4342A6BC85}">
      <dgm:prSet/>
      <dgm:spPr/>
      <dgm:t>
        <a:bodyPr/>
        <a:lstStyle/>
        <a:p>
          <a:pPr algn="ctr"/>
          <a:endParaRPr lang="en-US" sz="2000"/>
        </a:p>
      </dgm:t>
    </dgm:pt>
    <dgm:pt modelId="{06C4461B-A03A-4092-8223-9E10D25744B7}" type="sibTrans" cxnId="{93FBB82B-1865-445D-BE2D-2B4342A6BC85}">
      <dgm:prSet/>
      <dgm:spPr/>
      <dgm:t>
        <a:bodyPr/>
        <a:lstStyle/>
        <a:p>
          <a:pPr algn="ctr"/>
          <a:endParaRPr lang="en-US" sz="2000"/>
        </a:p>
      </dgm:t>
    </dgm:pt>
    <dgm:pt modelId="{89771013-0B91-4A14-BE57-270ECADC037C}">
      <dgm:prSet phldrT="[Text]" custT="1"/>
      <dgm:spPr>
        <a:xfrm>
          <a:off x="178549" y="840344"/>
          <a:ext cx="1422922" cy="550156"/>
        </a:xfrm>
        <a:solidFill>
          <a:srgbClr val="4BACC6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Survei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Pendahuluan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5C33E150-F087-4C34-8C60-532E08156D21}" type="parTrans" cxnId="{ABF5B4CE-E4EE-4654-949A-31EF738A1121}">
      <dgm:prSet/>
      <dgm:spPr/>
      <dgm:t>
        <a:bodyPr/>
        <a:lstStyle/>
        <a:p>
          <a:pPr algn="ctr"/>
          <a:endParaRPr lang="en-US" sz="2000"/>
        </a:p>
      </dgm:t>
    </dgm:pt>
    <dgm:pt modelId="{6C4F33AE-0F68-4CCC-ACE6-C8706BE35BBD}" type="sibTrans" cxnId="{ABF5B4CE-E4EE-4654-949A-31EF738A1121}">
      <dgm:prSet/>
      <dgm:spPr/>
      <dgm:t>
        <a:bodyPr/>
        <a:lstStyle/>
        <a:p>
          <a:pPr algn="ctr"/>
          <a:endParaRPr lang="en-US" sz="2000"/>
        </a:p>
      </dgm:t>
    </dgm:pt>
    <dgm:pt modelId="{EB28CB2C-26C0-4B15-A3C9-6B7928AE0361}">
      <dgm:prSet phldrT="[Text]" custT="1"/>
      <dgm:spPr>
        <a:xfrm>
          <a:off x="178549" y="1475140"/>
          <a:ext cx="1422922" cy="550156"/>
        </a:xfrm>
        <a:solidFill>
          <a:srgbClr val="4BACC6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Menyusun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Program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Kerja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2F5259A9-3625-4CA0-B01A-4B36F306B875}" type="parTrans" cxnId="{BEE16C4B-A410-42A1-A3A0-C4FECF14CDAB}">
      <dgm:prSet/>
      <dgm:spPr/>
      <dgm:t>
        <a:bodyPr/>
        <a:lstStyle/>
        <a:p>
          <a:pPr algn="ctr"/>
          <a:endParaRPr lang="en-US" sz="2000"/>
        </a:p>
      </dgm:t>
    </dgm:pt>
    <dgm:pt modelId="{124C33D3-71D9-4A79-A655-12F5E886D7F3}" type="sibTrans" cxnId="{BEE16C4B-A410-42A1-A3A0-C4FECF14CDAB}">
      <dgm:prSet/>
      <dgm:spPr/>
      <dgm:t>
        <a:bodyPr/>
        <a:lstStyle/>
        <a:p>
          <a:pPr algn="ctr"/>
          <a:endParaRPr lang="en-US" sz="2000"/>
        </a:p>
      </dgm:t>
    </dgm:pt>
    <dgm:pt modelId="{E4C9FBE3-D599-4310-831E-561C6F7FEA93}">
      <dgm:prSet phldrT="[Text]" custT="1"/>
      <dgm:spPr>
        <a:xfrm>
          <a:off x="1912735" y="0"/>
          <a:ext cx="1778652" cy="2800349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 algn="ctr"/>
          <a:r>
            <a:rPr lang="en-US" sz="28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Pelaksanaan</a:t>
          </a:r>
          <a:endParaRPr lang="en-US" sz="2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AFDF4974-789F-4AA9-BA6C-063AC2227A6A}" type="parTrans" cxnId="{E301FAD4-92D3-40B6-9A3F-F1FFBC4A966E}">
      <dgm:prSet/>
      <dgm:spPr/>
      <dgm:t>
        <a:bodyPr/>
        <a:lstStyle/>
        <a:p>
          <a:pPr algn="ctr"/>
          <a:endParaRPr lang="en-US" sz="2000"/>
        </a:p>
      </dgm:t>
    </dgm:pt>
    <dgm:pt modelId="{C9693887-FDCD-469D-B9B9-39F4C4562B4C}" type="sibTrans" cxnId="{E301FAD4-92D3-40B6-9A3F-F1FFBC4A966E}">
      <dgm:prSet/>
      <dgm:spPr/>
      <dgm:t>
        <a:bodyPr/>
        <a:lstStyle/>
        <a:p>
          <a:pPr algn="ctr"/>
          <a:endParaRPr lang="en-US" sz="2000"/>
        </a:p>
      </dgm:t>
    </dgm:pt>
    <dgm:pt modelId="{7F0B3BEC-84B5-4EFF-AD68-F358BB62E285}">
      <dgm:prSet phldrT="[Text]" custT="1"/>
      <dgm:spPr>
        <a:xfrm>
          <a:off x="2090600" y="840173"/>
          <a:ext cx="1422922" cy="407951"/>
        </a:xfrm>
        <a:solidFill>
          <a:srgbClr val="8064A2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US" sz="20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Penjelasan</a:t>
          </a:r>
          <a:r>
            <a:rPr lang="en-US" sz="2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konsep</a:t>
          </a:r>
          <a:r>
            <a:rPr lang="en-US" sz="2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penyusunan</a:t>
          </a:r>
          <a:r>
            <a:rPr lang="en-US" sz="2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RTP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5021EF1F-D51B-42A2-BF47-AF6A42873A42}" type="parTrans" cxnId="{3C9E06FB-A7D0-4CCF-90D1-257BC00B763C}">
      <dgm:prSet/>
      <dgm:spPr/>
      <dgm:t>
        <a:bodyPr/>
        <a:lstStyle/>
        <a:p>
          <a:pPr algn="ctr"/>
          <a:endParaRPr lang="en-US" sz="2000"/>
        </a:p>
      </dgm:t>
    </dgm:pt>
    <dgm:pt modelId="{C8DEC4C4-C6C2-4ECD-B30E-3300820B66FF}" type="sibTrans" cxnId="{3C9E06FB-A7D0-4CCF-90D1-257BC00B763C}">
      <dgm:prSet/>
      <dgm:spPr/>
      <dgm:t>
        <a:bodyPr/>
        <a:lstStyle/>
        <a:p>
          <a:pPr algn="ctr"/>
          <a:endParaRPr lang="en-US" sz="2000"/>
        </a:p>
      </dgm:t>
    </dgm:pt>
    <dgm:pt modelId="{6A8CA5EB-2836-4846-9D85-27CEB70496F8}">
      <dgm:prSet phldrT="[Text]" custT="1"/>
      <dgm:spPr>
        <a:xfrm>
          <a:off x="2090600" y="1310886"/>
          <a:ext cx="1422922" cy="407951"/>
        </a:xfrm>
        <a:solidFill>
          <a:srgbClr val="8064A2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Penyusunan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Profil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Risiko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03BB5D67-CD4B-4C0A-905F-683342FA8170}" type="parTrans" cxnId="{685F2509-B03D-4B4E-AF12-A3B74F0755D4}">
      <dgm:prSet/>
      <dgm:spPr/>
      <dgm:t>
        <a:bodyPr/>
        <a:lstStyle/>
        <a:p>
          <a:pPr algn="ctr"/>
          <a:endParaRPr lang="en-US" sz="2000"/>
        </a:p>
      </dgm:t>
    </dgm:pt>
    <dgm:pt modelId="{7C2EF5D3-B546-4F27-87C0-527BA62C744D}" type="sibTrans" cxnId="{685F2509-B03D-4B4E-AF12-A3B74F0755D4}">
      <dgm:prSet/>
      <dgm:spPr/>
      <dgm:t>
        <a:bodyPr/>
        <a:lstStyle/>
        <a:p>
          <a:pPr algn="ctr"/>
          <a:endParaRPr lang="en-US" sz="2000"/>
        </a:p>
      </dgm:t>
    </dgm:pt>
    <dgm:pt modelId="{F0FBE1EA-B689-47EC-A85F-6C09732F70B6}">
      <dgm:prSet phldrT="[Text]" custT="1"/>
      <dgm:spPr>
        <a:xfrm>
          <a:off x="3824787" y="0"/>
          <a:ext cx="1778652" cy="2800349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 algn="ctr"/>
          <a:r>
            <a:rPr lang="en-US" sz="28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Pelaporan</a:t>
          </a:r>
          <a:endParaRPr lang="en-US" sz="2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555F43F-920A-416C-B092-9484ABEAFEF1}" type="parTrans" cxnId="{A8636B51-EF0D-48A4-B90A-E75C026AF5FF}">
      <dgm:prSet/>
      <dgm:spPr/>
      <dgm:t>
        <a:bodyPr/>
        <a:lstStyle/>
        <a:p>
          <a:pPr algn="ctr"/>
          <a:endParaRPr lang="en-US" sz="2000"/>
        </a:p>
      </dgm:t>
    </dgm:pt>
    <dgm:pt modelId="{1446B833-64D5-40A7-AA9F-A0149EBC6DB8}" type="sibTrans" cxnId="{A8636B51-EF0D-48A4-B90A-E75C026AF5FF}">
      <dgm:prSet/>
      <dgm:spPr/>
      <dgm:t>
        <a:bodyPr/>
        <a:lstStyle/>
        <a:p>
          <a:pPr algn="ctr"/>
          <a:endParaRPr lang="en-US" sz="2000"/>
        </a:p>
      </dgm:t>
    </dgm:pt>
    <dgm:pt modelId="{B82247AF-E24C-47E9-911B-C5B588E4C031}">
      <dgm:prSet phldrT="[Text]" custT="1"/>
      <dgm:spPr>
        <a:xfrm>
          <a:off x="178549" y="2109936"/>
          <a:ext cx="1422922" cy="550156"/>
        </a:xfrm>
        <a:solidFill>
          <a:srgbClr val="4BACC6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id-ID" sz="2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Pembahasan Program Kerja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AA3B6D01-235D-43EF-9306-4BC81C51A0E4}" type="parTrans" cxnId="{CC103F8A-71CF-4901-898B-02393748B077}">
      <dgm:prSet/>
      <dgm:spPr/>
      <dgm:t>
        <a:bodyPr/>
        <a:lstStyle/>
        <a:p>
          <a:pPr algn="ctr"/>
          <a:endParaRPr lang="en-US" sz="2000"/>
        </a:p>
      </dgm:t>
    </dgm:pt>
    <dgm:pt modelId="{6F4AF0E1-27F5-4873-AF66-29BE4BB2C9D3}" type="sibTrans" cxnId="{CC103F8A-71CF-4901-898B-02393748B077}">
      <dgm:prSet/>
      <dgm:spPr/>
      <dgm:t>
        <a:bodyPr/>
        <a:lstStyle/>
        <a:p>
          <a:pPr algn="ctr"/>
          <a:endParaRPr lang="en-US" sz="2000"/>
        </a:p>
      </dgm:t>
    </dgm:pt>
    <dgm:pt modelId="{DFA7F90C-B013-49C3-9406-173D9517328F}">
      <dgm:prSet phldrT="[Text]" custT="1"/>
      <dgm:spPr>
        <a:xfrm>
          <a:off x="2090600" y="1781599"/>
          <a:ext cx="1422922" cy="407951"/>
        </a:xfrm>
        <a:solidFill>
          <a:srgbClr val="8064A2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Penyusunan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RTP</a:t>
          </a:r>
        </a:p>
      </dgm:t>
    </dgm:pt>
    <dgm:pt modelId="{5F47036E-49B1-4929-8451-4E63FA889B2C}" type="parTrans" cxnId="{DC5387FC-CB85-4C28-BE75-B9A1D82BE163}">
      <dgm:prSet/>
      <dgm:spPr/>
      <dgm:t>
        <a:bodyPr/>
        <a:lstStyle/>
        <a:p>
          <a:pPr algn="ctr"/>
          <a:endParaRPr lang="en-US" sz="2000"/>
        </a:p>
      </dgm:t>
    </dgm:pt>
    <dgm:pt modelId="{DE81BB28-771F-4C99-950D-AA40732DCEBE}" type="sibTrans" cxnId="{DC5387FC-CB85-4C28-BE75-B9A1D82BE163}">
      <dgm:prSet/>
      <dgm:spPr/>
      <dgm:t>
        <a:bodyPr/>
        <a:lstStyle/>
        <a:p>
          <a:pPr algn="ctr"/>
          <a:endParaRPr lang="en-US" sz="2000"/>
        </a:p>
      </dgm:t>
    </dgm:pt>
    <dgm:pt modelId="{130B16E6-C2A2-4592-9BBF-5685E1DA468F}">
      <dgm:prSet phldrT="[Text]" custT="1"/>
      <dgm:spPr>
        <a:xfrm>
          <a:off x="4002652" y="840105"/>
          <a:ext cx="1422922" cy="1820227"/>
        </a:xfrm>
        <a:solidFill>
          <a:srgbClr val="F79646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US" sz="20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Finalisasi</a:t>
          </a:r>
          <a:r>
            <a:rPr lang="en-US" sz="2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RTP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7625D553-5582-4827-8608-A9EA44AAC4DC}" type="parTrans" cxnId="{A396CB56-8945-4A79-BF5E-27AACEE45972}">
      <dgm:prSet/>
      <dgm:spPr/>
      <dgm:t>
        <a:bodyPr/>
        <a:lstStyle/>
        <a:p>
          <a:pPr algn="ctr"/>
          <a:endParaRPr lang="en-US" sz="2000"/>
        </a:p>
      </dgm:t>
    </dgm:pt>
    <dgm:pt modelId="{4F327FCF-0910-4F1B-9474-1E47E0430816}" type="sibTrans" cxnId="{A396CB56-8945-4A79-BF5E-27AACEE45972}">
      <dgm:prSet/>
      <dgm:spPr/>
      <dgm:t>
        <a:bodyPr/>
        <a:lstStyle/>
        <a:p>
          <a:pPr algn="ctr"/>
          <a:endParaRPr lang="en-US" sz="2000"/>
        </a:p>
      </dgm:t>
    </dgm:pt>
    <dgm:pt modelId="{AE4756B8-C34F-4AB5-8421-C83C853220A5}" type="pres">
      <dgm:prSet presAssocID="{BF6F1319-E6E9-47B7-BDFB-FA8057E443E7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B4CAA12-2E9B-414D-B2C6-B8140969F117}" type="pres">
      <dgm:prSet presAssocID="{6A077B6A-A6D7-4862-A961-634D071E2795}" presName="compNode" presStyleCnt="0"/>
      <dgm:spPr/>
    </dgm:pt>
    <dgm:pt modelId="{B40F643A-F155-46A7-94D6-E4B877ED4BF7}" type="pres">
      <dgm:prSet presAssocID="{6A077B6A-A6D7-4862-A961-634D071E2795}" presName="aNode" presStyleLbl="bgShp" presStyleIdx="0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C419193-4866-4B8E-BE82-2DC21C8ADBB2}" type="pres">
      <dgm:prSet presAssocID="{6A077B6A-A6D7-4862-A961-634D071E2795}" presName="textNode" presStyleLbl="bgShp" presStyleIdx="0" presStyleCnt="3"/>
      <dgm:spPr/>
      <dgm:t>
        <a:bodyPr/>
        <a:lstStyle/>
        <a:p>
          <a:endParaRPr lang="en-US"/>
        </a:p>
      </dgm:t>
    </dgm:pt>
    <dgm:pt modelId="{C27FCE46-18D7-42F4-BB2E-8981A8C4C044}" type="pres">
      <dgm:prSet presAssocID="{6A077B6A-A6D7-4862-A961-634D071E2795}" presName="compChildNode" presStyleCnt="0"/>
      <dgm:spPr/>
    </dgm:pt>
    <dgm:pt modelId="{C7746037-5592-4EB8-816A-7719F453BA88}" type="pres">
      <dgm:prSet presAssocID="{6A077B6A-A6D7-4862-A961-634D071E2795}" presName="theInnerList" presStyleCnt="0"/>
      <dgm:spPr/>
    </dgm:pt>
    <dgm:pt modelId="{6B226167-35CC-4B52-A8E8-E7FE9A5286EE}" type="pres">
      <dgm:prSet presAssocID="{89771013-0B91-4A14-BE57-270ECADC037C}" presName="childNode" presStyleLbl="node1" presStyleIdx="0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A1CDF7BE-335D-4BEF-8469-DC8E6CD49775}" type="pres">
      <dgm:prSet presAssocID="{89771013-0B91-4A14-BE57-270ECADC037C}" presName="aSpace2" presStyleCnt="0"/>
      <dgm:spPr/>
    </dgm:pt>
    <dgm:pt modelId="{BA90D857-AEA4-41AB-999B-145A222663C8}" type="pres">
      <dgm:prSet presAssocID="{EB28CB2C-26C0-4B15-A3C9-6B7928AE0361}" presName="childNode" presStyleLbl="node1" presStyleIdx="1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0B7AD3EA-244E-4469-B493-088EC1EE2D03}" type="pres">
      <dgm:prSet presAssocID="{EB28CB2C-26C0-4B15-A3C9-6B7928AE0361}" presName="aSpace2" presStyleCnt="0"/>
      <dgm:spPr/>
    </dgm:pt>
    <dgm:pt modelId="{E8685E96-8A04-44CA-B111-4224C8F46320}" type="pres">
      <dgm:prSet presAssocID="{B82247AF-E24C-47E9-911B-C5B588E4C031}" presName="childNode" presStyleLbl="node1" presStyleIdx="2" presStyleCnt="7" custLinFactNeighborX="-242" custLinFactNeighborY="1859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F5E6CD7-0AB0-4C28-88C1-B39D29D11648}" type="pres">
      <dgm:prSet presAssocID="{6A077B6A-A6D7-4862-A961-634D071E2795}" presName="aSpace" presStyleCnt="0"/>
      <dgm:spPr/>
    </dgm:pt>
    <dgm:pt modelId="{57EC51DE-7DEC-442C-84AC-D25926F798D9}" type="pres">
      <dgm:prSet presAssocID="{E4C9FBE3-D599-4310-831E-561C6F7FEA93}" presName="compNode" presStyleCnt="0"/>
      <dgm:spPr/>
    </dgm:pt>
    <dgm:pt modelId="{702E1F45-8AC5-4226-B6A5-F5E213B2ABA1}" type="pres">
      <dgm:prSet presAssocID="{E4C9FBE3-D599-4310-831E-561C6F7FEA93}" presName="aNode" presStyleLbl="bgShp" presStyleIdx="1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159D86F-FCF8-4DC7-8C7D-C5298FEF06F4}" type="pres">
      <dgm:prSet presAssocID="{E4C9FBE3-D599-4310-831E-561C6F7FEA93}" presName="textNode" presStyleLbl="bgShp" presStyleIdx="1" presStyleCnt="3"/>
      <dgm:spPr/>
      <dgm:t>
        <a:bodyPr/>
        <a:lstStyle/>
        <a:p>
          <a:endParaRPr lang="en-US"/>
        </a:p>
      </dgm:t>
    </dgm:pt>
    <dgm:pt modelId="{8CDC96D0-D8F4-4CAC-AA25-86928BEBDC38}" type="pres">
      <dgm:prSet presAssocID="{E4C9FBE3-D599-4310-831E-561C6F7FEA93}" presName="compChildNode" presStyleCnt="0"/>
      <dgm:spPr/>
    </dgm:pt>
    <dgm:pt modelId="{7C1AECA8-1B14-41F0-ADCE-D752DB9F1E6C}" type="pres">
      <dgm:prSet presAssocID="{E4C9FBE3-D599-4310-831E-561C6F7FEA93}" presName="theInnerList" presStyleCnt="0"/>
      <dgm:spPr/>
    </dgm:pt>
    <dgm:pt modelId="{9B25262A-36E6-4B93-AA49-38D31391422A}" type="pres">
      <dgm:prSet presAssocID="{7F0B3BEC-84B5-4EFF-AD68-F358BB62E285}" presName="childNode" presStyleLbl="node1" presStyleIdx="3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433AB370-5D56-43F0-A9D3-4D884CA3EE8A}" type="pres">
      <dgm:prSet presAssocID="{7F0B3BEC-84B5-4EFF-AD68-F358BB62E285}" presName="aSpace2" presStyleCnt="0"/>
      <dgm:spPr/>
    </dgm:pt>
    <dgm:pt modelId="{11BBBF27-91E9-4591-BC86-28F78B4C3582}" type="pres">
      <dgm:prSet presAssocID="{6A8CA5EB-2836-4846-9D85-27CEB70496F8}" presName="childNode" presStyleLbl="node1" presStyleIdx="4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C55C4BC-4AA0-4AEB-B5F0-6FF609290EE9}" type="pres">
      <dgm:prSet presAssocID="{6A8CA5EB-2836-4846-9D85-27CEB70496F8}" presName="aSpace2" presStyleCnt="0"/>
      <dgm:spPr/>
    </dgm:pt>
    <dgm:pt modelId="{3092EC68-0B18-4348-86EB-6E32C44CCF75}" type="pres">
      <dgm:prSet presAssocID="{DFA7F90C-B013-49C3-9406-173D9517328F}" presName="childNode" presStyleLbl="node1" presStyleIdx="5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1E678BB-A1C1-4B1A-BE44-6777B5B0562B}" type="pres">
      <dgm:prSet presAssocID="{E4C9FBE3-D599-4310-831E-561C6F7FEA93}" presName="aSpace" presStyleCnt="0"/>
      <dgm:spPr/>
    </dgm:pt>
    <dgm:pt modelId="{27F1D3FD-9EE4-425D-9ECD-DBD3E3D76AC8}" type="pres">
      <dgm:prSet presAssocID="{F0FBE1EA-B689-47EC-A85F-6C09732F70B6}" presName="compNode" presStyleCnt="0"/>
      <dgm:spPr/>
    </dgm:pt>
    <dgm:pt modelId="{7FE06BA3-E050-466F-8F07-C4DD429ECB79}" type="pres">
      <dgm:prSet presAssocID="{F0FBE1EA-B689-47EC-A85F-6C09732F70B6}" presName="aNode" presStyleLbl="bgShp" presStyleIdx="2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75197142-24BF-49A6-905E-820C4CB8E1AA}" type="pres">
      <dgm:prSet presAssocID="{F0FBE1EA-B689-47EC-A85F-6C09732F70B6}" presName="textNode" presStyleLbl="bgShp" presStyleIdx="2" presStyleCnt="3"/>
      <dgm:spPr/>
      <dgm:t>
        <a:bodyPr/>
        <a:lstStyle/>
        <a:p>
          <a:endParaRPr lang="en-US"/>
        </a:p>
      </dgm:t>
    </dgm:pt>
    <dgm:pt modelId="{9F6AC45A-2150-4DBC-B490-02ECBD2F17D3}" type="pres">
      <dgm:prSet presAssocID="{F0FBE1EA-B689-47EC-A85F-6C09732F70B6}" presName="compChildNode" presStyleCnt="0"/>
      <dgm:spPr/>
    </dgm:pt>
    <dgm:pt modelId="{F26B2182-0C8D-421E-A87E-74EB054273A1}" type="pres">
      <dgm:prSet presAssocID="{F0FBE1EA-B689-47EC-A85F-6C09732F70B6}" presName="theInnerList" presStyleCnt="0"/>
      <dgm:spPr/>
    </dgm:pt>
    <dgm:pt modelId="{5767706F-1EB8-44DA-B861-8C8EBF4BF39D}" type="pres">
      <dgm:prSet presAssocID="{130B16E6-C2A2-4592-9BBF-5685E1DA468F}" presName="childNode" presStyleLbl="node1" presStyleIdx="6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</dgm:ptLst>
  <dgm:cxnLst>
    <dgm:cxn modelId="{E82D2B28-BC51-407F-A63B-62DB0A234412}" type="presOf" srcId="{B82247AF-E24C-47E9-911B-C5B588E4C031}" destId="{E8685E96-8A04-44CA-B111-4224C8F46320}" srcOrd="0" destOrd="0" presId="urn:microsoft.com/office/officeart/2005/8/layout/lProcess2"/>
    <dgm:cxn modelId="{697B68E4-E32F-4669-AEB1-4400794FAD2E}" type="presOf" srcId="{130B16E6-C2A2-4592-9BBF-5685E1DA468F}" destId="{5767706F-1EB8-44DA-B861-8C8EBF4BF39D}" srcOrd="0" destOrd="0" presId="urn:microsoft.com/office/officeart/2005/8/layout/lProcess2"/>
    <dgm:cxn modelId="{BEE16C4B-A410-42A1-A3A0-C4FECF14CDAB}" srcId="{6A077B6A-A6D7-4862-A961-634D071E2795}" destId="{EB28CB2C-26C0-4B15-A3C9-6B7928AE0361}" srcOrd="1" destOrd="0" parTransId="{2F5259A9-3625-4CA0-B01A-4B36F306B875}" sibTransId="{124C33D3-71D9-4A79-A655-12F5E886D7F3}"/>
    <dgm:cxn modelId="{78EDEAFF-8EFC-42C3-8F17-3D4C254822B7}" type="presOf" srcId="{89771013-0B91-4A14-BE57-270ECADC037C}" destId="{6B226167-35CC-4B52-A8E8-E7FE9A5286EE}" srcOrd="0" destOrd="0" presId="urn:microsoft.com/office/officeart/2005/8/layout/lProcess2"/>
    <dgm:cxn modelId="{A8636B51-EF0D-48A4-B90A-E75C026AF5FF}" srcId="{BF6F1319-E6E9-47B7-BDFB-FA8057E443E7}" destId="{F0FBE1EA-B689-47EC-A85F-6C09732F70B6}" srcOrd="2" destOrd="0" parTransId="{B555F43F-920A-416C-B092-9484ABEAFEF1}" sibTransId="{1446B833-64D5-40A7-AA9F-A0149EBC6DB8}"/>
    <dgm:cxn modelId="{871165E7-125E-4F48-83C5-8D2AD4456898}" type="presOf" srcId="{DFA7F90C-B013-49C3-9406-173D9517328F}" destId="{3092EC68-0B18-4348-86EB-6E32C44CCF75}" srcOrd="0" destOrd="0" presId="urn:microsoft.com/office/officeart/2005/8/layout/lProcess2"/>
    <dgm:cxn modelId="{CC103F8A-71CF-4901-898B-02393748B077}" srcId="{6A077B6A-A6D7-4862-A961-634D071E2795}" destId="{B82247AF-E24C-47E9-911B-C5B588E4C031}" srcOrd="2" destOrd="0" parTransId="{AA3B6D01-235D-43EF-9306-4BC81C51A0E4}" sibTransId="{6F4AF0E1-27F5-4873-AF66-29BE4BB2C9D3}"/>
    <dgm:cxn modelId="{637EC616-181F-4EFE-B927-F84B7161CBCE}" type="presOf" srcId="{7F0B3BEC-84B5-4EFF-AD68-F358BB62E285}" destId="{9B25262A-36E6-4B93-AA49-38D31391422A}" srcOrd="0" destOrd="0" presId="urn:microsoft.com/office/officeart/2005/8/layout/lProcess2"/>
    <dgm:cxn modelId="{685F2509-B03D-4B4E-AF12-A3B74F0755D4}" srcId="{E4C9FBE3-D599-4310-831E-561C6F7FEA93}" destId="{6A8CA5EB-2836-4846-9D85-27CEB70496F8}" srcOrd="1" destOrd="0" parTransId="{03BB5D67-CD4B-4C0A-905F-683342FA8170}" sibTransId="{7C2EF5D3-B546-4F27-87C0-527BA62C744D}"/>
    <dgm:cxn modelId="{7FE31493-78FC-428B-960D-1C2865D8A193}" type="presOf" srcId="{6A077B6A-A6D7-4862-A961-634D071E2795}" destId="{1C419193-4866-4B8E-BE82-2DC21C8ADBB2}" srcOrd="1" destOrd="0" presId="urn:microsoft.com/office/officeart/2005/8/layout/lProcess2"/>
    <dgm:cxn modelId="{DC5387FC-CB85-4C28-BE75-B9A1D82BE163}" srcId="{E4C9FBE3-D599-4310-831E-561C6F7FEA93}" destId="{DFA7F90C-B013-49C3-9406-173D9517328F}" srcOrd="2" destOrd="0" parTransId="{5F47036E-49B1-4929-8451-4E63FA889B2C}" sibTransId="{DE81BB28-771F-4C99-950D-AA40732DCEBE}"/>
    <dgm:cxn modelId="{7E21CEFB-5C9C-482E-9309-13819A6C5D3D}" type="presOf" srcId="{F0FBE1EA-B689-47EC-A85F-6C09732F70B6}" destId="{7FE06BA3-E050-466F-8F07-C4DD429ECB79}" srcOrd="0" destOrd="0" presId="urn:microsoft.com/office/officeart/2005/8/layout/lProcess2"/>
    <dgm:cxn modelId="{A396CB56-8945-4A79-BF5E-27AACEE45972}" srcId="{F0FBE1EA-B689-47EC-A85F-6C09732F70B6}" destId="{130B16E6-C2A2-4592-9BBF-5685E1DA468F}" srcOrd="0" destOrd="0" parTransId="{7625D553-5582-4827-8608-A9EA44AAC4DC}" sibTransId="{4F327FCF-0910-4F1B-9474-1E47E0430816}"/>
    <dgm:cxn modelId="{EE9C8288-4E2D-4D93-9AAC-CE77544C3137}" type="presOf" srcId="{6A8CA5EB-2836-4846-9D85-27CEB70496F8}" destId="{11BBBF27-91E9-4591-BC86-28F78B4C3582}" srcOrd="0" destOrd="0" presId="urn:microsoft.com/office/officeart/2005/8/layout/lProcess2"/>
    <dgm:cxn modelId="{93FBB82B-1865-445D-BE2D-2B4342A6BC85}" srcId="{BF6F1319-E6E9-47B7-BDFB-FA8057E443E7}" destId="{6A077B6A-A6D7-4862-A961-634D071E2795}" srcOrd="0" destOrd="0" parTransId="{B7CFA4B5-A2B2-4131-9EE3-86A9251B21F0}" sibTransId="{06C4461B-A03A-4092-8223-9E10D25744B7}"/>
    <dgm:cxn modelId="{3FD1A99C-81A4-47E1-B567-C292DEC33B73}" type="presOf" srcId="{BF6F1319-E6E9-47B7-BDFB-FA8057E443E7}" destId="{AE4756B8-C34F-4AB5-8421-C83C853220A5}" srcOrd="0" destOrd="0" presId="urn:microsoft.com/office/officeart/2005/8/layout/lProcess2"/>
    <dgm:cxn modelId="{D927F0B7-62C8-4CA3-8799-F72A51105FB8}" type="presOf" srcId="{F0FBE1EA-B689-47EC-A85F-6C09732F70B6}" destId="{75197142-24BF-49A6-905E-820C4CB8E1AA}" srcOrd="1" destOrd="0" presId="urn:microsoft.com/office/officeart/2005/8/layout/lProcess2"/>
    <dgm:cxn modelId="{3C9E06FB-A7D0-4CCF-90D1-257BC00B763C}" srcId="{E4C9FBE3-D599-4310-831E-561C6F7FEA93}" destId="{7F0B3BEC-84B5-4EFF-AD68-F358BB62E285}" srcOrd="0" destOrd="0" parTransId="{5021EF1F-D51B-42A2-BF47-AF6A42873A42}" sibTransId="{C8DEC4C4-C6C2-4ECD-B30E-3300820B66FF}"/>
    <dgm:cxn modelId="{DBD0AA56-7ED7-4685-A53E-B65DA12DEAED}" type="presOf" srcId="{E4C9FBE3-D599-4310-831E-561C6F7FEA93}" destId="{702E1F45-8AC5-4226-B6A5-F5E213B2ABA1}" srcOrd="0" destOrd="0" presId="urn:microsoft.com/office/officeart/2005/8/layout/lProcess2"/>
    <dgm:cxn modelId="{E301FAD4-92D3-40B6-9A3F-F1FFBC4A966E}" srcId="{BF6F1319-E6E9-47B7-BDFB-FA8057E443E7}" destId="{E4C9FBE3-D599-4310-831E-561C6F7FEA93}" srcOrd="1" destOrd="0" parTransId="{AFDF4974-789F-4AA9-BA6C-063AC2227A6A}" sibTransId="{C9693887-FDCD-469D-B9B9-39F4C4562B4C}"/>
    <dgm:cxn modelId="{F674E6C1-7833-4529-BB3D-5249B68E0DF7}" type="presOf" srcId="{E4C9FBE3-D599-4310-831E-561C6F7FEA93}" destId="{1159D86F-FCF8-4DC7-8C7D-C5298FEF06F4}" srcOrd="1" destOrd="0" presId="urn:microsoft.com/office/officeart/2005/8/layout/lProcess2"/>
    <dgm:cxn modelId="{532F97BD-D57A-44AA-8C22-3198AF83AB84}" type="presOf" srcId="{EB28CB2C-26C0-4B15-A3C9-6B7928AE0361}" destId="{BA90D857-AEA4-41AB-999B-145A222663C8}" srcOrd="0" destOrd="0" presId="urn:microsoft.com/office/officeart/2005/8/layout/lProcess2"/>
    <dgm:cxn modelId="{ABF5B4CE-E4EE-4654-949A-31EF738A1121}" srcId="{6A077B6A-A6D7-4862-A961-634D071E2795}" destId="{89771013-0B91-4A14-BE57-270ECADC037C}" srcOrd="0" destOrd="0" parTransId="{5C33E150-F087-4C34-8C60-532E08156D21}" sibTransId="{6C4F33AE-0F68-4CCC-ACE6-C8706BE35BBD}"/>
    <dgm:cxn modelId="{39B7769E-C7BA-4113-A283-F09B5C68A8E9}" type="presOf" srcId="{6A077B6A-A6D7-4862-A961-634D071E2795}" destId="{B40F643A-F155-46A7-94D6-E4B877ED4BF7}" srcOrd="0" destOrd="0" presId="urn:microsoft.com/office/officeart/2005/8/layout/lProcess2"/>
    <dgm:cxn modelId="{3BD4B92E-BA0C-4BFD-A20C-095E09AFC611}" type="presParOf" srcId="{AE4756B8-C34F-4AB5-8421-C83C853220A5}" destId="{1B4CAA12-2E9B-414D-B2C6-B8140969F117}" srcOrd="0" destOrd="0" presId="urn:microsoft.com/office/officeart/2005/8/layout/lProcess2"/>
    <dgm:cxn modelId="{74E9F4CF-D117-4EAD-BE02-EB188F90E6E1}" type="presParOf" srcId="{1B4CAA12-2E9B-414D-B2C6-B8140969F117}" destId="{B40F643A-F155-46A7-94D6-E4B877ED4BF7}" srcOrd="0" destOrd="0" presId="urn:microsoft.com/office/officeart/2005/8/layout/lProcess2"/>
    <dgm:cxn modelId="{7335C797-00F5-4FD9-899D-3F3EB6CC0DFA}" type="presParOf" srcId="{1B4CAA12-2E9B-414D-B2C6-B8140969F117}" destId="{1C419193-4866-4B8E-BE82-2DC21C8ADBB2}" srcOrd="1" destOrd="0" presId="urn:microsoft.com/office/officeart/2005/8/layout/lProcess2"/>
    <dgm:cxn modelId="{83B09BC5-99C5-44F8-BF33-66A9A826307E}" type="presParOf" srcId="{1B4CAA12-2E9B-414D-B2C6-B8140969F117}" destId="{C27FCE46-18D7-42F4-BB2E-8981A8C4C044}" srcOrd="2" destOrd="0" presId="urn:microsoft.com/office/officeart/2005/8/layout/lProcess2"/>
    <dgm:cxn modelId="{731875A4-A6BC-42A6-8C8F-0A94E7E009B7}" type="presParOf" srcId="{C27FCE46-18D7-42F4-BB2E-8981A8C4C044}" destId="{C7746037-5592-4EB8-816A-7719F453BA88}" srcOrd="0" destOrd="0" presId="urn:microsoft.com/office/officeart/2005/8/layout/lProcess2"/>
    <dgm:cxn modelId="{CB30993A-62B8-46F9-8FEA-3A7ED150C1E4}" type="presParOf" srcId="{C7746037-5592-4EB8-816A-7719F453BA88}" destId="{6B226167-35CC-4B52-A8E8-E7FE9A5286EE}" srcOrd="0" destOrd="0" presId="urn:microsoft.com/office/officeart/2005/8/layout/lProcess2"/>
    <dgm:cxn modelId="{BA1382E4-D012-489D-A968-5286CB0F5268}" type="presParOf" srcId="{C7746037-5592-4EB8-816A-7719F453BA88}" destId="{A1CDF7BE-335D-4BEF-8469-DC8E6CD49775}" srcOrd="1" destOrd="0" presId="urn:microsoft.com/office/officeart/2005/8/layout/lProcess2"/>
    <dgm:cxn modelId="{AB902271-FC25-4E28-94CE-363094E93043}" type="presParOf" srcId="{C7746037-5592-4EB8-816A-7719F453BA88}" destId="{BA90D857-AEA4-41AB-999B-145A222663C8}" srcOrd="2" destOrd="0" presId="urn:microsoft.com/office/officeart/2005/8/layout/lProcess2"/>
    <dgm:cxn modelId="{446139D0-3931-41C7-B1F5-F340B4111F5A}" type="presParOf" srcId="{C7746037-5592-4EB8-816A-7719F453BA88}" destId="{0B7AD3EA-244E-4469-B493-088EC1EE2D03}" srcOrd="3" destOrd="0" presId="urn:microsoft.com/office/officeart/2005/8/layout/lProcess2"/>
    <dgm:cxn modelId="{96E5D44E-A31D-4E4F-823F-689D7EDCEEBF}" type="presParOf" srcId="{C7746037-5592-4EB8-816A-7719F453BA88}" destId="{E8685E96-8A04-44CA-B111-4224C8F46320}" srcOrd="4" destOrd="0" presId="urn:microsoft.com/office/officeart/2005/8/layout/lProcess2"/>
    <dgm:cxn modelId="{B45C6549-1E5F-4C05-BE29-DCD42083C45F}" type="presParOf" srcId="{AE4756B8-C34F-4AB5-8421-C83C853220A5}" destId="{BF5E6CD7-0AB0-4C28-88C1-B39D29D11648}" srcOrd="1" destOrd="0" presId="urn:microsoft.com/office/officeart/2005/8/layout/lProcess2"/>
    <dgm:cxn modelId="{DAE53F9C-D4EF-4059-8689-E192271619E4}" type="presParOf" srcId="{AE4756B8-C34F-4AB5-8421-C83C853220A5}" destId="{57EC51DE-7DEC-442C-84AC-D25926F798D9}" srcOrd="2" destOrd="0" presId="urn:microsoft.com/office/officeart/2005/8/layout/lProcess2"/>
    <dgm:cxn modelId="{9F0000DB-03B5-4AAF-AED8-A3140905EEF1}" type="presParOf" srcId="{57EC51DE-7DEC-442C-84AC-D25926F798D9}" destId="{702E1F45-8AC5-4226-B6A5-F5E213B2ABA1}" srcOrd="0" destOrd="0" presId="urn:microsoft.com/office/officeart/2005/8/layout/lProcess2"/>
    <dgm:cxn modelId="{272B9940-1022-4DD2-BD63-F4484B3CF9A3}" type="presParOf" srcId="{57EC51DE-7DEC-442C-84AC-D25926F798D9}" destId="{1159D86F-FCF8-4DC7-8C7D-C5298FEF06F4}" srcOrd="1" destOrd="0" presId="urn:microsoft.com/office/officeart/2005/8/layout/lProcess2"/>
    <dgm:cxn modelId="{4EFE0815-9E01-46C1-8AEB-16E2D8BEFE53}" type="presParOf" srcId="{57EC51DE-7DEC-442C-84AC-D25926F798D9}" destId="{8CDC96D0-D8F4-4CAC-AA25-86928BEBDC38}" srcOrd="2" destOrd="0" presId="urn:microsoft.com/office/officeart/2005/8/layout/lProcess2"/>
    <dgm:cxn modelId="{3468706E-6469-49E8-B3F5-1DF701B4C801}" type="presParOf" srcId="{8CDC96D0-D8F4-4CAC-AA25-86928BEBDC38}" destId="{7C1AECA8-1B14-41F0-ADCE-D752DB9F1E6C}" srcOrd="0" destOrd="0" presId="urn:microsoft.com/office/officeart/2005/8/layout/lProcess2"/>
    <dgm:cxn modelId="{9154D47B-B74D-4CF2-8F88-67AE6CD31FF4}" type="presParOf" srcId="{7C1AECA8-1B14-41F0-ADCE-D752DB9F1E6C}" destId="{9B25262A-36E6-4B93-AA49-38D31391422A}" srcOrd="0" destOrd="0" presId="urn:microsoft.com/office/officeart/2005/8/layout/lProcess2"/>
    <dgm:cxn modelId="{93C7926A-CD78-473F-AB4C-F19A7C1AD0A8}" type="presParOf" srcId="{7C1AECA8-1B14-41F0-ADCE-D752DB9F1E6C}" destId="{433AB370-5D56-43F0-A9D3-4D884CA3EE8A}" srcOrd="1" destOrd="0" presId="urn:microsoft.com/office/officeart/2005/8/layout/lProcess2"/>
    <dgm:cxn modelId="{E350C97C-AB81-4345-9173-7B23104C8768}" type="presParOf" srcId="{7C1AECA8-1B14-41F0-ADCE-D752DB9F1E6C}" destId="{11BBBF27-91E9-4591-BC86-28F78B4C3582}" srcOrd="2" destOrd="0" presId="urn:microsoft.com/office/officeart/2005/8/layout/lProcess2"/>
    <dgm:cxn modelId="{3381CE44-B5F8-43AB-8DCE-DDD2BF634665}" type="presParOf" srcId="{7C1AECA8-1B14-41F0-ADCE-D752DB9F1E6C}" destId="{BC55C4BC-4AA0-4AEB-B5F0-6FF609290EE9}" srcOrd="3" destOrd="0" presId="urn:microsoft.com/office/officeart/2005/8/layout/lProcess2"/>
    <dgm:cxn modelId="{DE6F874C-5A75-4E08-BDC5-1471B27DB4B8}" type="presParOf" srcId="{7C1AECA8-1B14-41F0-ADCE-D752DB9F1E6C}" destId="{3092EC68-0B18-4348-86EB-6E32C44CCF75}" srcOrd="4" destOrd="0" presId="urn:microsoft.com/office/officeart/2005/8/layout/lProcess2"/>
    <dgm:cxn modelId="{F8781F61-4CF7-4A4D-ACE1-8E4D7255A996}" type="presParOf" srcId="{AE4756B8-C34F-4AB5-8421-C83C853220A5}" destId="{11E678BB-A1C1-4B1A-BE44-6777B5B0562B}" srcOrd="3" destOrd="0" presId="urn:microsoft.com/office/officeart/2005/8/layout/lProcess2"/>
    <dgm:cxn modelId="{6A17FCA7-15D8-4278-8C81-39AE81206168}" type="presParOf" srcId="{AE4756B8-C34F-4AB5-8421-C83C853220A5}" destId="{27F1D3FD-9EE4-425D-9ECD-DBD3E3D76AC8}" srcOrd="4" destOrd="0" presId="urn:microsoft.com/office/officeart/2005/8/layout/lProcess2"/>
    <dgm:cxn modelId="{C42536E9-5ADF-49F5-B348-CFEC2AF5DD85}" type="presParOf" srcId="{27F1D3FD-9EE4-425D-9ECD-DBD3E3D76AC8}" destId="{7FE06BA3-E050-466F-8F07-C4DD429ECB79}" srcOrd="0" destOrd="0" presId="urn:microsoft.com/office/officeart/2005/8/layout/lProcess2"/>
    <dgm:cxn modelId="{083E8E8A-7929-4650-8570-8D0E187B9AD8}" type="presParOf" srcId="{27F1D3FD-9EE4-425D-9ECD-DBD3E3D76AC8}" destId="{75197142-24BF-49A6-905E-820C4CB8E1AA}" srcOrd="1" destOrd="0" presId="urn:microsoft.com/office/officeart/2005/8/layout/lProcess2"/>
    <dgm:cxn modelId="{8AA256ED-7830-4D73-9E4E-E85E5490D2F9}" type="presParOf" srcId="{27F1D3FD-9EE4-425D-9ECD-DBD3E3D76AC8}" destId="{9F6AC45A-2150-4DBC-B490-02ECBD2F17D3}" srcOrd="2" destOrd="0" presId="urn:microsoft.com/office/officeart/2005/8/layout/lProcess2"/>
    <dgm:cxn modelId="{8538DA53-BE0D-40DB-A6B8-3E0FD5EBB8A5}" type="presParOf" srcId="{9F6AC45A-2150-4DBC-B490-02ECBD2F17D3}" destId="{F26B2182-0C8D-421E-A87E-74EB054273A1}" srcOrd="0" destOrd="0" presId="urn:microsoft.com/office/officeart/2005/8/layout/lProcess2"/>
    <dgm:cxn modelId="{D55E89AC-A103-4B2E-9963-CA2F10637E49}" type="presParOf" srcId="{F26B2182-0C8D-421E-A87E-74EB054273A1}" destId="{5767706F-1EB8-44DA-B861-8C8EBF4BF39D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6F1319-E6E9-47B7-BDFB-FA8057E443E7}" type="doc">
      <dgm:prSet loTypeId="urn:microsoft.com/office/officeart/2005/8/layout/lProcess2" loCatId="list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6A077B6A-A6D7-4862-A961-634D071E2795}">
      <dgm:prSet phldrT="[Text]" custT="1"/>
      <dgm:spPr>
        <a:xfrm>
          <a:off x="725" y="0"/>
          <a:ext cx="1887361" cy="3819839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24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Mengidentifikasi</a:t>
          </a:r>
          <a:r>
            <a:rPr lang="en-US" sz="2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tujuan</a:t>
          </a:r>
          <a:r>
            <a:rPr lang="en-US" sz="2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dan</a:t>
          </a:r>
          <a:r>
            <a:rPr lang="en-US" sz="2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sasaran</a:t>
          </a:r>
          <a:endParaRPr lang="en-US" sz="2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7CFA4B5-A2B2-4131-9EE3-86A9251B21F0}" type="parTrans" cxnId="{93FBB82B-1865-445D-BE2D-2B4342A6BC85}">
      <dgm:prSet/>
      <dgm:spPr/>
      <dgm:t>
        <a:bodyPr/>
        <a:lstStyle/>
        <a:p>
          <a:endParaRPr lang="en-US" sz="2000"/>
        </a:p>
      </dgm:t>
    </dgm:pt>
    <dgm:pt modelId="{06C4461B-A03A-4092-8223-9E10D25744B7}" type="sibTrans" cxnId="{93FBB82B-1865-445D-BE2D-2B4342A6BC85}">
      <dgm:prSet/>
      <dgm:spPr/>
      <dgm:t>
        <a:bodyPr/>
        <a:lstStyle/>
        <a:p>
          <a:endParaRPr lang="en-US" sz="2000"/>
        </a:p>
      </dgm:t>
    </dgm:pt>
    <dgm:pt modelId="{89771013-0B91-4A14-BE57-270ECADC037C}">
      <dgm:prSet phldrT="[Text]" custT="1"/>
      <dgm:spPr>
        <a:xfrm>
          <a:off x="189462" y="1146044"/>
          <a:ext cx="1509889" cy="556469"/>
        </a:xfr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C0504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Persiapan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5C33E150-F087-4C34-8C60-532E08156D21}" type="parTrans" cxnId="{ABF5B4CE-E4EE-4654-949A-31EF738A1121}">
      <dgm:prSet/>
      <dgm:spPr/>
      <dgm:t>
        <a:bodyPr/>
        <a:lstStyle/>
        <a:p>
          <a:endParaRPr lang="en-US" sz="2000"/>
        </a:p>
      </dgm:t>
    </dgm:pt>
    <dgm:pt modelId="{6C4F33AE-0F68-4CCC-ACE6-C8706BE35BBD}" type="sibTrans" cxnId="{ABF5B4CE-E4EE-4654-949A-31EF738A1121}">
      <dgm:prSet/>
      <dgm:spPr/>
      <dgm:t>
        <a:bodyPr/>
        <a:lstStyle/>
        <a:p>
          <a:endParaRPr lang="en-US" sz="2000"/>
        </a:p>
      </dgm:t>
    </dgm:pt>
    <dgm:pt modelId="{EB28CB2C-26C0-4B15-A3C9-6B7928AE0361}">
      <dgm:prSet phldrT="[Text]" custT="1"/>
      <dgm:spPr>
        <a:xfrm>
          <a:off x="189462" y="1788124"/>
          <a:ext cx="1509889" cy="556469"/>
        </a:xfr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9BBB59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Identifikasi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tujuan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/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sasaran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2F5259A9-3625-4CA0-B01A-4B36F306B875}" type="parTrans" cxnId="{BEE16C4B-A410-42A1-A3A0-C4FECF14CDAB}">
      <dgm:prSet/>
      <dgm:spPr/>
      <dgm:t>
        <a:bodyPr/>
        <a:lstStyle/>
        <a:p>
          <a:endParaRPr lang="en-US" sz="2000"/>
        </a:p>
      </dgm:t>
    </dgm:pt>
    <dgm:pt modelId="{124C33D3-71D9-4A79-A655-12F5E886D7F3}" type="sibTrans" cxnId="{BEE16C4B-A410-42A1-A3A0-C4FECF14CDAB}">
      <dgm:prSet/>
      <dgm:spPr/>
      <dgm:t>
        <a:bodyPr/>
        <a:lstStyle/>
        <a:p>
          <a:endParaRPr lang="en-US" sz="2000"/>
        </a:p>
      </dgm:t>
    </dgm:pt>
    <dgm:pt modelId="{E4C9FBE3-D599-4310-831E-561C6F7FEA93}">
      <dgm:prSet phldrT="[Text]" custT="1"/>
      <dgm:spPr>
        <a:xfrm>
          <a:off x="2029639" y="0"/>
          <a:ext cx="1887361" cy="3819839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24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Merumuskan</a:t>
          </a:r>
          <a:r>
            <a:rPr lang="en-US" sz="2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Lingkungan</a:t>
          </a:r>
          <a:r>
            <a:rPr lang="en-US" sz="2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Pengendalian</a:t>
          </a:r>
          <a:r>
            <a:rPr lang="en-US" sz="2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yang </a:t>
          </a:r>
          <a:r>
            <a:rPr lang="en-US" sz="24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diharapkan</a:t>
          </a:r>
          <a:endParaRPr lang="en-US" sz="2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AFDF4974-789F-4AA9-BA6C-063AC2227A6A}" type="parTrans" cxnId="{E301FAD4-92D3-40B6-9A3F-F1FFBC4A966E}">
      <dgm:prSet/>
      <dgm:spPr/>
      <dgm:t>
        <a:bodyPr/>
        <a:lstStyle/>
        <a:p>
          <a:endParaRPr lang="en-US" sz="2000"/>
        </a:p>
      </dgm:t>
    </dgm:pt>
    <dgm:pt modelId="{C9693887-FDCD-469D-B9B9-39F4C4562B4C}" type="sibTrans" cxnId="{E301FAD4-92D3-40B6-9A3F-F1FFBC4A966E}">
      <dgm:prSet/>
      <dgm:spPr/>
      <dgm:t>
        <a:bodyPr/>
        <a:lstStyle/>
        <a:p>
          <a:endParaRPr lang="en-US" sz="2000"/>
        </a:p>
      </dgm:t>
    </dgm:pt>
    <dgm:pt modelId="{7F0B3BEC-84B5-4EFF-AD68-F358BB62E285}">
      <dgm:prSet phldrT="[Text]" custT="1"/>
      <dgm:spPr>
        <a:xfrm>
          <a:off x="2218375" y="1146044"/>
          <a:ext cx="1509889" cy="556469"/>
        </a:xfrm>
        <a:gradFill rotWithShape="0">
          <a:gsLst>
            <a:gs pos="0">
              <a:srgbClr val="F79646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79646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79646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Persiapan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5021EF1F-D51B-42A2-BF47-AF6A42873A42}" type="parTrans" cxnId="{3C9E06FB-A7D0-4CCF-90D1-257BC00B763C}">
      <dgm:prSet/>
      <dgm:spPr/>
      <dgm:t>
        <a:bodyPr/>
        <a:lstStyle/>
        <a:p>
          <a:endParaRPr lang="en-US" sz="2000"/>
        </a:p>
      </dgm:t>
    </dgm:pt>
    <dgm:pt modelId="{C8DEC4C4-C6C2-4ECD-B30E-3300820B66FF}" type="sibTrans" cxnId="{3C9E06FB-A7D0-4CCF-90D1-257BC00B763C}">
      <dgm:prSet/>
      <dgm:spPr/>
      <dgm:t>
        <a:bodyPr/>
        <a:lstStyle/>
        <a:p>
          <a:endParaRPr lang="en-US" sz="2000"/>
        </a:p>
      </dgm:t>
    </dgm:pt>
    <dgm:pt modelId="{6A8CA5EB-2836-4846-9D85-27CEB70496F8}">
      <dgm:prSet phldrT="[Text]" custT="1"/>
      <dgm:spPr>
        <a:xfrm>
          <a:off x="2218375" y="2430204"/>
          <a:ext cx="1509889" cy="556469"/>
        </a:xfr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9BBB59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Asesmen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terhadap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lingkungan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pengendalian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03BB5D67-CD4B-4C0A-905F-683342FA8170}" type="parTrans" cxnId="{685F2509-B03D-4B4E-AF12-A3B74F0755D4}">
      <dgm:prSet/>
      <dgm:spPr/>
      <dgm:t>
        <a:bodyPr/>
        <a:lstStyle/>
        <a:p>
          <a:endParaRPr lang="en-US" sz="2000"/>
        </a:p>
      </dgm:t>
    </dgm:pt>
    <dgm:pt modelId="{7C2EF5D3-B546-4F27-87C0-527BA62C744D}" type="sibTrans" cxnId="{685F2509-B03D-4B4E-AF12-A3B74F0755D4}">
      <dgm:prSet/>
      <dgm:spPr/>
      <dgm:t>
        <a:bodyPr/>
        <a:lstStyle/>
        <a:p>
          <a:endParaRPr lang="en-US" sz="2000"/>
        </a:p>
      </dgm:t>
    </dgm:pt>
    <dgm:pt modelId="{F0FBE1EA-B689-47EC-A85F-6C09732F70B6}">
      <dgm:prSet phldrT="[Text]" custT="1"/>
      <dgm:spPr>
        <a:xfrm>
          <a:off x="4058552" y="0"/>
          <a:ext cx="1887361" cy="3819839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24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Menilai</a:t>
          </a:r>
          <a:r>
            <a:rPr lang="en-US" sz="2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risiko</a:t>
          </a:r>
          <a:r>
            <a:rPr lang="en-US" sz="24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yang </a:t>
          </a:r>
          <a:r>
            <a:rPr lang="en-US" sz="24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dihadapi</a:t>
          </a:r>
          <a:endParaRPr lang="en-US" sz="2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555F43F-920A-416C-B092-9484ABEAFEF1}" type="parTrans" cxnId="{A8636B51-EF0D-48A4-B90A-E75C026AF5FF}">
      <dgm:prSet/>
      <dgm:spPr/>
      <dgm:t>
        <a:bodyPr/>
        <a:lstStyle/>
        <a:p>
          <a:endParaRPr lang="en-US" sz="2000"/>
        </a:p>
      </dgm:t>
    </dgm:pt>
    <dgm:pt modelId="{1446B833-64D5-40A7-AA9F-A0149EBC6DB8}" type="sibTrans" cxnId="{A8636B51-EF0D-48A4-B90A-E75C026AF5FF}">
      <dgm:prSet/>
      <dgm:spPr/>
      <dgm:t>
        <a:bodyPr/>
        <a:lstStyle/>
        <a:p>
          <a:endParaRPr lang="en-US" sz="2000"/>
        </a:p>
      </dgm:t>
    </dgm:pt>
    <dgm:pt modelId="{B82247AF-E24C-47E9-911B-C5B588E4C031}">
      <dgm:prSet phldrT="[Text]" custT="1"/>
      <dgm:spPr>
        <a:xfrm>
          <a:off x="189462" y="2430204"/>
          <a:ext cx="1509889" cy="556469"/>
        </a:xfr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8064A2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Validasi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hasil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identifikasi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tujuan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/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sasaran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AA3B6D01-235D-43EF-9306-4BC81C51A0E4}" type="parTrans" cxnId="{CC103F8A-71CF-4901-898B-02393748B077}">
      <dgm:prSet/>
      <dgm:spPr/>
      <dgm:t>
        <a:bodyPr/>
        <a:lstStyle/>
        <a:p>
          <a:endParaRPr lang="en-US" sz="2000"/>
        </a:p>
      </dgm:t>
    </dgm:pt>
    <dgm:pt modelId="{6F4AF0E1-27F5-4873-AF66-29BE4BB2C9D3}" type="sibTrans" cxnId="{CC103F8A-71CF-4901-898B-02393748B077}">
      <dgm:prSet/>
      <dgm:spPr/>
      <dgm:t>
        <a:bodyPr/>
        <a:lstStyle/>
        <a:p>
          <a:endParaRPr lang="en-US" sz="2000"/>
        </a:p>
      </dgm:t>
    </dgm:pt>
    <dgm:pt modelId="{DFA7F90C-B013-49C3-9406-173D9517328F}">
      <dgm:prSet phldrT="[Text]" custT="1"/>
      <dgm:spPr>
        <a:xfrm>
          <a:off x="2218375" y="3072284"/>
          <a:ext cx="1509889" cy="556469"/>
        </a:xfr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8064A2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16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Merumuskan</a:t>
          </a:r>
          <a:r>
            <a:rPr lang="en-US" sz="16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16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Rencana</a:t>
          </a:r>
          <a:r>
            <a:rPr lang="en-US" sz="16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16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Penguatan</a:t>
          </a:r>
          <a:r>
            <a:rPr lang="en-US" sz="16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16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Lingkungan</a:t>
          </a:r>
          <a:r>
            <a:rPr lang="en-US" sz="16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16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Pengendalian</a:t>
          </a:r>
          <a:endParaRPr lang="en-US" sz="16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5F47036E-49B1-4929-8451-4E63FA889B2C}" type="parTrans" cxnId="{DC5387FC-CB85-4C28-BE75-B9A1D82BE163}">
      <dgm:prSet/>
      <dgm:spPr/>
      <dgm:t>
        <a:bodyPr/>
        <a:lstStyle/>
        <a:p>
          <a:endParaRPr lang="en-US" sz="2000"/>
        </a:p>
      </dgm:t>
    </dgm:pt>
    <dgm:pt modelId="{DE81BB28-771F-4C99-950D-AA40732DCEBE}" type="sibTrans" cxnId="{DC5387FC-CB85-4C28-BE75-B9A1D82BE163}">
      <dgm:prSet/>
      <dgm:spPr/>
      <dgm:t>
        <a:bodyPr/>
        <a:lstStyle/>
        <a:p>
          <a:endParaRPr lang="en-US" sz="2000"/>
        </a:p>
      </dgm:t>
    </dgm:pt>
    <dgm:pt modelId="{130B16E6-C2A2-4592-9BBF-5685E1DA468F}">
      <dgm:prSet phldrT="[Text]" custT="1"/>
      <dgm:spPr>
        <a:xfrm>
          <a:off x="4247288" y="1146278"/>
          <a:ext cx="1509889" cy="750445"/>
        </a:xfrm>
        <a:gradFill rotWithShape="0">
          <a:gsLst>
            <a:gs pos="0">
              <a:srgbClr val="4BACC6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BACC6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BACC6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Persiapan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7625D553-5582-4827-8608-A9EA44AAC4DC}" type="parTrans" cxnId="{A396CB56-8945-4A79-BF5E-27AACEE45972}">
      <dgm:prSet/>
      <dgm:spPr/>
      <dgm:t>
        <a:bodyPr/>
        <a:lstStyle/>
        <a:p>
          <a:endParaRPr lang="en-US" sz="2000"/>
        </a:p>
      </dgm:t>
    </dgm:pt>
    <dgm:pt modelId="{4F327FCF-0910-4F1B-9474-1E47E0430816}" type="sibTrans" cxnId="{A396CB56-8945-4A79-BF5E-27AACEE45972}">
      <dgm:prSet/>
      <dgm:spPr/>
      <dgm:t>
        <a:bodyPr/>
        <a:lstStyle/>
        <a:p>
          <a:endParaRPr lang="en-US" sz="2000"/>
        </a:p>
      </dgm:t>
    </dgm:pt>
    <dgm:pt modelId="{854CBFFC-F773-4E33-9B94-BE0F578F32DE}">
      <dgm:prSet phldrT="[Text]" custT="1"/>
      <dgm:spPr>
        <a:xfrm>
          <a:off x="189462" y="3072284"/>
          <a:ext cx="1509889" cy="556469"/>
        </a:xfrm>
        <a:gradFill rotWithShape="0">
          <a:gsLst>
            <a:gs pos="0">
              <a:srgbClr val="4BACC6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BACC6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BACC6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Konfirmasi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tujuan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/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sasaran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B48BF27A-9B4D-48AA-B61A-4B05586BED7B}" type="parTrans" cxnId="{32A78A31-1F72-48FE-A1D5-9FA267CA893D}">
      <dgm:prSet/>
      <dgm:spPr/>
      <dgm:t>
        <a:bodyPr/>
        <a:lstStyle/>
        <a:p>
          <a:endParaRPr lang="en-US" sz="2000"/>
        </a:p>
      </dgm:t>
    </dgm:pt>
    <dgm:pt modelId="{A596AA03-4661-4D15-8866-9D5CA7E9E9B7}" type="sibTrans" cxnId="{32A78A31-1F72-48FE-A1D5-9FA267CA893D}">
      <dgm:prSet/>
      <dgm:spPr/>
      <dgm:t>
        <a:bodyPr/>
        <a:lstStyle/>
        <a:p>
          <a:endParaRPr lang="en-US" sz="2000"/>
        </a:p>
      </dgm:t>
    </dgm:pt>
    <dgm:pt modelId="{FCDE90D8-FFF1-4F63-AC80-339AD09501CF}">
      <dgm:prSet phldrT="[Text]" custT="1"/>
      <dgm:spPr>
        <a:xfrm>
          <a:off x="2218375" y="1788124"/>
          <a:ext cx="1509889" cy="556469"/>
        </a:xfr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C0504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Asesmen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awal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5AA9ECE5-5FCF-4BEE-946A-357D9B61D9CB}" type="parTrans" cxnId="{596FDEEE-8708-4FD6-9C22-BF2D1CC453A9}">
      <dgm:prSet/>
      <dgm:spPr/>
      <dgm:t>
        <a:bodyPr/>
        <a:lstStyle/>
        <a:p>
          <a:endParaRPr lang="en-US" sz="2000"/>
        </a:p>
      </dgm:t>
    </dgm:pt>
    <dgm:pt modelId="{2574EF80-0196-4A24-A0FB-39097844FA48}" type="sibTrans" cxnId="{596FDEEE-8708-4FD6-9C22-BF2D1CC453A9}">
      <dgm:prSet/>
      <dgm:spPr/>
      <dgm:t>
        <a:bodyPr/>
        <a:lstStyle/>
        <a:p>
          <a:endParaRPr lang="en-US" sz="2000"/>
        </a:p>
      </dgm:t>
    </dgm:pt>
    <dgm:pt modelId="{A817845D-F948-4DDF-BD35-14483B21DF5E}">
      <dgm:prSet phldrT="[Text]" custT="1"/>
      <dgm:spPr>
        <a:xfrm>
          <a:off x="4247288" y="2012176"/>
          <a:ext cx="1509889" cy="750445"/>
        </a:xfrm>
        <a:gradFill rotWithShape="0">
          <a:gsLst>
            <a:gs pos="0">
              <a:srgbClr val="F79646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79646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79646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Pemilihan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tujuan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yang </a:t>
          </a:r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relevan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9ABB0CF2-D71E-4CB8-8ADB-D73EF0D9734B}" type="parTrans" cxnId="{D75499FF-8081-41B3-91BB-E1A903FC04CC}">
      <dgm:prSet/>
      <dgm:spPr/>
      <dgm:t>
        <a:bodyPr/>
        <a:lstStyle/>
        <a:p>
          <a:endParaRPr lang="en-US" sz="2000"/>
        </a:p>
      </dgm:t>
    </dgm:pt>
    <dgm:pt modelId="{EE8B9A18-5C88-499B-8880-20350CFE9CED}" type="sibTrans" cxnId="{D75499FF-8081-41B3-91BB-E1A903FC04CC}">
      <dgm:prSet/>
      <dgm:spPr/>
      <dgm:t>
        <a:bodyPr/>
        <a:lstStyle/>
        <a:p>
          <a:endParaRPr lang="en-US" sz="2000"/>
        </a:p>
      </dgm:t>
    </dgm:pt>
    <dgm:pt modelId="{E8DD82CD-273A-4EA7-987C-71274A1C136A}">
      <dgm:prSet phldrT="[Text]" custT="1"/>
      <dgm:spPr>
        <a:xfrm>
          <a:off x="4247288" y="2878075"/>
          <a:ext cx="1509889" cy="750445"/>
        </a:xfr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C0504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2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Penilaian</a:t>
          </a:r>
          <a:r>
            <a:rPr lang="en-US" sz="2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Risiko</a:t>
          </a:r>
          <a:endParaRPr lang="en-US" sz="2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F01BF12C-E2EE-455F-BD20-D66D365DDC21}" type="parTrans" cxnId="{C6B48BD0-D1E9-4AB0-B6AA-EA09DD1D3361}">
      <dgm:prSet/>
      <dgm:spPr/>
      <dgm:t>
        <a:bodyPr/>
        <a:lstStyle/>
        <a:p>
          <a:endParaRPr lang="en-US" sz="2000"/>
        </a:p>
      </dgm:t>
    </dgm:pt>
    <dgm:pt modelId="{01ECF32D-3D76-4047-9737-CCF4D19E803B}" type="sibTrans" cxnId="{C6B48BD0-D1E9-4AB0-B6AA-EA09DD1D3361}">
      <dgm:prSet/>
      <dgm:spPr/>
      <dgm:t>
        <a:bodyPr/>
        <a:lstStyle/>
        <a:p>
          <a:endParaRPr lang="en-US" sz="2000"/>
        </a:p>
      </dgm:t>
    </dgm:pt>
    <dgm:pt modelId="{AE4756B8-C34F-4AB5-8421-C83C853220A5}" type="pres">
      <dgm:prSet presAssocID="{BF6F1319-E6E9-47B7-BDFB-FA8057E443E7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B4CAA12-2E9B-414D-B2C6-B8140969F117}" type="pres">
      <dgm:prSet presAssocID="{6A077B6A-A6D7-4862-A961-634D071E2795}" presName="compNode" presStyleCnt="0"/>
      <dgm:spPr/>
    </dgm:pt>
    <dgm:pt modelId="{B40F643A-F155-46A7-94D6-E4B877ED4BF7}" type="pres">
      <dgm:prSet presAssocID="{6A077B6A-A6D7-4862-A961-634D071E2795}" presName="aNode" presStyleLbl="bgShp" presStyleIdx="0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C419193-4866-4B8E-BE82-2DC21C8ADBB2}" type="pres">
      <dgm:prSet presAssocID="{6A077B6A-A6D7-4862-A961-634D071E2795}" presName="textNode" presStyleLbl="bgShp" presStyleIdx="0" presStyleCnt="3"/>
      <dgm:spPr/>
      <dgm:t>
        <a:bodyPr/>
        <a:lstStyle/>
        <a:p>
          <a:endParaRPr lang="en-US"/>
        </a:p>
      </dgm:t>
    </dgm:pt>
    <dgm:pt modelId="{C27FCE46-18D7-42F4-BB2E-8981A8C4C044}" type="pres">
      <dgm:prSet presAssocID="{6A077B6A-A6D7-4862-A961-634D071E2795}" presName="compChildNode" presStyleCnt="0"/>
      <dgm:spPr/>
    </dgm:pt>
    <dgm:pt modelId="{C7746037-5592-4EB8-816A-7719F453BA88}" type="pres">
      <dgm:prSet presAssocID="{6A077B6A-A6D7-4862-A961-634D071E2795}" presName="theInnerList" presStyleCnt="0"/>
      <dgm:spPr/>
    </dgm:pt>
    <dgm:pt modelId="{6B226167-35CC-4B52-A8E8-E7FE9A5286EE}" type="pres">
      <dgm:prSet presAssocID="{89771013-0B91-4A14-BE57-270ECADC037C}" presName="childNode" presStyleLbl="node1" presStyleIdx="0" presStyleCnt="1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A1CDF7BE-335D-4BEF-8469-DC8E6CD49775}" type="pres">
      <dgm:prSet presAssocID="{89771013-0B91-4A14-BE57-270ECADC037C}" presName="aSpace2" presStyleCnt="0"/>
      <dgm:spPr/>
    </dgm:pt>
    <dgm:pt modelId="{BA90D857-AEA4-41AB-999B-145A222663C8}" type="pres">
      <dgm:prSet presAssocID="{EB28CB2C-26C0-4B15-A3C9-6B7928AE0361}" presName="childNode" presStyleLbl="node1" presStyleIdx="1" presStyleCnt="1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0B7AD3EA-244E-4469-B493-088EC1EE2D03}" type="pres">
      <dgm:prSet presAssocID="{EB28CB2C-26C0-4B15-A3C9-6B7928AE0361}" presName="aSpace2" presStyleCnt="0"/>
      <dgm:spPr/>
    </dgm:pt>
    <dgm:pt modelId="{E8685E96-8A04-44CA-B111-4224C8F46320}" type="pres">
      <dgm:prSet presAssocID="{B82247AF-E24C-47E9-911B-C5B588E4C031}" presName="childNode" presStyleLbl="node1" presStyleIdx="2" presStyleCnt="1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3B1CCF5F-5180-42D4-99AC-75583EDD3E6C}" type="pres">
      <dgm:prSet presAssocID="{B82247AF-E24C-47E9-911B-C5B588E4C031}" presName="aSpace2" presStyleCnt="0"/>
      <dgm:spPr/>
    </dgm:pt>
    <dgm:pt modelId="{47CB0767-DC03-4475-8FBD-F000029ACDA0}" type="pres">
      <dgm:prSet presAssocID="{854CBFFC-F773-4E33-9B94-BE0F578F32DE}" presName="childNode" presStyleLbl="node1" presStyleIdx="3" presStyleCnt="1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F5E6CD7-0AB0-4C28-88C1-B39D29D11648}" type="pres">
      <dgm:prSet presAssocID="{6A077B6A-A6D7-4862-A961-634D071E2795}" presName="aSpace" presStyleCnt="0"/>
      <dgm:spPr/>
    </dgm:pt>
    <dgm:pt modelId="{57EC51DE-7DEC-442C-84AC-D25926F798D9}" type="pres">
      <dgm:prSet presAssocID="{E4C9FBE3-D599-4310-831E-561C6F7FEA93}" presName="compNode" presStyleCnt="0"/>
      <dgm:spPr/>
    </dgm:pt>
    <dgm:pt modelId="{702E1F45-8AC5-4226-B6A5-F5E213B2ABA1}" type="pres">
      <dgm:prSet presAssocID="{E4C9FBE3-D599-4310-831E-561C6F7FEA93}" presName="aNode" presStyleLbl="bgShp" presStyleIdx="1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159D86F-FCF8-4DC7-8C7D-C5298FEF06F4}" type="pres">
      <dgm:prSet presAssocID="{E4C9FBE3-D599-4310-831E-561C6F7FEA93}" presName="textNode" presStyleLbl="bgShp" presStyleIdx="1" presStyleCnt="3"/>
      <dgm:spPr/>
      <dgm:t>
        <a:bodyPr/>
        <a:lstStyle/>
        <a:p>
          <a:endParaRPr lang="en-US"/>
        </a:p>
      </dgm:t>
    </dgm:pt>
    <dgm:pt modelId="{8CDC96D0-D8F4-4CAC-AA25-86928BEBDC38}" type="pres">
      <dgm:prSet presAssocID="{E4C9FBE3-D599-4310-831E-561C6F7FEA93}" presName="compChildNode" presStyleCnt="0"/>
      <dgm:spPr/>
    </dgm:pt>
    <dgm:pt modelId="{7C1AECA8-1B14-41F0-ADCE-D752DB9F1E6C}" type="pres">
      <dgm:prSet presAssocID="{E4C9FBE3-D599-4310-831E-561C6F7FEA93}" presName="theInnerList" presStyleCnt="0"/>
      <dgm:spPr/>
    </dgm:pt>
    <dgm:pt modelId="{9B25262A-36E6-4B93-AA49-38D31391422A}" type="pres">
      <dgm:prSet presAssocID="{7F0B3BEC-84B5-4EFF-AD68-F358BB62E285}" presName="childNode" presStyleLbl="node1" presStyleIdx="4" presStyleCnt="1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433AB370-5D56-43F0-A9D3-4D884CA3EE8A}" type="pres">
      <dgm:prSet presAssocID="{7F0B3BEC-84B5-4EFF-AD68-F358BB62E285}" presName="aSpace2" presStyleCnt="0"/>
      <dgm:spPr/>
    </dgm:pt>
    <dgm:pt modelId="{6D19BC1C-5E55-45FD-8BB6-E7D8A7A45E48}" type="pres">
      <dgm:prSet presAssocID="{FCDE90D8-FFF1-4F63-AC80-339AD09501CF}" presName="childNode" presStyleLbl="node1" presStyleIdx="5" presStyleCnt="1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8499B19-756F-4337-8434-695C629DD232}" type="pres">
      <dgm:prSet presAssocID="{FCDE90D8-FFF1-4F63-AC80-339AD09501CF}" presName="aSpace2" presStyleCnt="0"/>
      <dgm:spPr/>
    </dgm:pt>
    <dgm:pt modelId="{11BBBF27-91E9-4591-BC86-28F78B4C3582}" type="pres">
      <dgm:prSet presAssocID="{6A8CA5EB-2836-4846-9D85-27CEB70496F8}" presName="childNode" presStyleLbl="node1" presStyleIdx="6" presStyleCnt="1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C55C4BC-4AA0-4AEB-B5F0-6FF609290EE9}" type="pres">
      <dgm:prSet presAssocID="{6A8CA5EB-2836-4846-9D85-27CEB70496F8}" presName="aSpace2" presStyleCnt="0"/>
      <dgm:spPr/>
    </dgm:pt>
    <dgm:pt modelId="{3092EC68-0B18-4348-86EB-6E32C44CCF75}" type="pres">
      <dgm:prSet presAssocID="{DFA7F90C-B013-49C3-9406-173D9517328F}" presName="childNode" presStyleLbl="node1" presStyleIdx="7" presStyleCnt="1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1E678BB-A1C1-4B1A-BE44-6777B5B0562B}" type="pres">
      <dgm:prSet presAssocID="{E4C9FBE3-D599-4310-831E-561C6F7FEA93}" presName="aSpace" presStyleCnt="0"/>
      <dgm:spPr/>
    </dgm:pt>
    <dgm:pt modelId="{27F1D3FD-9EE4-425D-9ECD-DBD3E3D76AC8}" type="pres">
      <dgm:prSet presAssocID="{F0FBE1EA-B689-47EC-A85F-6C09732F70B6}" presName="compNode" presStyleCnt="0"/>
      <dgm:spPr/>
    </dgm:pt>
    <dgm:pt modelId="{7FE06BA3-E050-466F-8F07-C4DD429ECB79}" type="pres">
      <dgm:prSet presAssocID="{F0FBE1EA-B689-47EC-A85F-6C09732F70B6}" presName="aNode" presStyleLbl="bgShp" presStyleIdx="2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75197142-24BF-49A6-905E-820C4CB8E1AA}" type="pres">
      <dgm:prSet presAssocID="{F0FBE1EA-B689-47EC-A85F-6C09732F70B6}" presName="textNode" presStyleLbl="bgShp" presStyleIdx="2" presStyleCnt="3"/>
      <dgm:spPr/>
      <dgm:t>
        <a:bodyPr/>
        <a:lstStyle/>
        <a:p>
          <a:endParaRPr lang="en-US"/>
        </a:p>
      </dgm:t>
    </dgm:pt>
    <dgm:pt modelId="{9F6AC45A-2150-4DBC-B490-02ECBD2F17D3}" type="pres">
      <dgm:prSet presAssocID="{F0FBE1EA-B689-47EC-A85F-6C09732F70B6}" presName="compChildNode" presStyleCnt="0"/>
      <dgm:spPr/>
    </dgm:pt>
    <dgm:pt modelId="{F26B2182-0C8D-421E-A87E-74EB054273A1}" type="pres">
      <dgm:prSet presAssocID="{F0FBE1EA-B689-47EC-A85F-6C09732F70B6}" presName="theInnerList" presStyleCnt="0"/>
      <dgm:spPr/>
    </dgm:pt>
    <dgm:pt modelId="{5767706F-1EB8-44DA-B861-8C8EBF4BF39D}" type="pres">
      <dgm:prSet presAssocID="{130B16E6-C2A2-4592-9BBF-5685E1DA468F}" presName="childNode" presStyleLbl="node1" presStyleIdx="8" presStyleCnt="1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4FBC1D77-64A7-4498-BC2D-D7409FC9F1D8}" type="pres">
      <dgm:prSet presAssocID="{130B16E6-C2A2-4592-9BBF-5685E1DA468F}" presName="aSpace2" presStyleCnt="0"/>
      <dgm:spPr/>
    </dgm:pt>
    <dgm:pt modelId="{759CE36A-28F5-494F-A819-33DC58CDE11A}" type="pres">
      <dgm:prSet presAssocID="{A817845D-F948-4DDF-BD35-14483B21DF5E}" presName="childNode" presStyleLbl="node1" presStyleIdx="9" presStyleCnt="1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0D59E40-FDFE-44B1-9C8D-F0F16473E533}" type="pres">
      <dgm:prSet presAssocID="{A817845D-F948-4DDF-BD35-14483B21DF5E}" presName="aSpace2" presStyleCnt="0"/>
      <dgm:spPr/>
    </dgm:pt>
    <dgm:pt modelId="{BB5569B4-8AA7-4178-8BCC-FC6D6F2030FC}" type="pres">
      <dgm:prSet presAssocID="{E8DD82CD-273A-4EA7-987C-71274A1C136A}" presName="childNode" presStyleLbl="node1" presStyleIdx="10" presStyleCnt="1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</dgm:ptLst>
  <dgm:cxnLst>
    <dgm:cxn modelId="{64736727-EEB2-4D3B-A3BC-D9C551E86DD0}" type="presOf" srcId="{6A077B6A-A6D7-4862-A961-634D071E2795}" destId="{1C419193-4866-4B8E-BE82-2DC21C8ADBB2}" srcOrd="1" destOrd="0" presId="urn:microsoft.com/office/officeart/2005/8/layout/lProcess2"/>
    <dgm:cxn modelId="{62F34E63-C405-4309-87E9-C42E874B3A4A}" type="presOf" srcId="{130B16E6-C2A2-4592-9BBF-5685E1DA468F}" destId="{5767706F-1EB8-44DA-B861-8C8EBF4BF39D}" srcOrd="0" destOrd="0" presId="urn:microsoft.com/office/officeart/2005/8/layout/lProcess2"/>
    <dgm:cxn modelId="{C227ACE2-65AE-450F-A9F6-23461D20C84B}" type="presOf" srcId="{F0FBE1EA-B689-47EC-A85F-6C09732F70B6}" destId="{7FE06BA3-E050-466F-8F07-C4DD429ECB79}" srcOrd="0" destOrd="0" presId="urn:microsoft.com/office/officeart/2005/8/layout/lProcess2"/>
    <dgm:cxn modelId="{32A78A31-1F72-48FE-A1D5-9FA267CA893D}" srcId="{6A077B6A-A6D7-4862-A961-634D071E2795}" destId="{854CBFFC-F773-4E33-9B94-BE0F578F32DE}" srcOrd="3" destOrd="0" parTransId="{B48BF27A-9B4D-48AA-B61A-4B05586BED7B}" sibTransId="{A596AA03-4661-4D15-8866-9D5CA7E9E9B7}"/>
    <dgm:cxn modelId="{FD970271-3B09-4DA1-9B8C-0539B67AE0A8}" type="presOf" srcId="{E4C9FBE3-D599-4310-831E-561C6F7FEA93}" destId="{702E1F45-8AC5-4226-B6A5-F5E213B2ABA1}" srcOrd="0" destOrd="0" presId="urn:microsoft.com/office/officeart/2005/8/layout/lProcess2"/>
    <dgm:cxn modelId="{B01B456B-EF12-4F7C-B89C-AB3D844605DF}" type="presOf" srcId="{6A077B6A-A6D7-4862-A961-634D071E2795}" destId="{B40F643A-F155-46A7-94D6-E4B877ED4BF7}" srcOrd="0" destOrd="0" presId="urn:microsoft.com/office/officeart/2005/8/layout/lProcess2"/>
    <dgm:cxn modelId="{ABF5B4CE-E4EE-4654-949A-31EF738A1121}" srcId="{6A077B6A-A6D7-4862-A961-634D071E2795}" destId="{89771013-0B91-4A14-BE57-270ECADC037C}" srcOrd="0" destOrd="0" parTransId="{5C33E150-F087-4C34-8C60-532E08156D21}" sibTransId="{6C4F33AE-0F68-4CCC-ACE6-C8706BE35BBD}"/>
    <dgm:cxn modelId="{E301FAD4-92D3-40B6-9A3F-F1FFBC4A966E}" srcId="{BF6F1319-E6E9-47B7-BDFB-FA8057E443E7}" destId="{E4C9FBE3-D599-4310-831E-561C6F7FEA93}" srcOrd="1" destOrd="0" parTransId="{AFDF4974-789F-4AA9-BA6C-063AC2227A6A}" sibTransId="{C9693887-FDCD-469D-B9B9-39F4C4562B4C}"/>
    <dgm:cxn modelId="{FA2D3CC0-CEAA-4D5B-AD48-CFEC054A3C5D}" type="presOf" srcId="{6A8CA5EB-2836-4846-9D85-27CEB70496F8}" destId="{11BBBF27-91E9-4591-BC86-28F78B4C3582}" srcOrd="0" destOrd="0" presId="urn:microsoft.com/office/officeart/2005/8/layout/lProcess2"/>
    <dgm:cxn modelId="{A188B0EF-F7B2-4094-8277-7CE86683F23B}" type="presOf" srcId="{A817845D-F948-4DDF-BD35-14483B21DF5E}" destId="{759CE36A-28F5-494F-A819-33DC58CDE11A}" srcOrd="0" destOrd="0" presId="urn:microsoft.com/office/officeart/2005/8/layout/lProcess2"/>
    <dgm:cxn modelId="{5257A35A-D29A-48F1-8894-86CFACC04F7D}" type="presOf" srcId="{89771013-0B91-4A14-BE57-270ECADC037C}" destId="{6B226167-35CC-4B52-A8E8-E7FE9A5286EE}" srcOrd="0" destOrd="0" presId="urn:microsoft.com/office/officeart/2005/8/layout/lProcess2"/>
    <dgm:cxn modelId="{A8636B51-EF0D-48A4-B90A-E75C026AF5FF}" srcId="{BF6F1319-E6E9-47B7-BDFB-FA8057E443E7}" destId="{F0FBE1EA-B689-47EC-A85F-6C09732F70B6}" srcOrd="2" destOrd="0" parTransId="{B555F43F-920A-416C-B092-9484ABEAFEF1}" sibTransId="{1446B833-64D5-40A7-AA9F-A0149EBC6DB8}"/>
    <dgm:cxn modelId="{4D44EE54-6D56-4E0A-8F2C-83FC95DD7797}" type="presOf" srcId="{7F0B3BEC-84B5-4EFF-AD68-F358BB62E285}" destId="{9B25262A-36E6-4B93-AA49-38D31391422A}" srcOrd="0" destOrd="0" presId="urn:microsoft.com/office/officeart/2005/8/layout/lProcess2"/>
    <dgm:cxn modelId="{F29655BF-5177-4FED-AFE6-0F2A76313840}" type="presOf" srcId="{F0FBE1EA-B689-47EC-A85F-6C09732F70B6}" destId="{75197142-24BF-49A6-905E-820C4CB8E1AA}" srcOrd="1" destOrd="0" presId="urn:microsoft.com/office/officeart/2005/8/layout/lProcess2"/>
    <dgm:cxn modelId="{BEE16C4B-A410-42A1-A3A0-C4FECF14CDAB}" srcId="{6A077B6A-A6D7-4862-A961-634D071E2795}" destId="{EB28CB2C-26C0-4B15-A3C9-6B7928AE0361}" srcOrd="1" destOrd="0" parTransId="{2F5259A9-3625-4CA0-B01A-4B36F306B875}" sibTransId="{124C33D3-71D9-4A79-A655-12F5E886D7F3}"/>
    <dgm:cxn modelId="{A396CB56-8945-4A79-BF5E-27AACEE45972}" srcId="{F0FBE1EA-B689-47EC-A85F-6C09732F70B6}" destId="{130B16E6-C2A2-4592-9BBF-5685E1DA468F}" srcOrd="0" destOrd="0" parTransId="{7625D553-5582-4827-8608-A9EA44AAC4DC}" sibTransId="{4F327FCF-0910-4F1B-9474-1E47E0430816}"/>
    <dgm:cxn modelId="{B87F446E-FA9E-47BF-A5BB-7B1D846D23F1}" type="presOf" srcId="{FCDE90D8-FFF1-4F63-AC80-339AD09501CF}" destId="{6D19BC1C-5E55-45FD-8BB6-E7D8A7A45E48}" srcOrd="0" destOrd="0" presId="urn:microsoft.com/office/officeart/2005/8/layout/lProcess2"/>
    <dgm:cxn modelId="{FA119EA8-56CF-4C33-BE56-1DB80A7B5AE2}" type="presOf" srcId="{854CBFFC-F773-4E33-9B94-BE0F578F32DE}" destId="{47CB0767-DC03-4475-8FBD-F000029ACDA0}" srcOrd="0" destOrd="0" presId="urn:microsoft.com/office/officeart/2005/8/layout/lProcess2"/>
    <dgm:cxn modelId="{C6B48BD0-D1E9-4AB0-B6AA-EA09DD1D3361}" srcId="{F0FBE1EA-B689-47EC-A85F-6C09732F70B6}" destId="{E8DD82CD-273A-4EA7-987C-71274A1C136A}" srcOrd="2" destOrd="0" parTransId="{F01BF12C-E2EE-455F-BD20-D66D365DDC21}" sibTransId="{01ECF32D-3D76-4047-9737-CCF4D19E803B}"/>
    <dgm:cxn modelId="{FF66F225-C0FA-4BD8-BF4C-A3A24F985A97}" type="presOf" srcId="{DFA7F90C-B013-49C3-9406-173D9517328F}" destId="{3092EC68-0B18-4348-86EB-6E32C44CCF75}" srcOrd="0" destOrd="0" presId="urn:microsoft.com/office/officeart/2005/8/layout/lProcess2"/>
    <dgm:cxn modelId="{89B16CF6-61DF-4504-A4B9-B3577387D3F5}" type="presOf" srcId="{E4C9FBE3-D599-4310-831E-561C6F7FEA93}" destId="{1159D86F-FCF8-4DC7-8C7D-C5298FEF06F4}" srcOrd="1" destOrd="0" presId="urn:microsoft.com/office/officeart/2005/8/layout/lProcess2"/>
    <dgm:cxn modelId="{64107695-AB7C-4BD1-9B7A-47E359BC32CA}" type="presOf" srcId="{E8DD82CD-273A-4EA7-987C-71274A1C136A}" destId="{BB5569B4-8AA7-4178-8BCC-FC6D6F2030FC}" srcOrd="0" destOrd="0" presId="urn:microsoft.com/office/officeart/2005/8/layout/lProcess2"/>
    <dgm:cxn modelId="{685F2509-B03D-4B4E-AF12-A3B74F0755D4}" srcId="{E4C9FBE3-D599-4310-831E-561C6F7FEA93}" destId="{6A8CA5EB-2836-4846-9D85-27CEB70496F8}" srcOrd="2" destOrd="0" parTransId="{03BB5D67-CD4B-4C0A-905F-683342FA8170}" sibTransId="{7C2EF5D3-B546-4F27-87C0-527BA62C744D}"/>
    <dgm:cxn modelId="{93FBB82B-1865-445D-BE2D-2B4342A6BC85}" srcId="{BF6F1319-E6E9-47B7-BDFB-FA8057E443E7}" destId="{6A077B6A-A6D7-4862-A961-634D071E2795}" srcOrd="0" destOrd="0" parTransId="{B7CFA4B5-A2B2-4131-9EE3-86A9251B21F0}" sibTransId="{06C4461B-A03A-4092-8223-9E10D25744B7}"/>
    <dgm:cxn modelId="{D75499FF-8081-41B3-91BB-E1A903FC04CC}" srcId="{F0FBE1EA-B689-47EC-A85F-6C09732F70B6}" destId="{A817845D-F948-4DDF-BD35-14483B21DF5E}" srcOrd="1" destOrd="0" parTransId="{9ABB0CF2-D71E-4CB8-8ADB-D73EF0D9734B}" sibTransId="{EE8B9A18-5C88-499B-8880-20350CFE9CED}"/>
    <dgm:cxn modelId="{45D9F5C4-B6B8-4FD4-98A4-AD304930B38A}" type="presOf" srcId="{BF6F1319-E6E9-47B7-BDFB-FA8057E443E7}" destId="{AE4756B8-C34F-4AB5-8421-C83C853220A5}" srcOrd="0" destOrd="0" presId="urn:microsoft.com/office/officeart/2005/8/layout/lProcess2"/>
    <dgm:cxn modelId="{596FDEEE-8708-4FD6-9C22-BF2D1CC453A9}" srcId="{E4C9FBE3-D599-4310-831E-561C6F7FEA93}" destId="{FCDE90D8-FFF1-4F63-AC80-339AD09501CF}" srcOrd="1" destOrd="0" parTransId="{5AA9ECE5-5FCF-4BEE-946A-357D9B61D9CB}" sibTransId="{2574EF80-0196-4A24-A0FB-39097844FA48}"/>
    <dgm:cxn modelId="{CC103F8A-71CF-4901-898B-02393748B077}" srcId="{6A077B6A-A6D7-4862-A961-634D071E2795}" destId="{B82247AF-E24C-47E9-911B-C5B588E4C031}" srcOrd="2" destOrd="0" parTransId="{AA3B6D01-235D-43EF-9306-4BC81C51A0E4}" sibTransId="{6F4AF0E1-27F5-4873-AF66-29BE4BB2C9D3}"/>
    <dgm:cxn modelId="{E0503E09-0D67-41A9-907B-3DE9F962A4E1}" type="presOf" srcId="{B82247AF-E24C-47E9-911B-C5B588E4C031}" destId="{E8685E96-8A04-44CA-B111-4224C8F46320}" srcOrd="0" destOrd="0" presId="urn:microsoft.com/office/officeart/2005/8/layout/lProcess2"/>
    <dgm:cxn modelId="{DC5387FC-CB85-4C28-BE75-B9A1D82BE163}" srcId="{E4C9FBE3-D599-4310-831E-561C6F7FEA93}" destId="{DFA7F90C-B013-49C3-9406-173D9517328F}" srcOrd="3" destOrd="0" parTransId="{5F47036E-49B1-4929-8451-4E63FA889B2C}" sibTransId="{DE81BB28-771F-4C99-950D-AA40732DCEBE}"/>
    <dgm:cxn modelId="{97143E23-78A3-46B7-818C-09423C5A6F67}" type="presOf" srcId="{EB28CB2C-26C0-4B15-A3C9-6B7928AE0361}" destId="{BA90D857-AEA4-41AB-999B-145A222663C8}" srcOrd="0" destOrd="0" presId="urn:microsoft.com/office/officeart/2005/8/layout/lProcess2"/>
    <dgm:cxn modelId="{3C9E06FB-A7D0-4CCF-90D1-257BC00B763C}" srcId="{E4C9FBE3-D599-4310-831E-561C6F7FEA93}" destId="{7F0B3BEC-84B5-4EFF-AD68-F358BB62E285}" srcOrd="0" destOrd="0" parTransId="{5021EF1F-D51B-42A2-BF47-AF6A42873A42}" sibTransId="{C8DEC4C4-C6C2-4ECD-B30E-3300820B66FF}"/>
    <dgm:cxn modelId="{39F32850-9FF0-4AF7-AEB8-A8F60FEF587A}" type="presParOf" srcId="{AE4756B8-C34F-4AB5-8421-C83C853220A5}" destId="{1B4CAA12-2E9B-414D-B2C6-B8140969F117}" srcOrd="0" destOrd="0" presId="urn:microsoft.com/office/officeart/2005/8/layout/lProcess2"/>
    <dgm:cxn modelId="{5D53CF66-BF41-47FF-9B19-A9E85A9EA752}" type="presParOf" srcId="{1B4CAA12-2E9B-414D-B2C6-B8140969F117}" destId="{B40F643A-F155-46A7-94D6-E4B877ED4BF7}" srcOrd="0" destOrd="0" presId="urn:microsoft.com/office/officeart/2005/8/layout/lProcess2"/>
    <dgm:cxn modelId="{C8D154F7-CEE8-429C-A672-12362E40A0BC}" type="presParOf" srcId="{1B4CAA12-2E9B-414D-B2C6-B8140969F117}" destId="{1C419193-4866-4B8E-BE82-2DC21C8ADBB2}" srcOrd="1" destOrd="0" presId="urn:microsoft.com/office/officeart/2005/8/layout/lProcess2"/>
    <dgm:cxn modelId="{A3E6B650-84C0-447F-B6C7-C3EF21F135A7}" type="presParOf" srcId="{1B4CAA12-2E9B-414D-B2C6-B8140969F117}" destId="{C27FCE46-18D7-42F4-BB2E-8981A8C4C044}" srcOrd="2" destOrd="0" presId="urn:microsoft.com/office/officeart/2005/8/layout/lProcess2"/>
    <dgm:cxn modelId="{6A3A5176-6CAE-4BF4-ACCB-939EA21C46DC}" type="presParOf" srcId="{C27FCE46-18D7-42F4-BB2E-8981A8C4C044}" destId="{C7746037-5592-4EB8-816A-7719F453BA88}" srcOrd="0" destOrd="0" presId="urn:microsoft.com/office/officeart/2005/8/layout/lProcess2"/>
    <dgm:cxn modelId="{0EC35785-C348-47A3-99C6-721EA3B0E645}" type="presParOf" srcId="{C7746037-5592-4EB8-816A-7719F453BA88}" destId="{6B226167-35CC-4B52-A8E8-E7FE9A5286EE}" srcOrd="0" destOrd="0" presId="urn:microsoft.com/office/officeart/2005/8/layout/lProcess2"/>
    <dgm:cxn modelId="{61EF8C38-11D5-431C-A866-D8C105DED554}" type="presParOf" srcId="{C7746037-5592-4EB8-816A-7719F453BA88}" destId="{A1CDF7BE-335D-4BEF-8469-DC8E6CD49775}" srcOrd="1" destOrd="0" presId="urn:microsoft.com/office/officeart/2005/8/layout/lProcess2"/>
    <dgm:cxn modelId="{4DA4A7CF-FC78-4B53-893A-7A490C47EEB8}" type="presParOf" srcId="{C7746037-5592-4EB8-816A-7719F453BA88}" destId="{BA90D857-AEA4-41AB-999B-145A222663C8}" srcOrd="2" destOrd="0" presId="urn:microsoft.com/office/officeart/2005/8/layout/lProcess2"/>
    <dgm:cxn modelId="{C5B64FEA-2F6A-46E3-90C6-7021A1AEC5F4}" type="presParOf" srcId="{C7746037-5592-4EB8-816A-7719F453BA88}" destId="{0B7AD3EA-244E-4469-B493-088EC1EE2D03}" srcOrd="3" destOrd="0" presId="urn:microsoft.com/office/officeart/2005/8/layout/lProcess2"/>
    <dgm:cxn modelId="{6909F042-D886-49A4-A007-2593A20C2B34}" type="presParOf" srcId="{C7746037-5592-4EB8-816A-7719F453BA88}" destId="{E8685E96-8A04-44CA-B111-4224C8F46320}" srcOrd="4" destOrd="0" presId="urn:microsoft.com/office/officeart/2005/8/layout/lProcess2"/>
    <dgm:cxn modelId="{F9B33319-5749-4A99-B0B8-1D1749A23097}" type="presParOf" srcId="{C7746037-5592-4EB8-816A-7719F453BA88}" destId="{3B1CCF5F-5180-42D4-99AC-75583EDD3E6C}" srcOrd="5" destOrd="0" presId="urn:microsoft.com/office/officeart/2005/8/layout/lProcess2"/>
    <dgm:cxn modelId="{5D9B0C20-EBFA-4288-97E1-75DCF52761D5}" type="presParOf" srcId="{C7746037-5592-4EB8-816A-7719F453BA88}" destId="{47CB0767-DC03-4475-8FBD-F000029ACDA0}" srcOrd="6" destOrd="0" presId="urn:microsoft.com/office/officeart/2005/8/layout/lProcess2"/>
    <dgm:cxn modelId="{A6BC5DDD-6E7C-495B-BB4F-981CDD29DCA9}" type="presParOf" srcId="{AE4756B8-C34F-4AB5-8421-C83C853220A5}" destId="{BF5E6CD7-0AB0-4C28-88C1-B39D29D11648}" srcOrd="1" destOrd="0" presId="urn:microsoft.com/office/officeart/2005/8/layout/lProcess2"/>
    <dgm:cxn modelId="{EEA458E5-EC41-4F7F-A400-772CC4DDF2D4}" type="presParOf" srcId="{AE4756B8-C34F-4AB5-8421-C83C853220A5}" destId="{57EC51DE-7DEC-442C-84AC-D25926F798D9}" srcOrd="2" destOrd="0" presId="urn:microsoft.com/office/officeart/2005/8/layout/lProcess2"/>
    <dgm:cxn modelId="{EA613C83-27D9-495B-AF0B-1E4807A45A35}" type="presParOf" srcId="{57EC51DE-7DEC-442C-84AC-D25926F798D9}" destId="{702E1F45-8AC5-4226-B6A5-F5E213B2ABA1}" srcOrd="0" destOrd="0" presId="urn:microsoft.com/office/officeart/2005/8/layout/lProcess2"/>
    <dgm:cxn modelId="{2D83246D-1CBF-4CF4-A53B-B202C30FAE8D}" type="presParOf" srcId="{57EC51DE-7DEC-442C-84AC-D25926F798D9}" destId="{1159D86F-FCF8-4DC7-8C7D-C5298FEF06F4}" srcOrd="1" destOrd="0" presId="urn:microsoft.com/office/officeart/2005/8/layout/lProcess2"/>
    <dgm:cxn modelId="{79AAD940-459B-4E88-B140-6AE48BC52E13}" type="presParOf" srcId="{57EC51DE-7DEC-442C-84AC-D25926F798D9}" destId="{8CDC96D0-D8F4-4CAC-AA25-86928BEBDC38}" srcOrd="2" destOrd="0" presId="urn:microsoft.com/office/officeart/2005/8/layout/lProcess2"/>
    <dgm:cxn modelId="{870917D6-A2DC-4D8F-80C7-7B33B0B9DB29}" type="presParOf" srcId="{8CDC96D0-D8F4-4CAC-AA25-86928BEBDC38}" destId="{7C1AECA8-1B14-41F0-ADCE-D752DB9F1E6C}" srcOrd="0" destOrd="0" presId="urn:microsoft.com/office/officeart/2005/8/layout/lProcess2"/>
    <dgm:cxn modelId="{41C1202B-0E2A-4AAF-BB36-C13DDF2B2A52}" type="presParOf" srcId="{7C1AECA8-1B14-41F0-ADCE-D752DB9F1E6C}" destId="{9B25262A-36E6-4B93-AA49-38D31391422A}" srcOrd="0" destOrd="0" presId="urn:microsoft.com/office/officeart/2005/8/layout/lProcess2"/>
    <dgm:cxn modelId="{7829B691-D1A4-4D48-8C4D-9D1E6EAA2F21}" type="presParOf" srcId="{7C1AECA8-1B14-41F0-ADCE-D752DB9F1E6C}" destId="{433AB370-5D56-43F0-A9D3-4D884CA3EE8A}" srcOrd="1" destOrd="0" presId="urn:microsoft.com/office/officeart/2005/8/layout/lProcess2"/>
    <dgm:cxn modelId="{8FB6D6D7-BAAC-417A-9D2B-68A247591A09}" type="presParOf" srcId="{7C1AECA8-1B14-41F0-ADCE-D752DB9F1E6C}" destId="{6D19BC1C-5E55-45FD-8BB6-E7D8A7A45E48}" srcOrd="2" destOrd="0" presId="urn:microsoft.com/office/officeart/2005/8/layout/lProcess2"/>
    <dgm:cxn modelId="{58F87F7F-087F-4171-B69C-3870EC4C9B37}" type="presParOf" srcId="{7C1AECA8-1B14-41F0-ADCE-D752DB9F1E6C}" destId="{18499B19-756F-4337-8434-695C629DD232}" srcOrd="3" destOrd="0" presId="urn:microsoft.com/office/officeart/2005/8/layout/lProcess2"/>
    <dgm:cxn modelId="{C6A99C4E-AFC3-478E-95A7-85BD52868061}" type="presParOf" srcId="{7C1AECA8-1B14-41F0-ADCE-D752DB9F1E6C}" destId="{11BBBF27-91E9-4591-BC86-28F78B4C3582}" srcOrd="4" destOrd="0" presId="urn:microsoft.com/office/officeart/2005/8/layout/lProcess2"/>
    <dgm:cxn modelId="{B300E4DF-D5F4-4B11-BA4D-C1D398A70A0D}" type="presParOf" srcId="{7C1AECA8-1B14-41F0-ADCE-D752DB9F1E6C}" destId="{BC55C4BC-4AA0-4AEB-B5F0-6FF609290EE9}" srcOrd="5" destOrd="0" presId="urn:microsoft.com/office/officeart/2005/8/layout/lProcess2"/>
    <dgm:cxn modelId="{0B478152-26DD-471E-A6CF-70006A864B03}" type="presParOf" srcId="{7C1AECA8-1B14-41F0-ADCE-D752DB9F1E6C}" destId="{3092EC68-0B18-4348-86EB-6E32C44CCF75}" srcOrd="6" destOrd="0" presId="urn:microsoft.com/office/officeart/2005/8/layout/lProcess2"/>
    <dgm:cxn modelId="{B43AC405-7086-4831-93EB-784F22645E2B}" type="presParOf" srcId="{AE4756B8-C34F-4AB5-8421-C83C853220A5}" destId="{11E678BB-A1C1-4B1A-BE44-6777B5B0562B}" srcOrd="3" destOrd="0" presId="urn:microsoft.com/office/officeart/2005/8/layout/lProcess2"/>
    <dgm:cxn modelId="{00A5F573-7513-4170-BA03-358A8D36BC20}" type="presParOf" srcId="{AE4756B8-C34F-4AB5-8421-C83C853220A5}" destId="{27F1D3FD-9EE4-425D-9ECD-DBD3E3D76AC8}" srcOrd="4" destOrd="0" presId="urn:microsoft.com/office/officeart/2005/8/layout/lProcess2"/>
    <dgm:cxn modelId="{235F8A6A-BF2E-49FF-90CE-120AF777A4BC}" type="presParOf" srcId="{27F1D3FD-9EE4-425D-9ECD-DBD3E3D76AC8}" destId="{7FE06BA3-E050-466F-8F07-C4DD429ECB79}" srcOrd="0" destOrd="0" presId="urn:microsoft.com/office/officeart/2005/8/layout/lProcess2"/>
    <dgm:cxn modelId="{FAEC5E7B-478E-48D9-8F4B-1BF97AB884A1}" type="presParOf" srcId="{27F1D3FD-9EE4-425D-9ECD-DBD3E3D76AC8}" destId="{75197142-24BF-49A6-905E-820C4CB8E1AA}" srcOrd="1" destOrd="0" presId="urn:microsoft.com/office/officeart/2005/8/layout/lProcess2"/>
    <dgm:cxn modelId="{061CB943-0784-4C6D-B8BF-13B163627EAB}" type="presParOf" srcId="{27F1D3FD-9EE4-425D-9ECD-DBD3E3D76AC8}" destId="{9F6AC45A-2150-4DBC-B490-02ECBD2F17D3}" srcOrd="2" destOrd="0" presId="urn:microsoft.com/office/officeart/2005/8/layout/lProcess2"/>
    <dgm:cxn modelId="{A6319744-AF84-4336-9675-068BBCA6DC67}" type="presParOf" srcId="{9F6AC45A-2150-4DBC-B490-02ECBD2F17D3}" destId="{F26B2182-0C8D-421E-A87E-74EB054273A1}" srcOrd="0" destOrd="0" presId="urn:microsoft.com/office/officeart/2005/8/layout/lProcess2"/>
    <dgm:cxn modelId="{55CFCFE2-1DA9-4D5F-B8E6-49B317E6F9E4}" type="presParOf" srcId="{F26B2182-0C8D-421E-A87E-74EB054273A1}" destId="{5767706F-1EB8-44DA-B861-8C8EBF4BF39D}" srcOrd="0" destOrd="0" presId="urn:microsoft.com/office/officeart/2005/8/layout/lProcess2"/>
    <dgm:cxn modelId="{27139396-F01D-4338-94A8-6C976DF75302}" type="presParOf" srcId="{F26B2182-0C8D-421E-A87E-74EB054273A1}" destId="{4FBC1D77-64A7-4498-BC2D-D7409FC9F1D8}" srcOrd="1" destOrd="0" presId="urn:microsoft.com/office/officeart/2005/8/layout/lProcess2"/>
    <dgm:cxn modelId="{9DEB512F-D270-4CA1-8CF4-26F5ACDD1F1F}" type="presParOf" srcId="{F26B2182-0C8D-421E-A87E-74EB054273A1}" destId="{759CE36A-28F5-494F-A819-33DC58CDE11A}" srcOrd="2" destOrd="0" presId="urn:microsoft.com/office/officeart/2005/8/layout/lProcess2"/>
    <dgm:cxn modelId="{CCA18C2E-0288-4D37-87A4-7850570192AF}" type="presParOf" srcId="{F26B2182-0C8D-421E-A87E-74EB054273A1}" destId="{10D59E40-FDFE-44B1-9C8D-F0F16473E533}" srcOrd="3" destOrd="0" presId="urn:microsoft.com/office/officeart/2005/8/layout/lProcess2"/>
    <dgm:cxn modelId="{71982139-C7AD-481E-AD27-B597B68899B4}" type="presParOf" srcId="{F26B2182-0C8D-421E-A87E-74EB054273A1}" destId="{BB5569B4-8AA7-4178-8BCC-FC6D6F2030FC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1AF690E-022D-4F7F-861A-08CF2A7443C3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AD0BF56-1552-40C9-AC7E-EDB96240CE68}">
      <dgm:prSet/>
      <dgm:spPr/>
      <dgm:t>
        <a:bodyPr/>
        <a:lstStyle/>
        <a:p>
          <a:pPr rtl="0"/>
          <a:r>
            <a:rPr lang="id-ID" b="1" dirty="0" smtClean="0"/>
            <a:t>Pembelajaran bagi peserta</a:t>
          </a:r>
          <a:endParaRPr lang="en-US" dirty="0"/>
        </a:p>
      </dgm:t>
    </dgm:pt>
    <dgm:pt modelId="{7BDBA9FD-4EAD-4B82-8899-B5684DA5DCEF}" type="parTrans" cxnId="{145B8E5B-7FF2-423C-9E6C-9D2DAFE9DFA8}">
      <dgm:prSet/>
      <dgm:spPr/>
      <dgm:t>
        <a:bodyPr/>
        <a:lstStyle/>
        <a:p>
          <a:endParaRPr lang="en-US"/>
        </a:p>
      </dgm:t>
    </dgm:pt>
    <dgm:pt modelId="{FC947C2E-109F-470F-85DE-FF4F5D57FCD0}" type="sibTrans" cxnId="{145B8E5B-7FF2-423C-9E6C-9D2DAFE9DFA8}">
      <dgm:prSet/>
      <dgm:spPr/>
      <dgm:t>
        <a:bodyPr/>
        <a:lstStyle/>
        <a:p>
          <a:endParaRPr lang="en-US"/>
        </a:p>
      </dgm:t>
    </dgm:pt>
    <dgm:pt modelId="{5FE2381A-AB4A-4590-A692-F252F082CD93}">
      <dgm:prSet/>
      <dgm:spPr/>
      <dgm:t>
        <a:bodyPr/>
        <a:lstStyle/>
        <a:p>
          <a:pPr rtl="0"/>
          <a:r>
            <a:rPr lang="id-ID" b="1" dirty="0" smtClean="0"/>
            <a:t>Meningkatkan kebersamaan tim</a:t>
          </a:r>
          <a:endParaRPr lang="en-US" dirty="0"/>
        </a:p>
      </dgm:t>
    </dgm:pt>
    <dgm:pt modelId="{8AB75291-4A4D-44E2-804E-0963CD3203DC}" type="parTrans" cxnId="{16FFED5C-38B2-4445-B224-316E18A2DD92}">
      <dgm:prSet/>
      <dgm:spPr/>
      <dgm:t>
        <a:bodyPr/>
        <a:lstStyle/>
        <a:p>
          <a:endParaRPr lang="en-US"/>
        </a:p>
      </dgm:t>
    </dgm:pt>
    <dgm:pt modelId="{4E3F8FAE-7046-405D-B66B-C6C7699C32E0}" type="sibTrans" cxnId="{16FFED5C-38B2-4445-B224-316E18A2DD92}">
      <dgm:prSet/>
      <dgm:spPr/>
      <dgm:t>
        <a:bodyPr/>
        <a:lstStyle/>
        <a:p>
          <a:endParaRPr lang="en-US"/>
        </a:p>
      </dgm:t>
    </dgm:pt>
    <dgm:pt modelId="{35388065-55FD-490B-9953-7FA4F9BDF903}">
      <dgm:prSet/>
      <dgm:spPr/>
      <dgm:t>
        <a:bodyPr/>
        <a:lstStyle/>
        <a:p>
          <a:pPr rtl="0"/>
          <a:r>
            <a:rPr lang="id-ID" b="1" dirty="0" smtClean="0"/>
            <a:t>Efisiensi Penggunaan waktu</a:t>
          </a:r>
          <a:endParaRPr lang="en-US" dirty="0"/>
        </a:p>
      </dgm:t>
    </dgm:pt>
    <dgm:pt modelId="{9139A98D-1CCF-4D54-88AF-95B006CA7B73}" type="parTrans" cxnId="{7D3379B4-0A39-451A-B7C4-E65AD4927EF4}">
      <dgm:prSet/>
      <dgm:spPr/>
      <dgm:t>
        <a:bodyPr/>
        <a:lstStyle/>
        <a:p>
          <a:endParaRPr lang="en-US"/>
        </a:p>
      </dgm:t>
    </dgm:pt>
    <dgm:pt modelId="{9E608304-40E8-4976-A18C-E221C889D5D2}" type="sibTrans" cxnId="{7D3379B4-0A39-451A-B7C4-E65AD4927EF4}">
      <dgm:prSet/>
      <dgm:spPr/>
      <dgm:t>
        <a:bodyPr/>
        <a:lstStyle/>
        <a:p>
          <a:endParaRPr lang="en-US"/>
        </a:p>
      </dgm:t>
    </dgm:pt>
    <dgm:pt modelId="{E5CCD838-8A74-48C9-BA42-9C8802736E42}">
      <dgm:prSet/>
      <dgm:spPr/>
      <dgm:t>
        <a:bodyPr/>
        <a:lstStyle/>
        <a:p>
          <a:pPr rtl="0"/>
          <a:r>
            <a:rPr lang="id-ID" b="1" dirty="0" smtClean="0"/>
            <a:t>Pendidikan Pengelolaan Risiko</a:t>
          </a:r>
          <a:endParaRPr lang="en-US" dirty="0"/>
        </a:p>
      </dgm:t>
    </dgm:pt>
    <dgm:pt modelId="{35C134D0-E338-487C-AF8D-3CD316ECA665}" type="parTrans" cxnId="{6C6A0525-9558-4D18-83EE-F1A594EE7015}">
      <dgm:prSet/>
      <dgm:spPr/>
      <dgm:t>
        <a:bodyPr/>
        <a:lstStyle/>
        <a:p>
          <a:endParaRPr lang="en-US"/>
        </a:p>
      </dgm:t>
    </dgm:pt>
    <dgm:pt modelId="{D2998A02-0BCC-4799-B22C-75D0C9E227D5}" type="sibTrans" cxnId="{6C6A0525-9558-4D18-83EE-F1A594EE7015}">
      <dgm:prSet/>
      <dgm:spPr/>
      <dgm:t>
        <a:bodyPr/>
        <a:lstStyle/>
        <a:p>
          <a:endParaRPr lang="en-US"/>
        </a:p>
      </dgm:t>
    </dgm:pt>
    <dgm:pt modelId="{F79661EC-69ED-4804-8CB9-D67CCB6AEC7F}">
      <dgm:prSet/>
      <dgm:spPr/>
      <dgm:t>
        <a:bodyPr/>
        <a:lstStyle/>
        <a:p>
          <a:pPr rtl="0"/>
          <a:r>
            <a:rPr lang="en-US" b="1" dirty="0" err="1" smtClean="0"/>
            <a:t>Pengembangan</a:t>
          </a:r>
          <a:r>
            <a:rPr lang="en-US" b="1" dirty="0" smtClean="0"/>
            <a:t> </a:t>
          </a:r>
          <a:r>
            <a:rPr lang="en-US" b="1" dirty="0" err="1" smtClean="0"/>
            <a:t>berkelanjutan</a:t>
          </a:r>
          <a:endParaRPr lang="en-US" dirty="0"/>
        </a:p>
      </dgm:t>
    </dgm:pt>
    <dgm:pt modelId="{E8C8BE6B-7A6D-4089-9A60-5E6C0B0AA100}" type="parTrans" cxnId="{449FE78C-019D-4CC8-8DED-90010C2FE0FF}">
      <dgm:prSet/>
      <dgm:spPr/>
      <dgm:t>
        <a:bodyPr/>
        <a:lstStyle/>
        <a:p>
          <a:endParaRPr lang="en-US"/>
        </a:p>
      </dgm:t>
    </dgm:pt>
    <dgm:pt modelId="{BA1FFB62-9DA6-4BB3-8DCF-F62495E137FC}" type="sibTrans" cxnId="{449FE78C-019D-4CC8-8DED-90010C2FE0FF}">
      <dgm:prSet/>
      <dgm:spPr/>
      <dgm:t>
        <a:bodyPr/>
        <a:lstStyle/>
        <a:p>
          <a:endParaRPr lang="en-US"/>
        </a:p>
      </dgm:t>
    </dgm:pt>
    <dgm:pt modelId="{F19D909A-7EE2-4897-B6EA-07B636431D50}">
      <dgm:prSet/>
      <dgm:spPr/>
      <dgm:t>
        <a:bodyPr/>
        <a:lstStyle/>
        <a:p>
          <a:pPr rtl="0"/>
          <a:r>
            <a:rPr lang="id-ID" b="1" dirty="0" smtClean="0"/>
            <a:t>Mendorong Pengawasan</a:t>
          </a:r>
          <a:endParaRPr lang="en-US" dirty="0"/>
        </a:p>
      </dgm:t>
    </dgm:pt>
    <dgm:pt modelId="{E574254F-2E91-432A-A2F4-5D4254ADDD2A}" type="parTrans" cxnId="{12DF2994-13CB-4CB4-94FF-F223631BF0DA}">
      <dgm:prSet/>
      <dgm:spPr/>
      <dgm:t>
        <a:bodyPr/>
        <a:lstStyle/>
        <a:p>
          <a:endParaRPr lang="en-US"/>
        </a:p>
      </dgm:t>
    </dgm:pt>
    <dgm:pt modelId="{B8E0F9D9-C175-4F2F-A865-63916710C11C}" type="sibTrans" cxnId="{12DF2994-13CB-4CB4-94FF-F223631BF0DA}">
      <dgm:prSet/>
      <dgm:spPr/>
      <dgm:t>
        <a:bodyPr/>
        <a:lstStyle/>
        <a:p>
          <a:endParaRPr lang="en-US"/>
        </a:p>
      </dgm:t>
    </dgm:pt>
    <dgm:pt modelId="{CBA32B7D-1B83-4FC6-A533-15F5489CFF2E}" type="pres">
      <dgm:prSet presAssocID="{51AF690E-022D-4F7F-861A-08CF2A7443C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9C9304-317F-4D1F-AF6E-7258C1475A53}" type="pres">
      <dgm:prSet presAssocID="{EAD0BF56-1552-40C9-AC7E-EDB96240CE68}" presName="composite" presStyleCnt="0"/>
      <dgm:spPr/>
    </dgm:pt>
    <dgm:pt modelId="{32323674-8B95-4E1F-8A08-615D6796D50B}" type="pres">
      <dgm:prSet presAssocID="{EAD0BF56-1552-40C9-AC7E-EDB96240CE68}" presName="imgShp" presStyleLbl="fgImgPlace1" presStyleIdx="0" presStyleCnt="6"/>
      <dgm:spPr/>
    </dgm:pt>
    <dgm:pt modelId="{31D03704-182D-4598-9BF5-7835D382DCD8}" type="pres">
      <dgm:prSet presAssocID="{EAD0BF56-1552-40C9-AC7E-EDB96240CE68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B0943-EA9C-403E-A7DB-AEFD1AF19E63}" type="pres">
      <dgm:prSet presAssocID="{FC947C2E-109F-470F-85DE-FF4F5D57FCD0}" presName="spacing" presStyleCnt="0"/>
      <dgm:spPr/>
    </dgm:pt>
    <dgm:pt modelId="{8C6A119C-6E5E-4BD2-BF17-885322AA54F2}" type="pres">
      <dgm:prSet presAssocID="{5FE2381A-AB4A-4590-A692-F252F082CD93}" presName="composite" presStyleCnt="0"/>
      <dgm:spPr/>
    </dgm:pt>
    <dgm:pt modelId="{AAADCC38-70A4-4816-86E1-38220256BE64}" type="pres">
      <dgm:prSet presAssocID="{5FE2381A-AB4A-4590-A692-F252F082CD93}" presName="imgShp" presStyleLbl="fgImgPlace1" presStyleIdx="1" presStyleCnt="6"/>
      <dgm:spPr/>
    </dgm:pt>
    <dgm:pt modelId="{309B55D3-7861-464A-BA2D-5847D5129B21}" type="pres">
      <dgm:prSet presAssocID="{5FE2381A-AB4A-4590-A692-F252F082CD93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79C261-A794-4FF1-833E-3E397346BABB}" type="pres">
      <dgm:prSet presAssocID="{4E3F8FAE-7046-405D-B66B-C6C7699C32E0}" presName="spacing" presStyleCnt="0"/>
      <dgm:spPr/>
    </dgm:pt>
    <dgm:pt modelId="{BCF834C0-0D6E-4BAB-89C1-40BC0068750F}" type="pres">
      <dgm:prSet presAssocID="{35388065-55FD-490B-9953-7FA4F9BDF903}" presName="composite" presStyleCnt="0"/>
      <dgm:spPr/>
    </dgm:pt>
    <dgm:pt modelId="{5801E701-741A-48C2-BB8C-F9DB011289A4}" type="pres">
      <dgm:prSet presAssocID="{35388065-55FD-490B-9953-7FA4F9BDF903}" presName="imgShp" presStyleLbl="fgImgPlace1" presStyleIdx="2" presStyleCnt="6"/>
      <dgm:spPr/>
    </dgm:pt>
    <dgm:pt modelId="{EC0DE269-AAEF-45FA-B2A7-31EE2F3D40D4}" type="pres">
      <dgm:prSet presAssocID="{35388065-55FD-490B-9953-7FA4F9BDF903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B3CFED-924E-49FF-AF60-5E7D4882CA04}" type="pres">
      <dgm:prSet presAssocID="{9E608304-40E8-4976-A18C-E221C889D5D2}" presName="spacing" presStyleCnt="0"/>
      <dgm:spPr/>
    </dgm:pt>
    <dgm:pt modelId="{90E65FB1-FE25-48A4-8034-44B26BEB1D50}" type="pres">
      <dgm:prSet presAssocID="{E5CCD838-8A74-48C9-BA42-9C8802736E42}" presName="composite" presStyleCnt="0"/>
      <dgm:spPr/>
    </dgm:pt>
    <dgm:pt modelId="{9EF74009-8CC2-4282-93F2-C32AAAC6AB20}" type="pres">
      <dgm:prSet presAssocID="{E5CCD838-8A74-48C9-BA42-9C8802736E42}" presName="imgShp" presStyleLbl="fgImgPlace1" presStyleIdx="3" presStyleCnt="6"/>
      <dgm:spPr/>
    </dgm:pt>
    <dgm:pt modelId="{95392776-60FD-4EB5-A9DA-AB33FF54CD9F}" type="pres">
      <dgm:prSet presAssocID="{E5CCD838-8A74-48C9-BA42-9C8802736E42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5DBE7D-5978-4DD7-9CE3-446A5C60917A}" type="pres">
      <dgm:prSet presAssocID="{D2998A02-0BCC-4799-B22C-75D0C9E227D5}" presName="spacing" presStyleCnt="0"/>
      <dgm:spPr/>
    </dgm:pt>
    <dgm:pt modelId="{5744BDC7-829C-4007-B23C-4626865B3E42}" type="pres">
      <dgm:prSet presAssocID="{F79661EC-69ED-4804-8CB9-D67CCB6AEC7F}" presName="composite" presStyleCnt="0"/>
      <dgm:spPr/>
    </dgm:pt>
    <dgm:pt modelId="{B9A87216-80A1-481C-B378-303DCC7AAB99}" type="pres">
      <dgm:prSet presAssocID="{F79661EC-69ED-4804-8CB9-D67CCB6AEC7F}" presName="imgShp" presStyleLbl="fgImgPlace1" presStyleIdx="4" presStyleCnt="6"/>
      <dgm:spPr/>
    </dgm:pt>
    <dgm:pt modelId="{6F19BD9D-9CDE-4171-A7B7-490400935F56}" type="pres">
      <dgm:prSet presAssocID="{F79661EC-69ED-4804-8CB9-D67CCB6AEC7F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50B3B4-A7B2-4532-AC96-3B3268C2583B}" type="pres">
      <dgm:prSet presAssocID="{BA1FFB62-9DA6-4BB3-8DCF-F62495E137FC}" presName="spacing" presStyleCnt="0"/>
      <dgm:spPr/>
    </dgm:pt>
    <dgm:pt modelId="{5614A41B-66EF-49D8-9D52-51CDAD679840}" type="pres">
      <dgm:prSet presAssocID="{F19D909A-7EE2-4897-B6EA-07B636431D50}" presName="composite" presStyleCnt="0"/>
      <dgm:spPr/>
    </dgm:pt>
    <dgm:pt modelId="{9F939870-A857-405E-B8CB-25E1970E450D}" type="pres">
      <dgm:prSet presAssocID="{F19D909A-7EE2-4897-B6EA-07B636431D50}" presName="imgShp" presStyleLbl="fgImgPlace1" presStyleIdx="5" presStyleCnt="6"/>
      <dgm:spPr/>
    </dgm:pt>
    <dgm:pt modelId="{538F2EF6-ACFD-418A-84C4-7617B68ACBD5}" type="pres">
      <dgm:prSet presAssocID="{F19D909A-7EE2-4897-B6EA-07B636431D50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3379B4-0A39-451A-B7C4-E65AD4927EF4}" srcId="{51AF690E-022D-4F7F-861A-08CF2A7443C3}" destId="{35388065-55FD-490B-9953-7FA4F9BDF903}" srcOrd="2" destOrd="0" parTransId="{9139A98D-1CCF-4D54-88AF-95B006CA7B73}" sibTransId="{9E608304-40E8-4976-A18C-E221C889D5D2}"/>
    <dgm:cxn modelId="{269B1777-B267-442A-B7D6-9EEA7737B863}" type="presOf" srcId="{5FE2381A-AB4A-4590-A692-F252F082CD93}" destId="{309B55D3-7861-464A-BA2D-5847D5129B21}" srcOrd="0" destOrd="0" presId="urn:microsoft.com/office/officeart/2005/8/layout/vList3#1"/>
    <dgm:cxn modelId="{4AF9B300-68AE-479D-851F-1932BAC7D637}" type="presOf" srcId="{F79661EC-69ED-4804-8CB9-D67CCB6AEC7F}" destId="{6F19BD9D-9CDE-4171-A7B7-490400935F56}" srcOrd="0" destOrd="0" presId="urn:microsoft.com/office/officeart/2005/8/layout/vList3#1"/>
    <dgm:cxn modelId="{E85DE7E8-995D-489E-87B6-78B6173160BA}" type="presOf" srcId="{E5CCD838-8A74-48C9-BA42-9C8802736E42}" destId="{95392776-60FD-4EB5-A9DA-AB33FF54CD9F}" srcOrd="0" destOrd="0" presId="urn:microsoft.com/office/officeart/2005/8/layout/vList3#1"/>
    <dgm:cxn modelId="{145B8E5B-7FF2-423C-9E6C-9D2DAFE9DFA8}" srcId="{51AF690E-022D-4F7F-861A-08CF2A7443C3}" destId="{EAD0BF56-1552-40C9-AC7E-EDB96240CE68}" srcOrd="0" destOrd="0" parTransId="{7BDBA9FD-4EAD-4B82-8899-B5684DA5DCEF}" sibTransId="{FC947C2E-109F-470F-85DE-FF4F5D57FCD0}"/>
    <dgm:cxn modelId="{0901FD1D-FC48-4A06-B7EF-FFBD53796E55}" type="presOf" srcId="{35388065-55FD-490B-9953-7FA4F9BDF903}" destId="{EC0DE269-AAEF-45FA-B2A7-31EE2F3D40D4}" srcOrd="0" destOrd="0" presId="urn:microsoft.com/office/officeart/2005/8/layout/vList3#1"/>
    <dgm:cxn modelId="{6C6A0525-9558-4D18-83EE-F1A594EE7015}" srcId="{51AF690E-022D-4F7F-861A-08CF2A7443C3}" destId="{E5CCD838-8A74-48C9-BA42-9C8802736E42}" srcOrd="3" destOrd="0" parTransId="{35C134D0-E338-487C-AF8D-3CD316ECA665}" sibTransId="{D2998A02-0BCC-4799-B22C-75D0C9E227D5}"/>
    <dgm:cxn modelId="{5532E239-95F6-4CB1-8EAA-C46AF75D523F}" type="presOf" srcId="{EAD0BF56-1552-40C9-AC7E-EDB96240CE68}" destId="{31D03704-182D-4598-9BF5-7835D382DCD8}" srcOrd="0" destOrd="0" presId="urn:microsoft.com/office/officeart/2005/8/layout/vList3#1"/>
    <dgm:cxn modelId="{449FE78C-019D-4CC8-8DED-90010C2FE0FF}" srcId="{51AF690E-022D-4F7F-861A-08CF2A7443C3}" destId="{F79661EC-69ED-4804-8CB9-D67CCB6AEC7F}" srcOrd="4" destOrd="0" parTransId="{E8C8BE6B-7A6D-4089-9A60-5E6C0B0AA100}" sibTransId="{BA1FFB62-9DA6-4BB3-8DCF-F62495E137FC}"/>
    <dgm:cxn modelId="{4DAAB69D-327A-4C0A-95DC-D8BD821BC397}" type="presOf" srcId="{51AF690E-022D-4F7F-861A-08CF2A7443C3}" destId="{CBA32B7D-1B83-4FC6-A533-15F5489CFF2E}" srcOrd="0" destOrd="0" presId="urn:microsoft.com/office/officeart/2005/8/layout/vList3#1"/>
    <dgm:cxn modelId="{16FFED5C-38B2-4445-B224-316E18A2DD92}" srcId="{51AF690E-022D-4F7F-861A-08CF2A7443C3}" destId="{5FE2381A-AB4A-4590-A692-F252F082CD93}" srcOrd="1" destOrd="0" parTransId="{8AB75291-4A4D-44E2-804E-0963CD3203DC}" sibTransId="{4E3F8FAE-7046-405D-B66B-C6C7699C32E0}"/>
    <dgm:cxn modelId="{D1722A59-C245-40A5-85D1-7CE2F71B3D6D}" type="presOf" srcId="{F19D909A-7EE2-4897-B6EA-07B636431D50}" destId="{538F2EF6-ACFD-418A-84C4-7617B68ACBD5}" srcOrd="0" destOrd="0" presId="urn:microsoft.com/office/officeart/2005/8/layout/vList3#1"/>
    <dgm:cxn modelId="{12DF2994-13CB-4CB4-94FF-F223631BF0DA}" srcId="{51AF690E-022D-4F7F-861A-08CF2A7443C3}" destId="{F19D909A-7EE2-4897-B6EA-07B636431D50}" srcOrd="5" destOrd="0" parTransId="{E574254F-2E91-432A-A2F4-5D4254ADDD2A}" sibTransId="{B8E0F9D9-C175-4F2F-A865-63916710C11C}"/>
    <dgm:cxn modelId="{2F4EDD38-0FB8-49F7-9E55-39267030888C}" type="presParOf" srcId="{CBA32B7D-1B83-4FC6-A533-15F5489CFF2E}" destId="{2C9C9304-317F-4D1F-AF6E-7258C1475A53}" srcOrd="0" destOrd="0" presId="urn:microsoft.com/office/officeart/2005/8/layout/vList3#1"/>
    <dgm:cxn modelId="{1B0CD379-8AD2-4DB3-96A7-B9B6D7281727}" type="presParOf" srcId="{2C9C9304-317F-4D1F-AF6E-7258C1475A53}" destId="{32323674-8B95-4E1F-8A08-615D6796D50B}" srcOrd="0" destOrd="0" presId="urn:microsoft.com/office/officeart/2005/8/layout/vList3#1"/>
    <dgm:cxn modelId="{73E5E739-66F9-417A-9F27-3AE9EE82C06D}" type="presParOf" srcId="{2C9C9304-317F-4D1F-AF6E-7258C1475A53}" destId="{31D03704-182D-4598-9BF5-7835D382DCD8}" srcOrd="1" destOrd="0" presId="urn:microsoft.com/office/officeart/2005/8/layout/vList3#1"/>
    <dgm:cxn modelId="{98E3C858-0ED3-42E8-AB4A-6E54D11CA1C1}" type="presParOf" srcId="{CBA32B7D-1B83-4FC6-A533-15F5489CFF2E}" destId="{F9FB0943-EA9C-403E-A7DB-AEFD1AF19E63}" srcOrd="1" destOrd="0" presId="urn:microsoft.com/office/officeart/2005/8/layout/vList3#1"/>
    <dgm:cxn modelId="{72359554-8CF1-4362-9594-F2371D556359}" type="presParOf" srcId="{CBA32B7D-1B83-4FC6-A533-15F5489CFF2E}" destId="{8C6A119C-6E5E-4BD2-BF17-885322AA54F2}" srcOrd="2" destOrd="0" presId="urn:microsoft.com/office/officeart/2005/8/layout/vList3#1"/>
    <dgm:cxn modelId="{E8D49C80-06B0-475E-BBE8-02F1362C6398}" type="presParOf" srcId="{8C6A119C-6E5E-4BD2-BF17-885322AA54F2}" destId="{AAADCC38-70A4-4816-86E1-38220256BE64}" srcOrd="0" destOrd="0" presId="urn:microsoft.com/office/officeart/2005/8/layout/vList3#1"/>
    <dgm:cxn modelId="{0F003AA8-8D84-4D3E-ABEC-52F5428BB235}" type="presParOf" srcId="{8C6A119C-6E5E-4BD2-BF17-885322AA54F2}" destId="{309B55D3-7861-464A-BA2D-5847D5129B21}" srcOrd="1" destOrd="0" presId="urn:microsoft.com/office/officeart/2005/8/layout/vList3#1"/>
    <dgm:cxn modelId="{27D06818-2BA2-468B-814D-6721B2D79C62}" type="presParOf" srcId="{CBA32B7D-1B83-4FC6-A533-15F5489CFF2E}" destId="{9D79C261-A794-4FF1-833E-3E397346BABB}" srcOrd="3" destOrd="0" presId="urn:microsoft.com/office/officeart/2005/8/layout/vList3#1"/>
    <dgm:cxn modelId="{1EE4D501-6769-4B39-9881-47B3F6C9E67E}" type="presParOf" srcId="{CBA32B7D-1B83-4FC6-A533-15F5489CFF2E}" destId="{BCF834C0-0D6E-4BAB-89C1-40BC0068750F}" srcOrd="4" destOrd="0" presId="urn:microsoft.com/office/officeart/2005/8/layout/vList3#1"/>
    <dgm:cxn modelId="{4D82D6DE-4AA3-4B13-847D-CC8E559FEE4A}" type="presParOf" srcId="{BCF834C0-0D6E-4BAB-89C1-40BC0068750F}" destId="{5801E701-741A-48C2-BB8C-F9DB011289A4}" srcOrd="0" destOrd="0" presId="urn:microsoft.com/office/officeart/2005/8/layout/vList3#1"/>
    <dgm:cxn modelId="{C1C0B254-65B9-4A9A-9444-07FE71B0EA87}" type="presParOf" srcId="{BCF834C0-0D6E-4BAB-89C1-40BC0068750F}" destId="{EC0DE269-AAEF-45FA-B2A7-31EE2F3D40D4}" srcOrd="1" destOrd="0" presId="urn:microsoft.com/office/officeart/2005/8/layout/vList3#1"/>
    <dgm:cxn modelId="{37129118-AF94-4F42-8625-8A0CBF5CEFDD}" type="presParOf" srcId="{CBA32B7D-1B83-4FC6-A533-15F5489CFF2E}" destId="{73B3CFED-924E-49FF-AF60-5E7D4882CA04}" srcOrd="5" destOrd="0" presId="urn:microsoft.com/office/officeart/2005/8/layout/vList3#1"/>
    <dgm:cxn modelId="{A91F2240-0464-4F1D-90D5-2D68DC682BE3}" type="presParOf" srcId="{CBA32B7D-1B83-4FC6-A533-15F5489CFF2E}" destId="{90E65FB1-FE25-48A4-8034-44B26BEB1D50}" srcOrd="6" destOrd="0" presId="urn:microsoft.com/office/officeart/2005/8/layout/vList3#1"/>
    <dgm:cxn modelId="{688AC4C1-FD6D-40D1-882F-9E6131ADFD19}" type="presParOf" srcId="{90E65FB1-FE25-48A4-8034-44B26BEB1D50}" destId="{9EF74009-8CC2-4282-93F2-C32AAAC6AB20}" srcOrd="0" destOrd="0" presId="urn:microsoft.com/office/officeart/2005/8/layout/vList3#1"/>
    <dgm:cxn modelId="{22B76C9A-8D03-4101-A549-1E2E179920A0}" type="presParOf" srcId="{90E65FB1-FE25-48A4-8034-44B26BEB1D50}" destId="{95392776-60FD-4EB5-A9DA-AB33FF54CD9F}" srcOrd="1" destOrd="0" presId="urn:microsoft.com/office/officeart/2005/8/layout/vList3#1"/>
    <dgm:cxn modelId="{34549A14-FD6B-4024-9838-D6138B23C1D2}" type="presParOf" srcId="{CBA32B7D-1B83-4FC6-A533-15F5489CFF2E}" destId="{535DBE7D-5978-4DD7-9CE3-446A5C60917A}" srcOrd="7" destOrd="0" presId="urn:microsoft.com/office/officeart/2005/8/layout/vList3#1"/>
    <dgm:cxn modelId="{928C135F-E5D3-43EF-BEFA-49F29C0E4100}" type="presParOf" srcId="{CBA32B7D-1B83-4FC6-A533-15F5489CFF2E}" destId="{5744BDC7-829C-4007-B23C-4626865B3E42}" srcOrd="8" destOrd="0" presId="urn:microsoft.com/office/officeart/2005/8/layout/vList3#1"/>
    <dgm:cxn modelId="{07D36DBA-9386-4F5A-A454-4C80A79E0BE9}" type="presParOf" srcId="{5744BDC7-829C-4007-B23C-4626865B3E42}" destId="{B9A87216-80A1-481C-B378-303DCC7AAB99}" srcOrd="0" destOrd="0" presId="urn:microsoft.com/office/officeart/2005/8/layout/vList3#1"/>
    <dgm:cxn modelId="{EFE35B31-CDA6-4C26-A475-EE915373BE43}" type="presParOf" srcId="{5744BDC7-829C-4007-B23C-4626865B3E42}" destId="{6F19BD9D-9CDE-4171-A7B7-490400935F56}" srcOrd="1" destOrd="0" presId="urn:microsoft.com/office/officeart/2005/8/layout/vList3#1"/>
    <dgm:cxn modelId="{D2143144-B6DA-4C18-8C94-83F490573AC2}" type="presParOf" srcId="{CBA32B7D-1B83-4FC6-A533-15F5489CFF2E}" destId="{9950B3B4-A7B2-4532-AC96-3B3268C2583B}" srcOrd="9" destOrd="0" presId="urn:microsoft.com/office/officeart/2005/8/layout/vList3#1"/>
    <dgm:cxn modelId="{C46804A3-0398-479A-80A0-5261CB58EC35}" type="presParOf" srcId="{CBA32B7D-1B83-4FC6-A533-15F5489CFF2E}" destId="{5614A41B-66EF-49D8-9D52-51CDAD679840}" srcOrd="10" destOrd="0" presId="urn:microsoft.com/office/officeart/2005/8/layout/vList3#1"/>
    <dgm:cxn modelId="{B200B265-8C13-484F-9F44-10B9644ECF6E}" type="presParOf" srcId="{5614A41B-66EF-49D8-9D52-51CDAD679840}" destId="{9F939870-A857-405E-B8CB-25E1970E450D}" srcOrd="0" destOrd="0" presId="urn:microsoft.com/office/officeart/2005/8/layout/vList3#1"/>
    <dgm:cxn modelId="{485B5BFD-D22B-48EA-8443-842B8EA7A2FA}" type="presParOf" srcId="{5614A41B-66EF-49D8-9D52-51CDAD679840}" destId="{538F2EF6-ACFD-418A-84C4-7617B68ACBD5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EB2596-F027-4F4D-9B49-AF111DC169AA}">
      <dsp:nvSpPr>
        <dsp:cNvPr id="0" name=""/>
        <dsp:cNvSpPr/>
      </dsp:nvSpPr>
      <dsp:spPr>
        <a:xfrm>
          <a:off x="0" y="102711"/>
          <a:ext cx="4325302" cy="432530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AA40FD-C486-4357-82DC-C7B4B235722A}">
      <dsp:nvSpPr>
        <dsp:cNvPr id="0" name=""/>
        <dsp:cNvSpPr/>
      </dsp:nvSpPr>
      <dsp:spPr>
        <a:xfrm>
          <a:off x="2162651" y="102711"/>
          <a:ext cx="5046185" cy="432530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Komponen operasi atau kegiatan yang terpasang secara terus menerus (</a:t>
          </a:r>
          <a:r>
            <a:rPr lang="id-ID" sz="2400" i="1" kern="1200" dirty="0" smtClean="0"/>
            <a:t>A continuous built-in component of operations)</a:t>
          </a:r>
          <a:endParaRPr lang="en-US" sz="2400" kern="1200" dirty="0"/>
        </a:p>
      </dsp:txBody>
      <dsp:txXfrm>
        <a:off x="2162651" y="102711"/>
        <a:ext cx="5046185" cy="1297593"/>
      </dsp:txXfrm>
    </dsp:sp>
    <dsp:sp modelId="{A3AD0C99-F180-4830-A788-AE5F09EA49EE}">
      <dsp:nvSpPr>
        <dsp:cNvPr id="0" name=""/>
        <dsp:cNvSpPr/>
      </dsp:nvSpPr>
      <dsp:spPr>
        <a:xfrm>
          <a:off x="756929" y="1400304"/>
          <a:ext cx="2811443" cy="281144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3747F2-836D-4305-979A-AA5FF89F7923}">
      <dsp:nvSpPr>
        <dsp:cNvPr id="0" name=""/>
        <dsp:cNvSpPr/>
      </dsp:nvSpPr>
      <dsp:spPr>
        <a:xfrm>
          <a:off x="2162651" y="1400304"/>
          <a:ext cx="5046185" cy="28114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Pengendalian manajemen dipengaruhi oleh manusia</a:t>
          </a:r>
          <a:endParaRPr lang="en-US" sz="2800" kern="1200" dirty="0"/>
        </a:p>
      </dsp:txBody>
      <dsp:txXfrm>
        <a:off x="2162651" y="1400304"/>
        <a:ext cx="5046185" cy="1297589"/>
      </dsp:txXfrm>
    </dsp:sp>
    <dsp:sp modelId="{96F5241F-0BB4-4854-B4DD-12913AA79EA3}">
      <dsp:nvSpPr>
        <dsp:cNvPr id="0" name=""/>
        <dsp:cNvSpPr/>
      </dsp:nvSpPr>
      <dsp:spPr>
        <a:xfrm>
          <a:off x="1513856" y="2697894"/>
          <a:ext cx="1297589" cy="129758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4EB8E2-5020-454A-A271-B33ABDADEDDF}">
      <dsp:nvSpPr>
        <dsp:cNvPr id="0" name=""/>
        <dsp:cNvSpPr/>
      </dsp:nvSpPr>
      <dsp:spPr>
        <a:xfrm>
          <a:off x="2162651" y="2697894"/>
          <a:ext cx="5046185" cy="129758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Memberikan keyakinan yang memadai, bukan keyakinan yang mutlak</a:t>
          </a:r>
          <a:endParaRPr lang="en-US" sz="2800" kern="1200" dirty="0"/>
        </a:p>
      </dsp:txBody>
      <dsp:txXfrm>
        <a:off x="2162651" y="2697894"/>
        <a:ext cx="5046185" cy="12975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400D7-4BE2-4209-A302-74CEA146B90E}">
      <dsp:nvSpPr>
        <dsp:cNvPr id="0" name=""/>
        <dsp:cNvSpPr/>
      </dsp:nvSpPr>
      <dsp:spPr>
        <a:xfrm>
          <a:off x="1680955" y="79053"/>
          <a:ext cx="995806" cy="99580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kern="1200" dirty="0" smtClean="0"/>
            <a:t>Peru-musan Kebijakan</a:t>
          </a:r>
          <a:endParaRPr lang="id-ID" sz="1300" kern="1200" dirty="0"/>
        </a:p>
      </dsp:txBody>
      <dsp:txXfrm>
        <a:off x="1826787" y="224885"/>
        <a:ext cx="704142" cy="704142"/>
      </dsp:txXfrm>
    </dsp:sp>
    <dsp:sp modelId="{FF8DBB84-987E-4A02-9DDA-DC50968C1F86}">
      <dsp:nvSpPr>
        <dsp:cNvPr id="0" name=""/>
        <dsp:cNvSpPr/>
      </dsp:nvSpPr>
      <dsp:spPr>
        <a:xfrm rot="1542857">
          <a:off x="2713318" y="730015"/>
          <a:ext cx="264628" cy="336084"/>
        </a:xfrm>
        <a:prstGeom prst="rightArrow">
          <a:avLst>
            <a:gd name="adj1" fmla="val 60000"/>
            <a:gd name="adj2" fmla="val 50000"/>
          </a:avLst>
        </a:prstGeom>
        <a:solidFill>
          <a:schemeClr val="dk1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dk1"/>
        </a:fillRef>
        <a:effectRef idx="1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600" kern="1200"/>
        </a:p>
      </dsp:txBody>
      <dsp:txXfrm>
        <a:off x="2717249" y="780009"/>
        <a:ext cx="185240" cy="201650"/>
      </dsp:txXfrm>
    </dsp:sp>
    <dsp:sp modelId="{0CFB388B-BE1A-445F-A048-D4DA3C83FAE1}">
      <dsp:nvSpPr>
        <dsp:cNvPr id="0" name=""/>
        <dsp:cNvSpPr/>
      </dsp:nvSpPr>
      <dsp:spPr>
        <a:xfrm>
          <a:off x="3027998" y="727755"/>
          <a:ext cx="995806" cy="99580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kern="1200" dirty="0" smtClean="0"/>
            <a:t>Perenca-naan</a:t>
          </a:r>
          <a:endParaRPr lang="id-ID" sz="1300" kern="1200" dirty="0"/>
        </a:p>
      </dsp:txBody>
      <dsp:txXfrm>
        <a:off x="3173830" y="873587"/>
        <a:ext cx="704142" cy="704142"/>
      </dsp:txXfrm>
    </dsp:sp>
    <dsp:sp modelId="{85A1F1FB-45FF-4767-8F87-CF48F426D092}">
      <dsp:nvSpPr>
        <dsp:cNvPr id="0" name=""/>
        <dsp:cNvSpPr/>
      </dsp:nvSpPr>
      <dsp:spPr>
        <a:xfrm rot="4628571">
          <a:off x="3558267" y="1779124"/>
          <a:ext cx="264628" cy="336084"/>
        </a:xfrm>
        <a:prstGeom prst="rightArrow">
          <a:avLst>
            <a:gd name="adj1" fmla="val 60000"/>
            <a:gd name="adj2" fmla="val 50000"/>
          </a:avLst>
        </a:prstGeom>
        <a:solidFill>
          <a:schemeClr val="dk1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dk1"/>
        </a:fillRef>
        <a:effectRef idx="1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600" kern="1200"/>
        </a:p>
      </dsp:txBody>
      <dsp:txXfrm>
        <a:off x="3589128" y="1807642"/>
        <a:ext cx="185240" cy="201650"/>
      </dsp:txXfrm>
    </dsp:sp>
    <dsp:sp modelId="{04DF1E3D-43CD-4995-A1E1-E07A095D4C36}">
      <dsp:nvSpPr>
        <dsp:cNvPr id="0" name=""/>
        <dsp:cNvSpPr/>
      </dsp:nvSpPr>
      <dsp:spPr>
        <a:xfrm>
          <a:off x="3360691" y="2185375"/>
          <a:ext cx="995806" cy="99580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kern="1200" dirty="0" smtClean="0"/>
            <a:t>Pengang-garan</a:t>
          </a:r>
          <a:endParaRPr lang="id-ID" sz="1300" kern="1200" dirty="0"/>
        </a:p>
      </dsp:txBody>
      <dsp:txXfrm>
        <a:off x="3506523" y="2331207"/>
        <a:ext cx="704142" cy="704142"/>
      </dsp:txXfrm>
    </dsp:sp>
    <dsp:sp modelId="{6C9A4B99-9510-42F8-8142-FE9FD9BF83C2}">
      <dsp:nvSpPr>
        <dsp:cNvPr id="0" name=""/>
        <dsp:cNvSpPr/>
      </dsp:nvSpPr>
      <dsp:spPr>
        <a:xfrm rot="7714286">
          <a:off x="3264858" y="3093840"/>
          <a:ext cx="264628" cy="336084"/>
        </a:xfrm>
        <a:prstGeom prst="rightArrow">
          <a:avLst>
            <a:gd name="adj1" fmla="val 60000"/>
            <a:gd name="adj2" fmla="val 50000"/>
          </a:avLst>
        </a:prstGeom>
        <a:solidFill>
          <a:schemeClr val="dk1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dk1"/>
        </a:fillRef>
        <a:effectRef idx="1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600" kern="1200"/>
        </a:p>
      </dsp:txBody>
      <dsp:txXfrm rot="10800000">
        <a:off x="3329301" y="3130023"/>
        <a:ext cx="185240" cy="201650"/>
      </dsp:txXfrm>
    </dsp:sp>
    <dsp:sp modelId="{87E69AC7-EE48-4A9A-8FAF-FC1D56C0B95E}">
      <dsp:nvSpPr>
        <dsp:cNvPr id="0" name=""/>
        <dsp:cNvSpPr/>
      </dsp:nvSpPr>
      <dsp:spPr>
        <a:xfrm>
          <a:off x="2428508" y="3354295"/>
          <a:ext cx="995806" cy="99580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kern="1200" dirty="0" smtClean="0"/>
            <a:t>Pelaksa-naan Anggaran</a:t>
          </a:r>
          <a:endParaRPr lang="id-ID" sz="1300" kern="1200" dirty="0"/>
        </a:p>
      </dsp:txBody>
      <dsp:txXfrm>
        <a:off x="2574340" y="3500127"/>
        <a:ext cx="704142" cy="704142"/>
      </dsp:txXfrm>
    </dsp:sp>
    <dsp:sp modelId="{8555EE13-16E0-486E-9659-647655FC5EFB}">
      <dsp:nvSpPr>
        <dsp:cNvPr id="0" name=""/>
        <dsp:cNvSpPr/>
      </dsp:nvSpPr>
      <dsp:spPr>
        <a:xfrm rot="10800000">
          <a:off x="2054034" y="3684156"/>
          <a:ext cx="264628" cy="336084"/>
        </a:xfrm>
        <a:prstGeom prst="rightArrow">
          <a:avLst>
            <a:gd name="adj1" fmla="val 60000"/>
            <a:gd name="adj2" fmla="val 50000"/>
          </a:avLst>
        </a:prstGeom>
        <a:solidFill>
          <a:schemeClr val="dk1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dk1"/>
        </a:fillRef>
        <a:effectRef idx="1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600" kern="1200"/>
        </a:p>
      </dsp:txBody>
      <dsp:txXfrm rot="10800000">
        <a:off x="2133422" y="3751373"/>
        <a:ext cx="185240" cy="201650"/>
      </dsp:txXfrm>
    </dsp:sp>
    <dsp:sp modelId="{3C137F94-EFCA-4716-92FF-07824B08D24B}">
      <dsp:nvSpPr>
        <dsp:cNvPr id="0" name=""/>
        <dsp:cNvSpPr/>
      </dsp:nvSpPr>
      <dsp:spPr>
        <a:xfrm>
          <a:off x="933403" y="3354295"/>
          <a:ext cx="995806" cy="99580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kern="1200" dirty="0" smtClean="0"/>
            <a:t>Panata-usahaan</a:t>
          </a:r>
          <a:endParaRPr lang="id-ID" sz="1300" kern="1200" dirty="0"/>
        </a:p>
      </dsp:txBody>
      <dsp:txXfrm>
        <a:off x="1079235" y="3500127"/>
        <a:ext cx="704142" cy="704142"/>
      </dsp:txXfrm>
    </dsp:sp>
    <dsp:sp modelId="{3A93A630-1679-46A3-B830-FCA8559AFD29}">
      <dsp:nvSpPr>
        <dsp:cNvPr id="0" name=""/>
        <dsp:cNvSpPr/>
      </dsp:nvSpPr>
      <dsp:spPr>
        <a:xfrm rot="13885714">
          <a:off x="837570" y="3105551"/>
          <a:ext cx="264628" cy="336084"/>
        </a:xfrm>
        <a:prstGeom prst="rightArrow">
          <a:avLst>
            <a:gd name="adj1" fmla="val 60000"/>
            <a:gd name="adj2" fmla="val 50000"/>
          </a:avLst>
        </a:prstGeom>
        <a:solidFill>
          <a:schemeClr val="dk1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dk1"/>
        </a:fillRef>
        <a:effectRef idx="1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600" kern="1200"/>
        </a:p>
      </dsp:txBody>
      <dsp:txXfrm rot="10800000">
        <a:off x="902013" y="3203802"/>
        <a:ext cx="185240" cy="201650"/>
      </dsp:txXfrm>
    </dsp:sp>
    <dsp:sp modelId="{43DDD25F-29A4-47DF-85AD-1572876DC021}">
      <dsp:nvSpPr>
        <dsp:cNvPr id="0" name=""/>
        <dsp:cNvSpPr/>
      </dsp:nvSpPr>
      <dsp:spPr>
        <a:xfrm>
          <a:off x="1220" y="2185375"/>
          <a:ext cx="995806" cy="99580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kern="1200" dirty="0" smtClean="0"/>
            <a:t>Pelapo-ran</a:t>
          </a:r>
          <a:endParaRPr lang="id-ID" sz="1300" kern="1200" dirty="0"/>
        </a:p>
      </dsp:txBody>
      <dsp:txXfrm>
        <a:off x="147052" y="2331207"/>
        <a:ext cx="704142" cy="704142"/>
      </dsp:txXfrm>
    </dsp:sp>
    <dsp:sp modelId="{D9094CBC-66F4-488A-A080-FB0405D1C523}">
      <dsp:nvSpPr>
        <dsp:cNvPr id="0" name=""/>
        <dsp:cNvSpPr/>
      </dsp:nvSpPr>
      <dsp:spPr>
        <a:xfrm rot="16971429">
          <a:off x="531488" y="1793728"/>
          <a:ext cx="264628" cy="336084"/>
        </a:xfrm>
        <a:prstGeom prst="rightArrow">
          <a:avLst>
            <a:gd name="adj1" fmla="val 60000"/>
            <a:gd name="adj2" fmla="val 50000"/>
          </a:avLst>
        </a:prstGeom>
        <a:solidFill>
          <a:schemeClr val="dk1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dk1"/>
        </a:fillRef>
        <a:effectRef idx="1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600" kern="1200"/>
        </a:p>
      </dsp:txBody>
      <dsp:txXfrm>
        <a:off x="562349" y="1899644"/>
        <a:ext cx="185240" cy="201650"/>
      </dsp:txXfrm>
    </dsp:sp>
    <dsp:sp modelId="{94A6F8E4-238F-4235-ACF6-D328826AA792}">
      <dsp:nvSpPr>
        <dsp:cNvPr id="0" name=""/>
        <dsp:cNvSpPr/>
      </dsp:nvSpPr>
      <dsp:spPr>
        <a:xfrm>
          <a:off x="333912" y="727755"/>
          <a:ext cx="995806" cy="99580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kern="1200" dirty="0" smtClean="0"/>
            <a:t>Moni-toring dan Evaluasi</a:t>
          </a:r>
          <a:endParaRPr lang="id-ID" sz="1300" kern="1200" dirty="0"/>
        </a:p>
      </dsp:txBody>
      <dsp:txXfrm>
        <a:off x="479744" y="873587"/>
        <a:ext cx="704142" cy="704142"/>
      </dsp:txXfrm>
    </dsp:sp>
    <dsp:sp modelId="{B0827020-46D7-4D35-B6DD-C191660291D3}">
      <dsp:nvSpPr>
        <dsp:cNvPr id="0" name=""/>
        <dsp:cNvSpPr/>
      </dsp:nvSpPr>
      <dsp:spPr>
        <a:xfrm rot="20057143">
          <a:off x="1366275" y="736515"/>
          <a:ext cx="264628" cy="336084"/>
        </a:xfrm>
        <a:prstGeom prst="rightArrow">
          <a:avLst>
            <a:gd name="adj1" fmla="val 60000"/>
            <a:gd name="adj2" fmla="val 50000"/>
          </a:avLst>
        </a:prstGeom>
        <a:solidFill>
          <a:schemeClr val="dk1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dk1"/>
        </a:fillRef>
        <a:effectRef idx="1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600" kern="1200"/>
        </a:p>
      </dsp:txBody>
      <dsp:txXfrm>
        <a:off x="1370206" y="820955"/>
        <a:ext cx="185240" cy="2016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0F643A-F155-46A7-94D6-E4B877ED4BF7}">
      <dsp:nvSpPr>
        <dsp:cNvPr id="0" name=""/>
        <dsp:cNvSpPr/>
      </dsp:nvSpPr>
      <dsp:spPr>
        <a:xfrm>
          <a:off x="1060" y="0"/>
          <a:ext cx="2757041" cy="472439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Persiapan</a:t>
          </a:r>
          <a:endParaRPr lang="en-US" sz="2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060" y="0"/>
        <a:ext cx="2757041" cy="1417320"/>
      </dsp:txXfrm>
    </dsp:sp>
    <dsp:sp modelId="{6B226167-35CC-4B52-A8E8-E7FE9A5286EE}">
      <dsp:nvSpPr>
        <dsp:cNvPr id="0" name=""/>
        <dsp:cNvSpPr/>
      </dsp:nvSpPr>
      <dsp:spPr>
        <a:xfrm>
          <a:off x="276764" y="1417723"/>
          <a:ext cx="2205632" cy="928155"/>
        </a:xfrm>
        <a:prstGeom prst="roundRect">
          <a:avLst>
            <a:gd name="adj" fmla="val 10000"/>
          </a:avLst>
        </a:prstGeom>
        <a:solidFill>
          <a:srgbClr val="4BACC6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Survei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Pendahuluan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03949" y="1444908"/>
        <a:ext cx="2151262" cy="873785"/>
      </dsp:txXfrm>
    </dsp:sp>
    <dsp:sp modelId="{BA90D857-AEA4-41AB-999B-145A222663C8}">
      <dsp:nvSpPr>
        <dsp:cNvPr id="0" name=""/>
        <dsp:cNvSpPr/>
      </dsp:nvSpPr>
      <dsp:spPr>
        <a:xfrm>
          <a:off x="276764" y="2488672"/>
          <a:ext cx="2205632" cy="928155"/>
        </a:xfrm>
        <a:prstGeom prst="roundRect">
          <a:avLst>
            <a:gd name="adj" fmla="val 10000"/>
          </a:avLst>
        </a:prstGeom>
        <a:solidFill>
          <a:srgbClr val="4BACC6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Menyusun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Program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Kerja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03949" y="2515857"/>
        <a:ext cx="2151262" cy="873785"/>
      </dsp:txXfrm>
    </dsp:sp>
    <dsp:sp modelId="{E8685E96-8A04-44CA-B111-4224C8F46320}">
      <dsp:nvSpPr>
        <dsp:cNvPr id="0" name=""/>
        <dsp:cNvSpPr/>
      </dsp:nvSpPr>
      <dsp:spPr>
        <a:xfrm>
          <a:off x="271426" y="3586170"/>
          <a:ext cx="2205632" cy="928155"/>
        </a:xfrm>
        <a:prstGeom prst="roundRect">
          <a:avLst>
            <a:gd name="adj" fmla="val 10000"/>
          </a:avLst>
        </a:prstGeom>
        <a:solidFill>
          <a:srgbClr val="4BACC6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Pembahasan Program Kerja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298611" y="3613355"/>
        <a:ext cx="2151262" cy="873785"/>
      </dsp:txXfrm>
    </dsp:sp>
    <dsp:sp modelId="{702E1F45-8AC5-4226-B6A5-F5E213B2ABA1}">
      <dsp:nvSpPr>
        <dsp:cNvPr id="0" name=""/>
        <dsp:cNvSpPr/>
      </dsp:nvSpPr>
      <dsp:spPr>
        <a:xfrm>
          <a:off x="2964879" y="0"/>
          <a:ext cx="2757041" cy="472439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Pelaksanaan</a:t>
          </a:r>
          <a:endParaRPr lang="en-US" sz="2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964879" y="0"/>
        <a:ext cx="2757041" cy="1417320"/>
      </dsp:txXfrm>
    </dsp:sp>
    <dsp:sp modelId="{9B25262A-36E6-4B93-AA49-38D31391422A}">
      <dsp:nvSpPr>
        <dsp:cNvPr id="0" name=""/>
        <dsp:cNvSpPr/>
      </dsp:nvSpPr>
      <dsp:spPr>
        <a:xfrm>
          <a:off x="3240583" y="1417723"/>
          <a:ext cx="2205632" cy="928155"/>
        </a:xfrm>
        <a:prstGeom prst="roundRect">
          <a:avLst>
            <a:gd name="adj" fmla="val 10000"/>
          </a:avLst>
        </a:prstGeom>
        <a:solidFill>
          <a:srgbClr val="8064A2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Penjelasan</a:t>
          </a:r>
          <a:r>
            <a:rPr lang="en-US" sz="2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konsep</a:t>
          </a:r>
          <a:r>
            <a:rPr lang="en-US" sz="2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penyusunan</a:t>
          </a:r>
          <a:r>
            <a:rPr lang="en-US" sz="2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RTP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267768" y="1444908"/>
        <a:ext cx="2151262" cy="873785"/>
      </dsp:txXfrm>
    </dsp:sp>
    <dsp:sp modelId="{11BBBF27-91E9-4591-BC86-28F78B4C3582}">
      <dsp:nvSpPr>
        <dsp:cNvPr id="0" name=""/>
        <dsp:cNvSpPr/>
      </dsp:nvSpPr>
      <dsp:spPr>
        <a:xfrm>
          <a:off x="3240583" y="2488672"/>
          <a:ext cx="2205632" cy="928155"/>
        </a:xfrm>
        <a:prstGeom prst="roundRect">
          <a:avLst>
            <a:gd name="adj" fmla="val 10000"/>
          </a:avLst>
        </a:prstGeom>
        <a:solidFill>
          <a:srgbClr val="8064A2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Penyusunan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Profil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Risiko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267768" y="2515857"/>
        <a:ext cx="2151262" cy="873785"/>
      </dsp:txXfrm>
    </dsp:sp>
    <dsp:sp modelId="{3092EC68-0B18-4348-86EB-6E32C44CCF75}">
      <dsp:nvSpPr>
        <dsp:cNvPr id="0" name=""/>
        <dsp:cNvSpPr/>
      </dsp:nvSpPr>
      <dsp:spPr>
        <a:xfrm>
          <a:off x="3240583" y="3559620"/>
          <a:ext cx="2205632" cy="928155"/>
        </a:xfrm>
        <a:prstGeom prst="roundRect">
          <a:avLst>
            <a:gd name="adj" fmla="val 10000"/>
          </a:avLst>
        </a:prstGeom>
        <a:solidFill>
          <a:srgbClr val="8064A2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Penyusunan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RTP</a:t>
          </a:r>
        </a:p>
      </dsp:txBody>
      <dsp:txXfrm>
        <a:off x="3267768" y="3586805"/>
        <a:ext cx="2151262" cy="873785"/>
      </dsp:txXfrm>
    </dsp:sp>
    <dsp:sp modelId="{7FE06BA3-E050-466F-8F07-C4DD429ECB79}">
      <dsp:nvSpPr>
        <dsp:cNvPr id="0" name=""/>
        <dsp:cNvSpPr/>
      </dsp:nvSpPr>
      <dsp:spPr>
        <a:xfrm>
          <a:off x="5928698" y="0"/>
          <a:ext cx="2757041" cy="472439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Pelaporan</a:t>
          </a:r>
          <a:endParaRPr lang="en-US" sz="2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5928698" y="0"/>
        <a:ext cx="2757041" cy="1417320"/>
      </dsp:txXfrm>
    </dsp:sp>
    <dsp:sp modelId="{5767706F-1EB8-44DA-B861-8C8EBF4BF39D}">
      <dsp:nvSpPr>
        <dsp:cNvPr id="0" name=""/>
        <dsp:cNvSpPr/>
      </dsp:nvSpPr>
      <dsp:spPr>
        <a:xfrm>
          <a:off x="6204402" y="1417320"/>
          <a:ext cx="2205632" cy="3070860"/>
        </a:xfrm>
        <a:prstGeom prst="roundRect">
          <a:avLst>
            <a:gd name="adj" fmla="val 10000"/>
          </a:avLst>
        </a:prstGeom>
        <a:solidFill>
          <a:srgbClr val="F79646">
            <a:lumMod val="60000"/>
            <a:lumOff val="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Finalisasi</a:t>
          </a:r>
          <a:r>
            <a:rPr lang="en-US" sz="2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RTP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6269003" y="1481921"/>
        <a:ext cx="2076430" cy="29416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0F643A-F155-46A7-94D6-E4B877ED4BF7}">
      <dsp:nvSpPr>
        <dsp:cNvPr id="0" name=""/>
        <dsp:cNvSpPr/>
      </dsp:nvSpPr>
      <dsp:spPr>
        <a:xfrm>
          <a:off x="1060" y="0"/>
          <a:ext cx="2757041" cy="5638800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Mengidentifikasi</a:t>
          </a:r>
          <a:r>
            <a:rPr lang="en-US" sz="2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tujuan</a:t>
          </a:r>
          <a:r>
            <a:rPr lang="en-US" sz="2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dan</a:t>
          </a:r>
          <a:r>
            <a:rPr lang="en-US" sz="2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sasaran</a:t>
          </a:r>
          <a:endParaRPr lang="en-US" sz="2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060" y="0"/>
        <a:ext cx="2757041" cy="1691640"/>
      </dsp:txXfrm>
    </dsp:sp>
    <dsp:sp modelId="{6B226167-35CC-4B52-A8E8-E7FE9A5286EE}">
      <dsp:nvSpPr>
        <dsp:cNvPr id="0" name=""/>
        <dsp:cNvSpPr/>
      </dsp:nvSpPr>
      <dsp:spPr>
        <a:xfrm>
          <a:off x="276764" y="1691777"/>
          <a:ext cx="2205632" cy="82145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C0504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Persiapan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00824" y="1715837"/>
        <a:ext cx="2157512" cy="773333"/>
      </dsp:txXfrm>
    </dsp:sp>
    <dsp:sp modelId="{BA90D857-AEA4-41AB-999B-145A222663C8}">
      <dsp:nvSpPr>
        <dsp:cNvPr id="0" name=""/>
        <dsp:cNvSpPr/>
      </dsp:nvSpPr>
      <dsp:spPr>
        <a:xfrm>
          <a:off x="276764" y="2639608"/>
          <a:ext cx="2205632" cy="82145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9BBB59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Identifikasi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tujuan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/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sasaran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00824" y="2663668"/>
        <a:ext cx="2157512" cy="773333"/>
      </dsp:txXfrm>
    </dsp:sp>
    <dsp:sp modelId="{E8685E96-8A04-44CA-B111-4224C8F46320}">
      <dsp:nvSpPr>
        <dsp:cNvPr id="0" name=""/>
        <dsp:cNvSpPr/>
      </dsp:nvSpPr>
      <dsp:spPr>
        <a:xfrm>
          <a:off x="276764" y="3587438"/>
          <a:ext cx="2205632" cy="82145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8064A2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Validasi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hasil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identifikasi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tujuan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/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sasaran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00824" y="3611498"/>
        <a:ext cx="2157512" cy="773333"/>
      </dsp:txXfrm>
    </dsp:sp>
    <dsp:sp modelId="{47CB0767-DC03-4475-8FBD-F000029ACDA0}">
      <dsp:nvSpPr>
        <dsp:cNvPr id="0" name=""/>
        <dsp:cNvSpPr/>
      </dsp:nvSpPr>
      <dsp:spPr>
        <a:xfrm>
          <a:off x="276764" y="4535269"/>
          <a:ext cx="2205632" cy="82145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BACC6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BACC6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BACC6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Konfirmasi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tujuan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/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sasaran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00824" y="4559329"/>
        <a:ext cx="2157512" cy="773333"/>
      </dsp:txXfrm>
    </dsp:sp>
    <dsp:sp modelId="{702E1F45-8AC5-4226-B6A5-F5E213B2ABA1}">
      <dsp:nvSpPr>
        <dsp:cNvPr id="0" name=""/>
        <dsp:cNvSpPr/>
      </dsp:nvSpPr>
      <dsp:spPr>
        <a:xfrm>
          <a:off x="2964879" y="0"/>
          <a:ext cx="2757041" cy="5638800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Merumuskan</a:t>
          </a:r>
          <a:r>
            <a:rPr lang="en-US" sz="2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Lingkungan</a:t>
          </a:r>
          <a:r>
            <a:rPr lang="en-US" sz="2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Pengendalian</a:t>
          </a:r>
          <a:r>
            <a:rPr lang="en-US" sz="2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yang </a:t>
          </a:r>
          <a:r>
            <a:rPr lang="en-US" sz="24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diharapkan</a:t>
          </a:r>
          <a:endParaRPr lang="en-US" sz="2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964879" y="0"/>
        <a:ext cx="2757041" cy="1691640"/>
      </dsp:txXfrm>
    </dsp:sp>
    <dsp:sp modelId="{9B25262A-36E6-4B93-AA49-38D31391422A}">
      <dsp:nvSpPr>
        <dsp:cNvPr id="0" name=""/>
        <dsp:cNvSpPr/>
      </dsp:nvSpPr>
      <dsp:spPr>
        <a:xfrm>
          <a:off x="3240583" y="1691777"/>
          <a:ext cx="2205632" cy="82145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79646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79646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79646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Persiapan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264643" y="1715837"/>
        <a:ext cx="2157512" cy="773333"/>
      </dsp:txXfrm>
    </dsp:sp>
    <dsp:sp modelId="{6D19BC1C-5E55-45FD-8BB6-E7D8A7A45E48}">
      <dsp:nvSpPr>
        <dsp:cNvPr id="0" name=""/>
        <dsp:cNvSpPr/>
      </dsp:nvSpPr>
      <dsp:spPr>
        <a:xfrm>
          <a:off x="3240583" y="2639608"/>
          <a:ext cx="2205632" cy="82145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C0504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Asesmen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awal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264643" y="2663668"/>
        <a:ext cx="2157512" cy="773333"/>
      </dsp:txXfrm>
    </dsp:sp>
    <dsp:sp modelId="{11BBBF27-91E9-4591-BC86-28F78B4C3582}">
      <dsp:nvSpPr>
        <dsp:cNvPr id="0" name=""/>
        <dsp:cNvSpPr/>
      </dsp:nvSpPr>
      <dsp:spPr>
        <a:xfrm>
          <a:off x="3240583" y="3587438"/>
          <a:ext cx="2205632" cy="82145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9BBB59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Asesmen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terhadap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lingkungan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pengendalian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264643" y="3611498"/>
        <a:ext cx="2157512" cy="773333"/>
      </dsp:txXfrm>
    </dsp:sp>
    <dsp:sp modelId="{3092EC68-0B18-4348-86EB-6E32C44CCF75}">
      <dsp:nvSpPr>
        <dsp:cNvPr id="0" name=""/>
        <dsp:cNvSpPr/>
      </dsp:nvSpPr>
      <dsp:spPr>
        <a:xfrm>
          <a:off x="3240583" y="4535269"/>
          <a:ext cx="2205632" cy="82145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8064A2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Merumuskan</a:t>
          </a:r>
          <a:r>
            <a:rPr lang="en-US" sz="16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16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Rencana</a:t>
          </a:r>
          <a:r>
            <a:rPr lang="en-US" sz="16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16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Penguatan</a:t>
          </a:r>
          <a:r>
            <a:rPr lang="en-US" sz="16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16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Lingkungan</a:t>
          </a:r>
          <a:r>
            <a:rPr lang="en-US" sz="16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16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Pengendalian</a:t>
          </a:r>
          <a:endParaRPr lang="en-US" sz="16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264643" y="4559329"/>
        <a:ext cx="2157512" cy="773333"/>
      </dsp:txXfrm>
    </dsp:sp>
    <dsp:sp modelId="{7FE06BA3-E050-466F-8F07-C4DD429ECB79}">
      <dsp:nvSpPr>
        <dsp:cNvPr id="0" name=""/>
        <dsp:cNvSpPr/>
      </dsp:nvSpPr>
      <dsp:spPr>
        <a:xfrm>
          <a:off x="5928698" y="0"/>
          <a:ext cx="2757041" cy="5638800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Menilai</a:t>
          </a:r>
          <a:r>
            <a:rPr lang="en-US" sz="2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risiko</a:t>
          </a:r>
          <a:r>
            <a:rPr lang="en-US" sz="24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2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yang </a:t>
          </a:r>
          <a:r>
            <a:rPr lang="en-US" sz="24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dihadapi</a:t>
          </a:r>
          <a:endParaRPr lang="en-US" sz="2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5928698" y="0"/>
        <a:ext cx="2757041" cy="1691640"/>
      </dsp:txXfrm>
    </dsp:sp>
    <dsp:sp modelId="{5767706F-1EB8-44DA-B861-8C8EBF4BF39D}">
      <dsp:nvSpPr>
        <dsp:cNvPr id="0" name=""/>
        <dsp:cNvSpPr/>
      </dsp:nvSpPr>
      <dsp:spPr>
        <a:xfrm>
          <a:off x="6204402" y="1692121"/>
          <a:ext cx="2205632" cy="110779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BACC6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BACC6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BACC6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Persiapan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6236848" y="1724567"/>
        <a:ext cx="2140740" cy="1042906"/>
      </dsp:txXfrm>
    </dsp:sp>
    <dsp:sp modelId="{759CE36A-28F5-494F-A819-33DC58CDE11A}">
      <dsp:nvSpPr>
        <dsp:cNvPr id="0" name=""/>
        <dsp:cNvSpPr/>
      </dsp:nvSpPr>
      <dsp:spPr>
        <a:xfrm>
          <a:off x="6204402" y="2970350"/>
          <a:ext cx="2205632" cy="110779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79646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79646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79646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Pemilihan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tujuan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yang </a:t>
          </a: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relevan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6236848" y="3002796"/>
        <a:ext cx="2140740" cy="1042906"/>
      </dsp:txXfrm>
    </dsp:sp>
    <dsp:sp modelId="{BB5569B4-8AA7-4178-8BCC-FC6D6F2030FC}">
      <dsp:nvSpPr>
        <dsp:cNvPr id="0" name=""/>
        <dsp:cNvSpPr/>
      </dsp:nvSpPr>
      <dsp:spPr>
        <a:xfrm>
          <a:off x="6204402" y="4248579"/>
          <a:ext cx="2205632" cy="110779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C0504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Penilaian</a:t>
          </a:r>
          <a:r>
            <a:rPr lang="en-U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r>
            <a:rPr lang="en-US" sz="2000" kern="12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Risiko</a:t>
          </a:r>
          <a:endParaRPr lang="en-US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6236848" y="4281025"/>
        <a:ext cx="2140740" cy="10429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D03704-182D-4598-9BF5-7835D382DCD8}">
      <dsp:nvSpPr>
        <dsp:cNvPr id="0" name=""/>
        <dsp:cNvSpPr/>
      </dsp:nvSpPr>
      <dsp:spPr>
        <a:xfrm rot="10800000">
          <a:off x="1547231" y="596"/>
          <a:ext cx="5472684" cy="67509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698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Pembelajaran bagi peserta</a:t>
          </a:r>
          <a:endParaRPr lang="en-US" sz="2800" kern="1200" dirty="0"/>
        </a:p>
      </dsp:txBody>
      <dsp:txXfrm rot="10800000">
        <a:off x="1716004" y="596"/>
        <a:ext cx="5303911" cy="675094"/>
      </dsp:txXfrm>
    </dsp:sp>
    <dsp:sp modelId="{32323674-8B95-4E1F-8A08-615D6796D50B}">
      <dsp:nvSpPr>
        <dsp:cNvPr id="0" name=""/>
        <dsp:cNvSpPr/>
      </dsp:nvSpPr>
      <dsp:spPr>
        <a:xfrm>
          <a:off x="1209684" y="596"/>
          <a:ext cx="675094" cy="67509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9B55D3-7861-464A-BA2D-5847D5129B21}">
      <dsp:nvSpPr>
        <dsp:cNvPr id="0" name=""/>
        <dsp:cNvSpPr/>
      </dsp:nvSpPr>
      <dsp:spPr>
        <a:xfrm rot="10800000">
          <a:off x="1547231" y="877211"/>
          <a:ext cx="5472684" cy="67509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698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Meningkatkan kebersamaan tim</a:t>
          </a:r>
          <a:endParaRPr lang="en-US" sz="2800" kern="1200" dirty="0"/>
        </a:p>
      </dsp:txBody>
      <dsp:txXfrm rot="10800000">
        <a:off x="1716004" y="877211"/>
        <a:ext cx="5303911" cy="675094"/>
      </dsp:txXfrm>
    </dsp:sp>
    <dsp:sp modelId="{AAADCC38-70A4-4816-86E1-38220256BE64}">
      <dsp:nvSpPr>
        <dsp:cNvPr id="0" name=""/>
        <dsp:cNvSpPr/>
      </dsp:nvSpPr>
      <dsp:spPr>
        <a:xfrm>
          <a:off x="1209684" y="877211"/>
          <a:ext cx="675094" cy="67509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0DE269-AAEF-45FA-B2A7-31EE2F3D40D4}">
      <dsp:nvSpPr>
        <dsp:cNvPr id="0" name=""/>
        <dsp:cNvSpPr/>
      </dsp:nvSpPr>
      <dsp:spPr>
        <a:xfrm rot="10800000">
          <a:off x="1547231" y="1753826"/>
          <a:ext cx="5472684" cy="67509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698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Efisiensi Penggunaan waktu</a:t>
          </a:r>
          <a:endParaRPr lang="en-US" sz="2800" kern="1200" dirty="0"/>
        </a:p>
      </dsp:txBody>
      <dsp:txXfrm rot="10800000">
        <a:off x="1716004" y="1753826"/>
        <a:ext cx="5303911" cy="675094"/>
      </dsp:txXfrm>
    </dsp:sp>
    <dsp:sp modelId="{5801E701-741A-48C2-BB8C-F9DB011289A4}">
      <dsp:nvSpPr>
        <dsp:cNvPr id="0" name=""/>
        <dsp:cNvSpPr/>
      </dsp:nvSpPr>
      <dsp:spPr>
        <a:xfrm>
          <a:off x="1209684" y="1753826"/>
          <a:ext cx="675094" cy="67509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392776-60FD-4EB5-A9DA-AB33FF54CD9F}">
      <dsp:nvSpPr>
        <dsp:cNvPr id="0" name=""/>
        <dsp:cNvSpPr/>
      </dsp:nvSpPr>
      <dsp:spPr>
        <a:xfrm rot="10800000">
          <a:off x="1547231" y="2630441"/>
          <a:ext cx="5472684" cy="67509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698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Pendidikan Pengelolaan Risiko</a:t>
          </a:r>
          <a:endParaRPr lang="en-US" sz="2800" kern="1200" dirty="0"/>
        </a:p>
      </dsp:txBody>
      <dsp:txXfrm rot="10800000">
        <a:off x="1716004" y="2630441"/>
        <a:ext cx="5303911" cy="675094"/>
      </dsp:txXfrm>
    </dsp:sp>
    <dsp:sp modelId="{9EF74009-8CC2-4282-93F2-C32AAAC6AB20}">
      <dsp:nvSpPr>
        <dsp:cNvPr id="0" name=""/>
        <dsp:cNvSpPr/>
      </dsp:nvSpPr>
      <dsp:spPr>
        <a:xfrm>
          <a:off x="1209684" y="2630441"/>
          <a:ext cx="675094" cy="67509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19BD9D-9CDE-4171-A7B7-490400935F56}">
      <dsp:nvSpPr>
        <dsp:cNvPr id="0" name=""/>
        <dsp:cNvSpPr/>
      </dsp:nvSpPr>
      <dsp:spPr>
        <a:xfrm rot="10800000">
          <a:off x="1547231" y="3507057"/>
          <a:ext cx="5472684" cy="67509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698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/>
            <a:t>Pengembangan</a:t>
          </a:r>
          <a:r>
            <a:rPr lang="en-US" sz="2800" b="1" kern="1200" dirty="0" smtClean="0"/>
            <a:t> </a:t>
          </a:r>
          <a:r>
            <a:rPr lang="en-US" sz="2800" b="1" kern="1200" dirty="0" err="1" smtClean="0"/>
            <a:t>berkelanjutan</a:t>
          </a:r>
          <a:endParaRPr lang="en-US" sz="2800" kern="1200" dirty="0"/>
        </a:p>
      </dsp:txBody>
      <dsp:txXfrm rot="10800000">
        <a:off x="1716004" y="3507057"/>
        <a:ext cx="5303911" cy="675094"/>
      </dsp:txXfrm>
    </dsp:sp>
    <dsp:sp modelId="{B9A87216-80A1-481C-B378-303DCC7AAB99}">
      <dsp:nvSpPr>
        <dsp:cNvPr id="0" name=""/>
        <dsp:cNvSpPr/>
      </dsp:nvSpPr>
      <dsp:spPr>
        <a:xfrm>
          <a:off x="1209684" y="3507057"/>
          <a:ext cx="675094" cy="67509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8F2EF6-ACFD-418A-84C4-7617B68ACBD5}">
      <dsp:nvSpPr>
        <dsp:cNvPr id="0" name=""/>
        <dsp:cNvSpPr/>
      </dsp:nvSpPr>
      <dsp:spPr>
        <a:xfrm rot="10800000">
          <a:off x="1547231" y="4383672"/>
          <a:ext cx="5472684" cy="67509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698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Mendorong Pengawasan</a:t>
          </a:r>
          <a:endParaRPr lang="en-US" sz="2800" kern="1200" dirty="0"/>
        </a:p>
      </dsp:txBody>
      <dsp:txXfrm rot="10800000">
        <a:off x="1716004" y="4383672"/>
        <a:ext cx="5303911" cy="675094"/>
      </dsp:txXfrm>
    </dsp:sp>
    <dsp:sp modelId="{9F939870-A857-405E-B8CB-25E1970E450D}">
      <dsp:nvSpPr>
        <dsp:cNvPr id="0" name=""/>
        <dsp:cNvSpPr/>
      </dsp:nvSpPr>
      <dsp:spPr>
        <a:xfrm>
          <a:off x="1209684" y="4383672"/>
          <a:ext cx="675094" cy="67509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BD62E-D893-415C-91B6-2C97FAE8F9FA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51BEF7-0585-4D0C-9029-66C0BF4A74AE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29193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6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9972A3-6CEE-4B0C-B0B5-9C80DC07C93A}" type="slidenum">
              <a:rPr lang="en-US"/>
              <a:pPr/>
              <a:t>4</a:t>
            </a:fld>
            <a:endParaRPr lang="en-US"/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594" y="8684577"/>
            <a:ext cx="2972285" cy="457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46" tIns="45522" rIns="91046" bIns="45522" anchor="b"/>
          <a:lstStyle/>
          <a:p>
            <a:pPr algn="r" defTabSz="874713"/>
            <a:fld id="{282F78D7-AC91-4D44-96EF-D7DED0C17A19}" type="slidenum">
              <a:rPr lang="en-US" sz="1100">
                <a:latin typeface="Calibri" pitchFamily="34" charset="0"/>
              </a:rPr>
              <a:pPr algn="r" defTabSz="874713"/>
              <a:t>4</a:t>
            </a:fld>
            <a:endParaRPr lang="en-US" sz="1100">
              <a:latin typeface="Calibri" pitchFamily="34" charset="0"/>
            </a:endParaRPr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594" y="8684577"/>
            <a:ext cx="2972285" cy="457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46" tIns="45522" rIns="91046" bIns="45522" anchor="b"/>
          <a:lstStyle/>
          <a:p>
            <a:pPr algn="r" defTabSz="874713"/>
            <a:fld id="{EA2288C1-0CFE-4780-BEE7-622879C51492}" type="slidenum">
              <a:rPr lang="en-US" sz="1100">
                <a:latin typeface="Calibri" pitchFamily="34" charset="0"/>
              </a:rPr>
              <a:pPr algn="r" defTabSz="874713"/>
              <a:t>4</a:t>
            </a:fld>
            <a:endParaRPr lang="en-US" sz="1100">
              <a:latin typeface="Calibri" pitchFamily="34" charset="0"/>
            </a:endParaRPr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</p:spTree>
    <p:extLst>
      <p:ext uri="{BB962C8B-B14F-4D97-AF65-F5344CB8AC3E}">
        <p14:creationId xmlns:p14="http://schemas.microsoft.com/office/powerpoint/2010/main" val="4224137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DA5178-A233-4CD9-B037-61833D8827DC}" type="slidenum">
              <a:rPr lang="en-US" smtClean="0"/>
              <a:pPr/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912272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886885-EB06-47E4-BC53-DE84ED582236}" type="slidenum">
              <a:rPr lang="en-US" smtClean="0"/>
              <a:pPr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356051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442E67-E2C9-4428-9284-157735C0F5BC}" type="slidenum">
              <a:rPr lang="en-US" smtClean="0"/>
              <a:pPr/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4734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4A214D-AE08-4E41-8029-F60E8FFF1CF3}" type="slidenum">
              <a:rPr lang="en-US" smtClean="0"/>
              <a:pPr/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11074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A32DE3-3505-4339-A275-05A04E2C0E99}" type="slidenum">
              <a:rPr lang="en-US" smtClean="0"/>
              <a:pPr/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923341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5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984A69-F6F9-4E7E-A7B0-203FBF72BBC7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320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2C4427-A2EA-49C0-B2C3-A1523F357663}" type="slidenum">
              <a:rPr lang="en-US"/>
              <a:pPr/>
              <a:t>5</a:t>
            </a:fld>
            <a:endParaRPr lang="en-US"/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4594" y="8684577"/>
            <a:ext cx="2972285" cy="457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30A3E00E-9633-42A8-99E9-9085D923BC3C}" type="slidenum">
              <a:rPr lang="en-US" sz="1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pPr algn="r" eaLnBrk="1" hangingPunct="1"/>
              <a:t>5</a:t>
            </a:fld>
            <a:endParaRPr lang="en-US" sz="12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796" name="Rectangle 7"/>
          <p:cNvSpPr txBox="1">
            <a:spLocks noGrp="1" noChangeArrowheads="1"/>
          </p:cNvSpPr>
          <p:nvPr/>
        </p:nvSpPr>
        <p:spPr bwMode="auto">
          <a:xfrm>
            <a:off x="3884594" y="8684577"/>
            <a:ext cx="2972285" cy="457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46" tIns="45522" rIns="91046" bIns="45522" anchor="b"/>
          <a:lstStyle/>
          <a:p>
            <a:pPr algn="r" defTabSz="874713"/>
            <a:fld id="{D35D0A66-9414-43E8-82B1-49BD5B9E51F2}" type="slidenum">
              <a:rPr lang="en-US" sz="1100">
                <a:latin typeface="Calibri" pitchFamily="34" charset="0"/>
              </a:rPr>
              <a:pPr algn="r" defTabSz="874713"/>
              <a:t>5</a:t>
            </a:fld>
            <a:endParaRPr lang="en-US" sz="1100">
              <a:latin typeface="Calibri" pitchFamily="34" charset="0"/>
            </a:endParaRPr>
          </a:p>
        </p:txBody>
      </p:sp>
      <p:sp>
        <p:nvSpPr>
          <p:cNvPr id="337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</p:spTree>
    <p:extLst>
      <p:ext uri="{BB962C8B-B14F-4D97-AF65-F5344CB8AC3E}">
        <p14:creationId xmlns:p14="http://schemas.microsoft.com/office/powerpoint/2010/main" val="729673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03D2E8-6902-453A-86FE-39F5CBE4ACA6}" type="slidenum">
              <a:rPr lang="en-US" smtClean="0"/>
              <a:pPr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07265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761C4E-0351-45ED-A82C-7924A146832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189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B7793E-1C94-4989-85F5-8C9F68974C15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43011" name="Rectangle 7"/>
          <p:cNvSpPr txBox="1">
            <a:spLocks noGrp="1" noChangeArrowheads="1"/>
          </p:cNvSpPr>
          <p:nvPr/>
        </p:nvSpPr>
        <p:spPr bwMode="auto">
          <a:xfrm>
            <a:off x="3884613" y="8685043"/>
            <a:ext cx="2971800" cy="45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46" tIns="45522" rIns="91046" bIns="45522" anchor="b"/>
          <a:lstStyle/>
          <a:p>
            <a:pPr algn="r" defTabSz="874713"/>
            <a:fld id="{00C4EACE-FBCD-4FE8-ACF6-F9FF8EB53203}" type="slidenum">
              <a:rPr lang="en-US" sz="1100">
                <a:latin typeface="Calibri" pitchFamily="34" charset="0"/>
              </a:rPr>
              <a:pPr algn="r" defTabSz="874713"/>
              <a:t>8</a:t>
            </a:fld>
            <a:endParaRPr lang="en-US" sz="1100">
              <a:latin typeface="Calibri" pitchFamily="34" charset="0"/>
            </a:endParaRPr>
          </a:p>
        </p:txBody>
      </p:sp>
      <p:sp>
        <p:nvSpPr>
          <p:cNvPr id="430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d-ID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43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29F068-2989-4775-A97F-9DCEB9D3ABD0}" type="slidenum">
              <a:rPr lang="en-US" smtClean="0"/>
              <a:pPr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33353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2A2D5-4866-4E4E-A12C-DB3D53FCDBF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435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dirty="0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67FEA1-4ADB-43AA-A890-01A0F08E961C}" type="slidenum">
              <a:rPr lang="en-US" smtClean="0"/>
              <a:pPr/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90681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CA3F76-9D75-4FA0-AE69-EE45536E7662}" type="slidenum">
              <a:rPr lang="en-US" smtClean="0"/>
              <a:pPr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81184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53A2658-8635-434A-9BE5-BFBC51C0C4B7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B879823-5986-4FA9-B2B4-644F21783A6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2658-8635-434A-9BE5-BFBC51C0C4B7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9823-5986-4FA9-B2B4-644F21783A6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53A2658-8635-434A-9BE5-BFBC51C0C4B7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id-ID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B879823-5986-4FA9-B2B4-644F21783A6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87363" y="1628775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628775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B3E9D-DF9B-408D-B0C0-EAE5006F72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030" y="381002"/>
            <a:ext cx="8298585" cy="498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98842" y="1143000"/>
            <a:ext cx="8088923" cy="5105400"/>
          </a:xfrm>
        </p:spPr>
        <p:txBody>
          <a:bodyPr>
            <a:normAutofit/>
          </a:bodyPr>
          <a:lstStyle/>
          <a:p>
            <a:pPr lvl="0"/>
            <a:endParaRPr lang="id-ID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32CF5-5584-400E-8B5A-F2945083C7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2658-8635-434A-9BE5-BFBC51C0C4B7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B879823-5986-4FA9-B2B4-644F21783A6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2658-8635-434A-9BE5-BFBC51C0C4B7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B879823-5986-4FA9-B2B4-644F21783A6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53A2658-8635-434A-9BE5-BFBC51C0C4B7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B879823-5986-4FA9-B2B4-644F21783A6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53A2658-8635-434A-9BE5-BFBC51C0C4B7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B879823-5986-4FA9-B2B4-644F21783A6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d-ID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2658-8635-434A-9BE5-BFBC51C0C4B7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B879823-5986-4FA9-B2B4-644F21783A6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2658-8635-434A-9BE5-BFBC51C0C4B7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B879823-5986-4FA9-B2B4-644F21783A6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2658-8635-434A-9BE5-BFBC51C0C4B7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B879823-5986-4FA9-B2B4-644F21783A6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53A2658-8635-434A-9BE5-BFBC51C0C4B7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B879823-5986-4FA9-B2B4-644F21783A6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53A2658-8635-434A-9BE5-BFBC51C0C4B7}" type="datetimeFigureOut">
              <a:rPr lang="id-ID" smtClean="0"/>
              <a:pPr/>
              <a:t>22/05/2017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B879823-5986-4FA9-B2B4-644F21783A64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../../ICEBREAKERS_09/darurat%20lucu.WMV" TargetMode="Externa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hyperlink" Target="../../ICEBREAKERS_09/Window%20Washer.mpe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Overviu </a:t>
            </a:r>
            <a:r>
              <a:rPr lang="en-US" dirty="0" smtClean="0"/>
              <a:t>PENYELENGGARAAN SPIP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Perwakilan</a:t>
            </a:r>
            <a:r>
              <a:rPr lang="en-US" b="1" dirty="0" smtClean="0">
                <a:solidFill>
                  <a:schemeClr val="bg1"/>
                </a:solidFill>
              </a:rPr>
              <a:t> BPKP </a:t>
            </a:r>
            <a:r>
              <a:rPr lang="en-US" b="1" dirty="0" err="1" smtClean="0">
                <a:solidFill>
                  <a:schemeClr val="bg1"/>
                </a:solidFill>
              </a:rPr>
              <a:t>Provinsi</a:t>
            </a:r>
            <a:r>
              <a:rPr lang="en-US" b="1" dirty="0" smtClean="0">
                <a:solidFill>
                  <a:schemeClr val="bg1"/>
                </a:solidFill>
              </a:rPr>
              <a:t> Sumatera Barat</a:t>
            </a:r>
            <a:endParaRPr lang="id-ID" b="1" dirty="0">
              <a:solidFill>
                <a:schemeClr val="bg1"/>
              </a:solidFill>
            </a:endParaRPr>
          </a:p>
        </p:txBody>
      </p:sp>
      <p:pic>
        <p:nvPicPr>
          <p:cNvPr id="4" name="Picture 4" descr="MCj04316430000[1]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687A71"/>
              </a:clrFrom>
              <a:clrTo>
                <a:srgbClr val="687A7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1316476"/>
            <a:ext cx="3843342" cy="3660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kubu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785794"/>
            <a:ext cx="6286544" cy="628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ound Diagonal Corner Rectangle 6"/>
          <p:cNvSpPr/>
          <p:nvPr/>
        </p:nvSpPr>
        <p:spPr>
          <a:xfrm>
            <a:off x="87204" y="214314"/>
            <a:ext cx="4929190" cy="571480"/>
          </a:xfrm>
          <a:prstGeom prst="round2Diag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800" dirty="0" smtClean="0"/>
              <a:t>UNSUR SPIP (PP 60 2008)</a:t>
            </a:r>
            <a:endParaRPr 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Action Button: Forward or Next 8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00066" cy="357190"/>
          </a:xfrm>
          <a:prstGeom prst="actionButtonForwardNex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8435" name="Rounded Rectangle 26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4708" y="2389188"/>
            <a:ext cx="3094892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le 3"/>
          <p:cNvSpPr/>
          <p:nvPr/>
        </p:nvSpPr>
        <p:spPr bwMode="auto">
          <a:xfrm>
            <a:off x="642320" y="3305109"/>
            <a:ext cx="1741278" cy="762046"/>
          </a:xfrm>
          <a:prstGeom prst="roundRect">
            <a:avLst/>
          </a:prstGeom>
          <a:solidFill>
            <a:srgbClr val="00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</a:rPr>
              <a:t>SPIP</a:t>
            </a:r>
          </a:p>
        </p:txBody>
      </p:sp>
      <p:sp>
        <p:nvSpPr>
          <p:cNvPr id="5" name="Rounded Rectangle 4"/>
          <p:cNvSpPr/>
          <p:nvPr/>
        </p:nvSpPr>
        <p:spPr bwMode="auto">
          <a:xfrm>
            <a:off x="2902602" y="5948320"/>
            <a:ext cx="1811916" cy="762046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</a:rPr>
              <a:t>Pemantauan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</a:rPr>
              <a:t>Pengendalian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algn="ctr">
              <a:defRPr/>
            </a:pP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</a:rPr>
              <a:t>Intern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2902602" y="5091064"/>
            <a:ext cx="1811916" cy="762046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Informasi</a:t>
            </a:r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 &amp; </a:t>
            </a:r>
            <a:r>
              <a:rPr lang="en-US" sz="1600" b="1" dirty="0" err="1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Komunikasi</a:t>
            </a:r>
            <a:endParaRPr lang="en-US" sz="16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2902602" y="3638532"/>
            <a:ext cx="1811916" cy="76204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</a:rPr>
              <a:t>Kegiatan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</a:rPr>
              <a:t>Pengendalian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2928323" y="2057380"/>
            <a:ext cx="1786180" cy="76204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solidFill>
                  <a:schemeClr val="bg1"/>
                </a:solidFill>
                <a:latin typeface="Arial Narrow" pitchFamily="34" charset="0"/>
              </a:rPr>
              <a:t>Penilaian</a:t>
            </a:r>
            <a:r>
              <a:rPr lang="en-US" sz="16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Arial Narrow" pitchFamily="34" charset="0"/>
              </a:rPr>
              <a:t>Risiko</a:t>
            </a:r>
            <a:endParaRPr lang="en-US" sz="1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2974159" y="761934"/>
            <a:ext cx="1740363" cy="76204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Lingkungan Pengendalian</a:t>
            </a:r>
          </a:p>
        </p:txBody>
      </p:sp>
      <p:pic>
        <p:nvPicPr>
          <p:cNvPr id="18454" name="Rounded Rectangle 26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8589" y="2070101"/>
            <a:ext cx="310368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5" name="Text Box 22"/>
          <p:cNvSpPr txBox="1">
            <a:spLocks noChangeArrowheads="1"/>
          </p:cNvSpPr>
          <p:nvPr/>
        </p:nvSpPr>
        <p:spPr bwMode="auto">
          <a:xfrm>
            <a:off x="5149362" y="2133601"/>
            <a:ext cx="3043604" cy="257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 b="1">
                <a:solidFill>
                  <a:schemeClr val="bg1"/>
                </a:solidFill>
                <a:latin typeface="Arial Narrow" pitchFamily="34" charset="0"/>
              </a:rPr>
              <a:t>Identifikasi Risiko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5143382" y="5353032"/>
            <a:ext cx="3071957" cy="285767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Sarana</a:t>
            </a:r>
            <a:r>
              <a:rPr lang="en-US" sz="1200" b="1" dirty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Komunikasi</a:t>
            </a:r>
            <a:endParaRPr lang="en-US" sz="12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5143382" y="5638780"/>
            <a:ext cx="3071957" cy="285768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Manajemen</a:t>
            </a:r>
            <a:r>
              <a:rPr lang="en-US" sz="1200" b="1" dirty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Sistem</a:t>
            </a:r>
            <a:r>
              <a:rPr lang="en-US" sz="1200" b="1" dirty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Informasi</a:t>
            </a:r>
            <a:endParaRPr lang="en-US" sz="12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33" name="Rounded Rectangle 32"/>
          <p:cNvSpPr/>
          <p:nvPr/>
        </p:nvSpPr>
        <p:spPr bwMode="auto">
          <a:xfrm>
            <a:off x="5143382" y="5995973"/>
            <a:ext cx="3071957" cy="28576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err="1">
                <a:solidFill>
                  <a:schemeClr val="tx1"/>
                </a:solidFill>
                <a:latin typeface="Arial Narrow" pitchFamily="34" charset="0"/>
              </a:rPr>
              <a:t>Pemantauan</a:t>
            </a:r>
            <a:r>
              <a:rPr lang="en-US" sz="1200" b="1" dirty="0">
                <a:solidFill>
                  <a:schemeClr val="tx1"/>
                </a:solidFill>
                <a:latin typeface="Arial Narrow" pitchFamily="34" charset="0"/>
              </a:rPr>
              <a:t>  </a:t>
            </a:r>
            <a:r>
              <a:rPr lang="en-US" sz="1200" b="1" dirty="0" err="1">
                <a:solidFill>
                  <a:schemeClr val="tx1"/>
                </a:solidFill>
                <a:latin typeface="Arial Narrow" pitchFamily="34" charset="0"/>
              </a:rPr>
              <a:t>Berkelanjutan</a:t>
            </a:r>
            <a:endParaRPr lang="en-US" sz="12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4" name="Rounded Rectangle 33"/>
          <p:cNvSpPr/>
          <p:nvPr/>
        </p:nvSpPr>
        <p:spPr bwMode="auto">
          <a:xfrm>
            <a:off x="5143382" y="6210288"/>
            <a:ext cx="3071957" cy="285767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err="1">
                <a:solidFill>
                  <a:schemeClr val="tx1"/>
                </a:solidFill>
                <a:latin typeface="Arial Narrow" pitchFamily="34" charset="0"/>
              </a:rPr>
              <a:t>Evaluasi</a:t>
            </a:r>
            <a:r>
              <a:rPr lang="en-US" sz="1200" b="1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 Narrow" pitchFamily="34" charset="0"/>
              </a:rPr>
              <a:t>Terpisah</a:t>
            </a:r>
            <a:endParaRPr lang="en-US" sz="12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5" name="Rounded Rectangle 34"/>
          <p:cNvSpPr/>
          <p:nvPr/>
        </p:nvSpPr>
        <p:spPr bwMode="auto">
          <a:xfrm>
            <a:off x="5143382" y="6424598"/>
            <a:ext cx="3071957" cy="28576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err="1">
                <a:solidFill>
                  <a:schemeClr val="tx1"/>
                </a:solidFill>
                <a:latin typeface="Arial Narrow" pitchFamily="34" charset="0"/>
              </a:rPr>
              <a:t>Tindak</a:t>
            </a:r>
            <a:r>
              <a:rPr lang="en-US" sz="1200" b="1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 Narrow" pitchFamily="34" charset="0"/>
              </a:rPr>
              <a:t>Lanjut</a:t>
            </a:r>
            <a:endParaRPr lang="en-US" sz="12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6" name="Left Brace 35"/>
          <p:cNvSpPr/>
          <p:nvPr/>
        </p:nvSpPr>
        <p:spPr bwMode="auto">
          <a:xfrm>
            <a:off x="4916367" y="152400"/>
            <a:ext cx="148003" cy="19050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 Narrow" pitchFamily="34" charset="0"/>
            </a:endParaRPr>
          </a:p>
        </p:txBody>
      </p:sp>
      <p:sp>
        <p:nvSpPr>
          <p:cNvPr id="40" name="Left Brace 39"/>
          <p:cNvSpPr/>
          <p:nvPr/>
        </p:nvSpPr>
        <p:spPr bwMode="auto">
          <a:xfrm>
            <a:off x="4929554" y="5353050"/>
            <a:ext cx="102577" cy="5715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 Narrow" pitchFamily="34" charset="0"/>
            </a:endParaRPr>
          </a:p>
        </p:txBody>
      </p:sp>
      <p:sp>
        <p:nvSpPr>
          <p:cNvPr id="41" name="Left Brace 40"/>
          <p:cNvSpPr/>
          <p:nvPr/>
        </p:nvSpPr>
        <p:spPr bwMode="auto">
          <a:xfrm>
            <a:off x="4929554" y="5995988"/>
            <a:ext cx="102577" cy="66675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 Narrow" pitchFamily="34" charset="0"/>
            </a:endParaRPr>
          </a:p>
        </p:txBody>
      </p:sp>
      <p:sp>
        <p:nvSpPr>
          <p:cNvPr id="42" name="Left Brace 41"/>
          <p:cNvSpPr/>
          <p:nvPr/>
        </p:nvSpPr>
        <p:spPr bwMode="auto">
          <a:xfrm>
            <a:off x="2571751" y="1219200"/>
            <a:ext cx="171450" cy="5062538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 Narrow" pitchFamily="34" charset="0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5143383" y="3067012"/>
            <a:ext cx="3071957" cy="28576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Pembinaan Sumber Daya Manusia</a:t>
            </a:r>
          </a:p>
        </p:txBody>
      </p:sp>
      <p:sp>
        <p:nvSpPr>
          <p:cNvPr id="43" name="Rounded Rectangle 42"/>
          <p:cNvSpPr/>
          <p:nvPr/>
        </p:nvSpPr>
        <p:spPr bwMode="auto">
          <a:xfrm>
            <a:off x="5143384" y="3281345"/>
            <a:ext cx="3071957" cy="28576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Pengendalian Pengelolaan Sistem  Informasi</a:t>
            </a:r>
          </a:p>
        </p:txBody>
      </p:sp>
      <p:sp>
        <p:nvSpPr>
          <p:cNvPr id="44" name="Rounded Rectangle 43"/>
          <p:cNvSpPr/>
          <p:nvPr/>
        </p:nvSpPr>
        <p:spPr bwMode="auto">
          <a:xfrm>
            <a:off x="5143384" y="3495641"/>
            <a:ext cx="3071957" cy="28576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Pengendalian Fisik atas Aset</a:t>
            </a:r>
          </a:p>
        </p:txBody>
      </p:sp>
      <p:sp>
        <p:nvSpPr>
          <p:cNvPr id="45" name="Rounded Rectangle 44"/>
          <p:cNvSpPr/>
          <p:nvPr/>
        </p:nvSpPr>
        <p:spPr bwMode="auto">
          <a:xfrm>
            <a:off x="5143384" y="3709958"/>
            <a:ext cx="3071957" cy="28576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Penetapan &amp; Reviu Indikator &amp; Ukuran Kinerja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5143384" y="3924269"/>
            <a:ext cx="3071957" cy="28576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Pemisahan Fungsi</a:t>
            </a:r>
          </a:p>
        </p:txBody>
      </p:sp>
      <p:sp>
        <p:nvSpPr>
          <p:cNvPr id="47" name="Rounded Rectangle 46"/>
          <p:cNvSpPr/>
          <p:nvPr/>
        </p:nvSpPr>
        <p:spPr bwMode="auto">
          <a:xfrm>
            <a:off x="5143385" y="4138587"/>
            <a:ext cx="3071957" cy="28576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Otorisasi Transaksi dan Kejadian Penting</a:t>
            </a:r>
          </a:p>
        </p:txBody>
      </p:sp>
      <p:sp>
        <p:nvSpPr>
          <p:cNvPr id="48" name="Rounded Rectangle 47"/>
          <p:cNvSpPr/>
          <p:nvPr/>
        </p:nvSpPr>
        <p:spPr bwMode="auto">
          <a:xfrm>
            <a:off x="5143384" y="4352897"/>
            <a:ext cx="3071957" cy="28576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Pencatatan yang Akurat dan Tepat Waktu</a:t>
            </a:r>
          </a:p>
        </p:txBody>
      </p:sp>
      <p:sp>
        <p:nvSpPr>
          <p:cNvPr id="49" name="Rounded Rectangle 48"/>
          <p:cNvSpPr/>
          <p:nvPr/>
        </p:nvSpPr>
        <p:spPr bwMode="auto">
          <a:xfrm>
            <a:off x="5143384" y="4567230"/>
            <a:ext cx="3071957" cy="28576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Pembatasan Akses atas Sumber Daya</a:t>
            </a:r>
          </a:p>
        </p:txBody>
      </p:sp>
      <p:sp>
        <p:nvSpPr>
          <p:cNvPr id="51" name="Left Brace 50"/>
          <p:cNvSpPr/>
          <p:nvPr/>
        </p:nvSpPr>
        <p:spPr bwMode="auto">
          <a:xfrm>
            <a:off x="4916367" y="2852739"/>
            <a:ext cx="148003" cy="2428875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 Narrow" pitchFamily="34" charset="0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5143383" y="4781528"/>
            <a:ext cx="3071957" cy="28576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Akuntabilitas terhadap Sumber Daya</a:t>
            </a:r>
          </a:p>
        </p:txBody>
      </p:sp>
      <p:sp>
        <p:nvSpPr>
          <p:cNvPr id="54" name="Rounded Rectangle 53"/>
          <p:cNvSpPr/>
          <p:nvPr/>
        </p:nvSpPr>
        <p:spPr bwMode="auto">
          <a:xfrm>
            <a:off x="5147780" y="2798723"/>
            <a:ext cx="3071957" cy="28576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Reviu</a:t>
            </a:r>
            <a:r>
              <a:rPr lang="en-US" sz="12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atas</a:t>
            </a:r>
            <a:r>
              <a:rPr lang="en-US" sz="12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Kinerja</a:t>
            </a:r>
            <a:r>
              <a:rPr lang="en-US" sz="12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Instansi</a:t>
            </a:r>
            <a:r>
              <a:rPr lang="en-US" sz="12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Pemerintah</a:t>
            </a:r>
            <a:endParaRPr lang="en-US" sz="12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53" name="Rounded Rectangle 52"/>
          <p:cNvSpPr/>
          <p:nvPr/>
        </p:nvSpPr>
        <p:spPr bwMode="auto">
          <a:xfrm>
            <a:off x="5143383" y="4995842"/>
            <a:ext cx="3071957" cy="28576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Dokumentasi atas Sistem Pengendalian Intern</a:t>
            </a:r>
          </a:p>
        </p:txBody>
      </p:sp>
      <p:sp>
        <p:nvSpPr>
          <p:cNvPr id="56" name="Left Brace 55"/>
          <p:cNvSpPr/>
          <p:nvPr/>
        </p:nvSpPr>
        <p:spPr bwMode="auto">
          <a:xfrm>
            <a:off x="4925159" y="2171700"/>
            <a:ext cx="101111" cy="5715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 Narrow" pitchFamily="34" charset="0"/>
            </a:endParaRPr>
          </a:p>
        </p:txBody>
      </p:sp>
      <p:sp>
        <p:nvSpPr>
          <p:cNvPr id="57" name="Rounded Rectangle 56"/>
          <p:cNvSpPr/>
          <p:nvPr/>
        </p:nvSpPr>
        <p:spPr bwMode="auto">
          <a:xfrm>
            <a:off x="5135433" y="1314412"/>
            <a:ext cx="3070626" cy="28576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</a:rPr>
              <a:t>Kebijakan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</a:rPr>
              <a:t> yang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</a:rPr>
              <a:t>Sehat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</a:rPr>
              <a:t>tentang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</a:rPr>
              <a:t>Pembinaan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</a:rPr>
              <a:t> SDM</a:t>
            </a:r>
          </a:p>
        </p:txBody>
      </p:sp>
      <p:sp>
        <p:nvSpPr>
          <p:cNvPr id="58" name="Rounded Rectangle 57"/>
          <p:cNvSpPr/>
          <p:nvPr/>
        </p:nvSpPr>
        <p:spPr bwMode="auto">
          <a:xfrm>
            <a:off x="5135433" y="1085815"/>
            <a:ext cx="3070626" cy="28576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</a:rPr>
              <a:t>Pendelegasian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</a:rPr>
              <a:t>Wewenang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</a:rPr>
              <a:t>dan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</a:rPr>
              <a:t>Tanggung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</a:rPr>
              <a:t>Jawab</a:t>
            </a:r>
            <a:endParaRPr lang="en-US" sz="1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5135433" y="857215"/>
            <a:ext cx="3070626" cy="28576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Struktur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Organisasi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yang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Sesuai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Kebutuhan</a:t>
            </a:r>
            <a:endParaRPr lang="en-US" sz="1200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5134707" y="628615"/>
            <a:ext cx="3072078" cy="28576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Kepemimpinan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yang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Kondusif</a:t>
            </a:r>
            <a:endParaRPr lang="en-US" sz="1200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5134707" y="396840"/>
            <a:ext cx="3072078" cy="28576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Komitmen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terhadap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Kompetensi</a:t>
            </a:r>
            <a:endParaRPr lang="en-US" sz="1200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5135433" y="171415"/>
            <a:ext cx="3070626" cy="28576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Penegakan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Integritas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dan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Etika</a:t>
            </a:r>
            <a:endParaRPr lang="en-US" sz="1200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5135433" y="1543034"/>
            <a:ext cx="3070626" cy="28576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Peran</a:t>
            </a:r>
            <a:r>
              <a:rPr lang="en-US" sz="1200" b="1" dirty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APIP yang </a:t>
            </a:r>
            <a:r>
              <a:rPr lang="en-US" sz="1200" b="1" dirty="0" err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Efektif</a:t>
            </a:r>
            <a:endParaRPr lang="en-US" sz="1200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5135433" y="1771634"/>
            <a:ext cx="3070626" cy="28576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Hubungan Kerja yang Baik 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4191000" y="533400"/>
            <a:ext cx="5334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atin typeface="Arial Narrow" pitchFamily="34" charset="0"/>
              </a:rPr>
              <a:t>Ps. 4</a:t>
            </a:r>
          </a:p>
        </p:txBody>
      </p:sp>
      <p:sp>
        <p:nvSpPr>
          <p:cNvPr id="65" name="Rectangle 64"/>
          <p:cNvSpPr/>
          <p:nvPr/>
        </p:nvSpPr>
        <p:spPr bwMode="auto">
          <a:xfrm>
            <a:off x="4114800" y="1828800"/>
            <a:ext cx="6096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atin typeface="Arial Narrow" pitchFamily="34" charset="0"/>
              </a:rPr>
              <a:t>Ps. 13</a:t>
            </a:r>
          </a:p>
        </p:txBody>
      </p:sp>
      <p:sp>
        <p:nvSpPr>
          <p:cNvPr id="67" name="Rectangle 66"/>
          <p:cNvSpPr/>
          <p:nvPr/>
        </p:nvSpPr>
        <p:spPr bwMode="auto">
          <a:xfrm>
            <a:off x="4114800" y="3429000"/>
            <a:ext cx="6096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atin typeface="Arial Narrow" pitchFamily="34" charset="0"/>
              </a:rPr>
              <a:t>Ps. 18</a:t>
            </a:r>
          </a:p>
        </p:txBody>
      </p:sp>
      <p:sp>
        <p:nvSpPr>
          <p:cNvPr id="68" name="Rectangle 67"/>
          <p:cNvSpPr/>
          <p:nvPr/>
        </p:nvSpPr>
        <p:spPr bwMode="auto">
          <a:xfrm>
            <a:off x="4114800" y="4876800"/>
            <a:ext cx="6096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atin typeface="Arial Narrow" pitchFamily="34" charset="0"/>
              </a:rPr>
              <a:t>Ps. 41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4114800" y="6477000"/>
            <a:ext cx="6096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atin typeface="Arial Narrow" pitchFamily="34" charset="0"/>
              </a:rPr>
              <a:t>Ps. 43</a:t>
            </a:r>
          </a:p>
        </p:txBody>
      </p:sp>
      <p:sp>
        <p:nvSpPr>
          <p:cNvPr id="18539" name="Text Box 22"/>
          <p:cNvSpPr txBox="1">
            <a:spLocks noChangeArrowheads="1"/>
          </p:cNvSpPr>
          <p:nvPr/>
        </p:nvSpPr>
        <p:spPr bwMode="auto">
          <a:xfrm>
            <a:off x="5134708" y="2438401"/>
            <a:ext cx="3043604" cy="257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 b="1">
                <a:solidFill>
                  <a:schemeClr val="bg1"/>
                </a:solidFill>
                <a:latin typeface="Arial Narrow" pitchFamily="34" charset="0"/>
              </a:rPr>
              <a:t>Analisis Risiko</a:t>
            </a:r>
          </a:p>
        </p:txBody>
      </p:sp>
      <p:sp>
        <p:nvSpPr>
          <p:cNvPr id="50" name="Rectangle 49"/>
          <p:cNvSpPr/>
          <p:nvPr/>
        </p:nvSpPr>
        <p:spPr>
          <a:xfrm>
            <a:off x="85206" y="142853"/>
            <a:ext cx="2587556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UNSUR</a:t>
            </a: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SPIP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25289" y="268071"/>
            <a:ext cx="754662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Arial" pitchFamily="34" charset="0"/>
              </a:rPr>
              <a:t>1. LINGKUNGAN PENGENDALIAN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641839" y="1524000"/>
            <a:ext cx="7869115" cy="4267200"/>
            <a:chOff x="695846" y="1524000"/>
            <a:chExt cx="8523830" cy="4267200"/>
          </a:xfrm>
        </p:grpSpPr>
        <p:sp>
          <p:nvSpPr>
            <p:cNvPr id="4" name="Rounded Rectangle 3"/>
            <p:cNvSpPr/>
            <p:nvPr/>
          </p:nvSpPr>
          <p:spPr>
            <a:xfrm>
              <a:off x="695846" y="3305109"/>
              <a:ext cx="1886385" cy="762046"/>
            </a:xfrm>
            <a:prstGeom prst="roundRect">
              <a:avLst/>
            </a:prstGeom>
            <a:solidFill>
              <a:srgbClr val="00006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SPIP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222005" y="3276554"/>
              <a:ext cx="1885393" cy="76204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 err="1">
                  <a:latin typeface="Arial Narrow" pitchFamily="34" charset="0"/>
                </a:rPr>
                <a:t>Lingkungan</a:t>
              </a:r>
              <a:r>
                <a:rPr lang="en-US" sz="1600" b="1" dirty="0">
                  <a:latin typeface="Arial Narrow" pitchFamily="34" charset="0"/>
                </a:rPr>
                <a:t> </a:t>
              </a:r>
              <a:r>
                <a:rPr lang="en-US" sz="1600" b="1" dirty="0" err="1">
                  <a:latin typeface="Arial Narrow" pitchFamily="34" charset="0"/>
                </a:rPr>
                <a:t>Pengendalian</a:t>
              </a:r>
              <a:endParaRPr lang="en-US" sz="1600" b="1" dirty="0">
                <a:latin typeface="Arial Narrow" pitchFamily="34" charset="0"/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5893165" y="4191001"/>
              <a:ext cx="3326511" cy="552433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Kebijakan yang Sehat tentang Pembinaan SDM</a:t>
              </a:r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5893165" y="3657601"/>
              <a:ext cx="3326511" cy="552433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Pendelegasian Wewenang dan Tanggung Jawab yang Tepat</a:t>
              </a: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893165" y="3124201"/>
              <a:ext cx="3326511" cy="552433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 err="1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Struktur</a:t>
              </a:r>
              <a:r>
                <a:rPr lang="en-US" sz="1600" b="1" dirty="0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 </a:t>
              </a:r>
              <a:r>
                <a:rPr lang="en-US" sz="1600" b="1" dirty="0" err="1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Organisasi</a:t>
              </a:r>
              <a:r>
                <a:rPr lang="en-US" sz="1600" b="1" dirty="0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 yang </a:t>
              </a:r>
              <a:r>
                <a:rPr lang="en-US" sz="1600" b="1" dirty="0" err="1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Sesuai</a:t>
              </a:r>
              <a:r>
                <a:rPr lang="en-US" sz="1600" b="1" dirty="0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 </a:t>
              </a:r>
              <a:r>
                <a:rPr lang="en-US" sz="1600" b="1" dirty="0" err="1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Kebutuhan</a:t>
              </a:r>
              <a:endPara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893165" y="2590800"/>
              <a:ext cx="3326511" cy="53340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600" b="1" dirty="0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Kepemimpinan yang Kondusif</a:t>
              </a:r>
              <a:endPara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5893165" y="2057400"/>
              <a:ext cx="3326511" cy="53340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600" b="1" dirty="0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Komitmen terhadap Kompetensi</a:t>
              </a:r>
              <a:endPara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5893165" y="1524000"/>
              <a:ext cx="3326511" cy="53340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600" b="1" dirty="0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Penegakan Integritas dan Etika</a:t>
              </a:r>
              <a:endPara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63" name="Rounded Rectangle 62"/>
            <p:cNvSpPr/>
            <p:nvPr/>
          </p:nvSpPr>
          <p:spPr>
            <a:xfrm>
              <a:off x="5893165" y="4724400"/>
              <a:ext cx="3326511" cy="53340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Peran APIP yang Efektif</a:t>
              </a: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893165" y="5257800"/>
              <a:ext cx="3326511" cy="53340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>
                  <a:solidFill>
                    <a:srgbClr val="FFFFFF"/>
                  </a:solidFill>
                  <a:latin typeface="Arial Narrow" pitchFamily="34" charset="0"/>
                  <a:cs typeface="Arial" charset="0"/>
                </a:rPr>
                <a:t>Hubungan Kerja yang Baik </a:t>
              </a:r>
            </a:p>
          </p:txBody>
        </p:sp>
        <p:sp>
          <p:nvSpPr>
            <p:cNvPr id="55" name="Right Arrow 54"/>
            <p:cNvSpPr/>
            <p:nvPr/>
          </p:nvSpPr>
          <p:spPr>
            <a:xfrm>
              <a:off x="2667279" y="3505200"/>
              <a:ext cx="457144" cy="381000"/>
            </a:xfrm>
            <a:prstGeom prst="rightArrow">
              <a:avLst/>
            </a:prstGeom>
            <a:solidFill>
              <a:srgbClr val="0000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 Narrow" pitchFamily="34" charset="0"/>
              </a:endParaRPr>
            </a:p>
          </p:txBody>
        </p:sp>
        <p:sp>
          <p:nvSpPr>
            <p:cNvPr id="65" name="Right Arrow 64"/>
            <p:cNvSpPr/>
            <p:nvPr/>
          </p:nvSpPr>
          <p:spPr>
            <a:xfrm>
              <a:off x="5257762" y="3505200"/>
              <a:ext cx="457144" cy="381000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422031" y="5029200"/>
            <a:ext cx="3071002" cy="5334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Kepemimpinan yang Kondusif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422031" y="3352800"/>
            <a:ext cx="3071002" cy="5334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Komitmen terhadap Kompetensi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22031" y="1676400"/>
            <a:ext cx="3071002" cy="5334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Penegakan Integritas dan Etika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4360984" y="9906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Aturan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Perilaku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360984" y="15240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Mekanisme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Pengaduan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4360984" y="20574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Sanksi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atas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Pelanggaran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cxnSp>
        <p:nvCxnSpPr>
          <p:cNvPr id="21" name="Straight Arrow Connector 20"/>
          <p:cNvCxnSpPr>
            <a:stCxn id="12" idx="3"/>
          </p:cNvCxnSpPr>
          <p:nvPr/>
        </p:nvCxnSpPr>
        <p:spPr>
          <a:xfrm flipV="1">
            <a:off x="3493034" y="1220788"/>
            <a:ext cx="797613" cy="72231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2" idx="3"/>
          </p:cNvCxnSpPr>
          <p:nvPr/>
        </p:nvCxnSpPr>
        <p:spPr>
          <a:xfrm flipV="1">
            <a:off x="3493034" y="1828800"/>
            <a:ext cx="797613" cy="1143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2" idx="3"/>
          </p:cNvCxnSpPr>
          <p:nvPr/>
        </p:nvCxnSpPr>
        <p:spPr>
          <a:xfrm>
            <a:off x="3493033" y="1943100"/>
            <a:ext cx="867952" cy="5715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 bwMode="auto">
          <a:xfrm>
            <a:off x="4360984" y="28194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Uraian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Jabatan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30" name="Rounded Rectangle 29"/>
          <p:cNvSpPr/>
          <p:nvPr/>
        </p:nvSpPr>
        <p:spPr bwMode="auto">
          <a:xfrm>
            <a:off x="4384874" y="33528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Standar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Kompetensi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33" name="Rounded Rectangle 32"/>
          <p:cNvSpPr/>
          <p:nvPr/>
        </p:nvSpPr>
        <p:spPr bwMode="auto">
          <a:xfrm>
            <a:off x="4360984" y="38862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Diklat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3516924" y="2935288"/>
            <a:ext cx="797613" cy="72231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3516924" y="3543300"/>
            <a:ext cx="797613" cy="1143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3516923" y="3657600"/>
            <a:ext cx="867952" cy="5715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 bwMode="auto">
          <a:xfrm>
            <a:off x="4360984" y="44958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Kebijakan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Berdsr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Penilaian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Risiko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4384874" y="50292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Respon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Laporan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Keuangan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42" name="Rounded Rectangle 41"/>
          <p:cNvSpPr/>
          <p:nvPr/>
        </p:nvSpPr>
        <p:spPr bwMode="auto">
          <a:xfrm>
            <a:off x="4375052" y="55626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Kebijakan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Pengamanan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aset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dan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Informasi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4375052" y="60960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Mutasi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Berdasar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Kebutuhan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Organisasi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3516924" y="4572000"/>
            <a:ext cx="797613" cy="72231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3516924" y="5180012"/>
            <a:ext cx="797613" cy="1143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3516923" y="5294312"/>
            <a:ext cx="867952" cy="5715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endCxn id="43" idx="1"/>
          </p:cNvCxnSpPr>
          <p:nvPr/>
        </p:nvCxnSpPr>
        <p:spPr>
          <a:xfrm rot="16200000" flipH="1">
            <a:off x="3485857" y="5435405"/>
            <a:ext cx="990600" cy="787791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51693" y="4191002"/>
            <a:ext cx="3071002" cy="55243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Kebijakan yang Sehat tentang Pembinaan SDM</a:t>
            </a:r>
          </a:p>
        </p:txBody>
      </p:sp>
      <p:sp>
        <p:nvSpPr>
          <p:cNvPr id="5" name="Rounded Rectangle 4"/>
          <p:cNvSpPr/>
          <p:nvPr/>
        </p:nvSpPr>
        <p:spPr bwMode="auto">
          <a:xfrm>
            <a:off x="422031" y="2819401"/>
            <a:ext cx="3071002" cy="55243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Pendelegasian</a:t>
            </a:r>
            <a:r>
              <a: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Wewenang</a:t>
            </a:r>
            <a:r>
              <a: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dan</a:t>
            </a:r>
            <a:r>
              <a: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Tanggung</a:t>
            </a:r>
            <a:r>
              <a: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Jawab</a:t>
            </a:r>
            <a:r>
              <a: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yang </a:t>
            </a: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Tepat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51693" y="1524001"/>
            <a:ext cx="3071002" cy="55243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Struktur</a:t>
            </a:r>
            <a:r>
              <a: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Organisasi</a:t>
            </a:r>
            <a:r>
              <a: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yang </a:t>
            </a: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Sesuai</a:t>
            </a:r>
            <a:r>
              <a: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Kebutuhan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375583" y="5486400"/>
            <a:ext cx="3071002" cy="5334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Peran APIP yang Efektif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375583" y="6248400"/>
            <a:ext cx="3071002" cy="5334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Hubungan</a:t>
            </a:r>
            <a:r>
              <a: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Kerja</a:t>
            </a:r>
            <a:r>
              <a: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yang </a:t>
            </a:r>
            <a:r>
              <a:rPr lang="en-US" sz="1600" b="1" dirty="0" err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Baik</a:t>
            </a:r>
            <a:r>
              <a:rPr lang="en-US" sz="1600" b="1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4360984" y="9906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Mengacu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Per UU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360984" y="15240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Pelaksanaan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Tupoksi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oleh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Pegawai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4360984" y="20574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Tidak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Ada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Perangkapan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Jabatan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360984" y="25908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Prosedur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Pendelegasian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4384874" y="31242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Pendelegasian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yang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tepat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4360984" y="36576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Standar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Kompetensi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360984" y="41910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Penelusuran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Pegawai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Saat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Rekruitmen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4384874" y="47244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Sistem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Penilaian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Kinerja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4375052" y="52578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APIP yang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Independen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375052" y="57912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Tindak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Lanjut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Rekomendasi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4375052" y="6324600"/>
            <a:ext cx="3713871" cy="457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Mekanisme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saling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uji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antar</a:t>
            </a: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Instansi</a:t>
            </a:r>
            <a:endParaRPr lang="en-US" sz="1600" b="1" dirty="0">
              <a:solidFill>
                <a:srgbClr val="FFFFFF"/>
              </a:solidFill>
              <a:latin typeface="Arial Narrow" pitchFamily="34" charset="0"/>
              <a:cs typeface="Arial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3493034" y="1066800"/>
            <a:ext cx="797613" cy="72231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3493034" y="1674812"/>
            <a:ext cx="797613" cy="1143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493033" y="1789112"/>
            <a:ext cx="867952" cy="5715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3587262" y="2630488"/>
            <a:ext cx="727275" cy="41751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516924" y="3048000"/>
            <a:ext cx="797613" cy="1905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3516924" y="3735388"/>
            <a:ext cx="797613" cy="72231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3516924" y="4343400"/>
            <a:ext cx="797613" cy="1143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516923" y="4457700"/>
            <a:ext cx="867952" cy="5715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3587262" y="5411788"/>
            <a:ext cx="727275" cy="41751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516924" y="5829300"/>
            <a:ext cx="797613" cy="1905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587262" y="6477000"/>
            <a:ext cx="797613" cy="1588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81105" y="268071"/>
            <a:ext cx="476825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Arial" pitchFamily="34" charset="0"/>
              </a:rPr>
              <a:t>2. PENILAIAN RISIKO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41839" y="3124200"/>
            <a:ext cx="7728438" cy="1143000"/>
            <a:chOff x="695846" y="3124200"/>
            <a:chExt cx="8371955" cy="1143000"/>
          </a:xfrm>
        </p:grpSpPr>
        <p:sp>
          <p:nvSpPr>
            <p:cNvPr id="4" name="Rounded Rectangle 3"/>
            <p:cNvSpPr/>
            <p:nvPr/>
          </p:nvSpPr>
          <p:spPr>
            <a:xfrm>
              <a:off x="695846" y="3305109"/>
              <a:ext cx="1886385" cy="762046"/>
            </a:xfrm>
            <a:prstGeom prst="roundRect">
              <a:avLst/>
            </a:prstGeom>
            <a:solidFill>
              <a:srgbClr val="00006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SPIP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172350" y="3276554"/>
              <a:ext cx="1935028" cy="762046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 err="1">
                  <a:solidFill>
                    <a:schemeClr val="bg1"/>
                  </a:solidFill>
                  <a:latin typeface="Arial Narrow" pitchFamily="34" charset="0"/>
                </a:rPr>
                <a:t>Penilaian</a:t>
              </a:r>
              <a:r>
                <a:rPr lang="en-US" b="1" dirty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Arial Narrow" pitchFamily="34" charset="0"/>
                </a:rPr>
                <a:t>Risiko</a:t>
              </a:r>
              <a:endParaRPr lang="en-US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739848" y="3124200"/>
              <a:ext cx="3327953" cy="5334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accent4">
                  <a:lumMod val="50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b="1" dirty="0">
                  <a:solidFill>
                    <a:schemeClr val="bg1"/>
                  </a:solidFill>
                  <a:latin typeface="Arial Narrow" pitchFamily="34" charset="0"/>
                  <a:cs typeface="Arial" charset="0"/>
                </a:rPr>
                <a:t>Identifikasi Risiko</a:t>
              </a:r>
              <a:endParaRPr lang="en-US" b="1" dirty="0">
                <a:solidFill>
                  <a:schemeClr val="bg1"/>
                </a:solidFill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5739848" y="3733800"/>
              <a:ext cx="3327953" cy="5334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accent4">
                  <a:lumMod val="50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b="1" dirty="0">
                  <a:solidFill>
                    <a:schemeClr val="bg1"/>
                  </a:solidFill>
                  <a:latin typeface="Arial Narrow" pitchFamily="34" charset="0"/>
                  <a:cs typeface="Arial" charset="0"/>
                </a:rPr>
                <a:t>Analisis Risiko</a:t>
              </a:r>
              <a:endParaRPr lang="en-US" b="1" dirty="0">
                <a:solidFill>
                  <a:schemeClr val="bg1"/>
                </a:solidFill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55" name="Right Arrow 54"/>
            <p:cNvSpPr/>
            <p:nvPr/>
          </p:nvSpPr>
          <p:spPr>
            <a:xfrm>
              <a:off x="2667399" y="3505200"/>
              <a:ext cx="457172" cy="381000"/>
            </a:xfrm>
            <a:prstGeom prst="rightArrow">
              <a:avLst/>
            </a:prstGeom>
            <a:solidFill>
              <a:srgbClr val="0000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 Narrow" pitchFamily="34" charset="0"/>
              </a:endParaRPr>
            </a:p>
          </p:txBody>
        </p:sp>
        <p:sp>
          <p:nvSpPr>
            <p:cNvPr id="65" name="Right Arrow 64"/>
            <p:cNvSpPr/>
            <p:nvPr/>
          </p:nvSpPr>
          <p:spPr>
            <a:xfrm>
              <a:off x="5181842" y="3505200"/>
              <a:ext cx="457172" cy="3810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562708" y="2209800"/>
            <a:ext cx="3072148" cy="533400"/>
          </a:xfrm>
          <a:prstGeom prst="roundRect">
            <a:avLst/>
          </a:prstGeom>
          <a:solidFill>
            <a:srgbClr val="FF0000"/>
          </a:solidFill>
          <a:ln>
            <a:solidFill>
              <a:schemeClr val="accent4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Identifikasi Risiko</a:t>
            </a:r>
            <a:endParaRPr lang="en-US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562708" y="5105400"/>
            <a:ext cx="3072148" cy="533400"/>
          </a:xfrm>
          <a:prstGeom prst="roundRect">
            <a:avLst/>
          </a:prstGeom>
          <a:solidFill>
            <a:srgbClr val="FF0000"/>
          </a:solidFill>
          <a:ln>
            <a:solidFill>
              <a:schemeClr val="accent4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Analisis Risiko</a:t>
            </a:r>
            <a:endParaRPr lang="en-US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4712677" y="1600200"/>
            <a:ext cx="3376246" cy="533400"/>
          </a:xfrm>
          <a:prstGeom prst="roundRect">
            <a:avLst/>
          </a:prstGeom>
          <a:solidFill>
            <a:srgbClr val="FF0000"/>
          </a:solidFill>
          <a:ln>
            <a:solidFill>
              <a:schemeClr val="accent4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Identifikasi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Risiko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dlm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RPJMD/</a:t>
            </a: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Renstra</a:t>
            </a:r>
            <a:endParaRPr lang="en-US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712677" y="2209800"/>
            <a:ext cx="3376246" cy="533400"/>
          </a:xfrm>
          <a:prstGeom prst="roundRect">
            <a:avLst/>
          </a:prstGeom>
          <a:solidFill>
            <a:srgbClr val="FF0000"/>
          </a:solidFill>
          <a:ln>
            <a:solidFill>
              <a:schemeClr val="accent4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Kebijakan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Terkait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Metode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Identifikasi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Risiko</a:t>
            </a:r>
            <a:endParaRPr lang="en-US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4712677" y="2819400"/>
            <a:ext cx="3376246" cy="533400"/>
          </a:xfrm>
          <a:prstGeom prst="roundRect">
            <a:avLst/>
          </a:prstGeom>
          <a:solidFill>
            <a:srgbClr val="FF0000"/>
          </a:solidFill>
          <a:ln>
            <a:solidFill>
              <a:schemeClr val="accent4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Daftar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id-ID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Risiko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yg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Teridentifikasi</a:t>
            </a:r>
            <a:endParaRPr lang="en-US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4712677" y="4267200"/>
            <a:ext cx="3376246" cy="533400"/>
          </a:xfrm>
          <a:prstGeom prst="roundRect">
            <a:avLst/>
          </a:prstGeom>
          <a:solidFill>
            <a:srgbClr val="FF0000"/>
          </a:solidFill>
          <a:ln>
            <a:solidFill>
              <a:schemeClr val="accent4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Peta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id-ID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Risiko</a:t>
            </a:r>
            <a:endParaRPr lang="en-US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712677" y="5029200"/>
            <a:ext cx="3376246" cy="533400"/>
          </a:xfrm>
          <a:prstGeom prst="roundRect">
            <a:avLst/>
          </a:prstGeom>
          <a:solidFill>
            <a:srgbClr val="FF0000"/>
          </a:solidFill>
          <a:ln>
            <a:solidFill>
              <a:schemeClr val="accent4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Prioritas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Penanganan</a:t>
            </a:r>
            <a:endParaRPr lang="en-US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4712677" y="5715000"/>
            <a:ext cx="3376246" cy="533400"/>
          </a:xfrm>
          <a:prstGeom prst="roundRect">
            <a:avLst/>
          </a:prstGeom>
          <a:solidFill>
            <a:srgbClr val="FF0000"/>
          </a:solidFill>
          <a:ln>
            <a:solidFill>
              <a:schemeClr val="accent4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Penilaian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Risiko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transformatif</a:t>
            </a:r>
            <a:endParaRPr lang="en-US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3727938" y="2209800"/>
            <a:ext cx="422031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3798277" y="5105400"/>
            <a:ext cx="422031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25294" y="268071"/>
            <a:ext cx="8689861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Arial" pitchFamily="34" charset="0"/>
              </a:rPr>
              <a:t>3. KEGIATAN PENGENDALIAN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641839" y="3305100"/>
            <a:ext cx="1741447" cy="762048"/>
          </a:xfrm>
          <a:prstGeom prst="roundRect">
            <a:avLst/>
          </a:prstGeom>
          <a:solidFill>
            <a:srgbClr val="00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</a:rPr>
              <a:t>SPIP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2953956" y="3276591"/>
            <a:ext cx="1812206" cy="76204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</a:rPr>
              <a:t>Kegiatan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</a:rPr>
              <a:t>Pengendalian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5345699" y="1523987"/>
            <a:ext cx="3704516" cy="50957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Pembinaan Sumber Daya Manusia</a:t>
            </a:r>
          </a:p>
        </p:txBody>
      </p:sp>
      <p:sp>
        <p:nvSpPr>
          <p:cNvPr id="43" name="Rounded Rectangle 42"/>
          <p:cNvSpPr/>
          <p:nvPr/>
        </p:nvSpPr>
        <p:spPr bwMode="auto">
          <a:xfrm>
            <a:off x="5345701" y="1981188"/>
            <a:ext cx="3704515" cy="49530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Pengendalian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Pengelolaan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Sistem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Informasi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44" name="Rounded Rectangle 43"/>
          <p:cNvSpPr/>
          <p:nvPr/>
        </p:nvSpPr>
        <p:spPr bwMode="auto">
          <a:xfrm>
            <a:off x="5345701" y="2438389"/>
            <a:ext cx="3704515" cy="48100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Pengendalian Fisik atas Aset</a:t>
            </a:r>
          </a:p>
        </p:txBody>
      </p:sp>
      <p:sp>
        <p:nvSpPr>
          <p:cNvPr id="45" name="Rounded Rectangle 44"/>
          <p:cNvSpPr/>
          <p:nvPr/>
        </p:nvSpPr>
        <p:spPr bwMode="auto">
          <a:xfrm>
            <a:off x="5345701" y="2895589"/>
            <a:ext cx="3704515" cy="54291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Penetapan &amp; Reviu Indikator &amp; Ukuran Kinerja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5345701" y="3433761"/>
            <a:ext cx="3704515" cy="528632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Pemisahan Fungsi</a:t>
            </a:r>
          </a:p>
        </p:txBody>
      </p:sp>
      <p:sp>
        <p:nvSpPr>
          <p:cNvPr id="47" name="Rounded Rectangle 46"/>
          <p:cNvSpPr/>
          <p:nvPr/>
        </p:nvSpPr>
        <p:spPr bwMode="auto">
          <a:xfrm>
            <a:off x="5345701" y="3886194"/>
            <a:ext cx="3704515" cy="51434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Otorisasi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Transaksi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Kejadian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Penting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5345701" y="4376736"/>
            <a:ext cx="3704515" cy="50006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Pencatatan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yang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Akurat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Tepat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Waktu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5345701" y="4848208"/>
            <a:ext cx="3704515" cy="485789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Pembatasan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Akses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atas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Sumber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Daya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5345699" y="5333997"/>
            <a:ext cx="3704516" cy="54768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Akuntabilitas terhadap Sumber Daya</a:t>
            </a:r>
          </a:p>
        </p:txBody>
      </p:sp>
      <p:sp>
        <p:nvSpPr>
          <p:cNvPr id="54" name="Rounded Rectangle 53"/>
          <p:cNvSpPr/>
          <p:nvPr/>
        </p:nvSpPr>
        <p:spPr bwMode="auto">
          <a:xfrm>
            <a:off x="5345699" y="1076326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Reviu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atas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Kinerja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Instansi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Pemerintah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53" name="Rounded Rectangle 52"/>
          <p:cNvSpPr/>
          <p:nvPr/>
        </p:nvSpPr>
        <p:spPr bwMode="auto">
          <a:xfrm>
            <a:off x="5345699" y="5867398"/>
            <a:ext cx="3704516" cy="533402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Dokumentasi atas Sistem Pengendalian Intern</a:t>
            </a:r>
          </a:p>
        </p:txBody>
      </p:sp>
      <p:sp>
        <p:nvSpPr>
          <p:cNvPr id="55" name="Right Arrow 54"/>
          <p:cNvSpPr/>
          <p:nvPr/>
        </p:nvSpPr>
        <p:spPr bwMode="auto">
          <a:xfrm>
            <a:off x="2461846" y="3505200"/>
            <a:ext cx="422031" cy="381000"/>
          </a:xfrm>
          <a:prstGeom prst="rightArrow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 Narrow" pitchFamily="34" charset="0"/>
            </a:endParaRPr>
          </a:p>
        </p:txBody>
      </p:sp>
      <p:sp>
        <p:nvSpPr>
          <p:cNvPr id="65" name="Right Arrow 64"/>
          <p:cNvSpPr/>
          <p:nvPr/>
        </p:nvSpPr>
        <p:spPr bwMode="auto">
          <a:xfrm>
            <a:off x="4853354" y="3505200"/>
            <a:ext cx="422031" cy="3810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562708" y="2362201"/>
            <a:ext cx="3704516" cy="50957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Pembinaan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Sumber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Daya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Manusia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562708" y="3657600"/>
            <a:ext cx="3704515" cy="49530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Pengendalian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Pengelolaan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Sistem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Informasi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586131" y="5691198"/>
            <a:ext cx="3704515" cy="48100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Pengendalian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Fisik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atas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Aset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562708" y="1066801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Reviu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atas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Kinerja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Instansi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Pemerintah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4994031" y="1000140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Tersusunnya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LAKIP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4994031" y="1600201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Reviu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LAKIP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4431323" y="914400"/>
            <a:ext cx="422031" cy="762000"/>
          </a:xfrm>
          <a:prstGeom prst="rightArrow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 bwMode="auto">
          <a:xfrm>
            <a:off x="4994031" y="2305079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Pemetaan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Pegawai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sesuai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kebutuhan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Organisasi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4994031" y="2905140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Penempatan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Pegawai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sesuai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Kebutuhan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4431323" y="2209800"/>
            <a:ext cx="422031" cy="762000"/>
          </a:xfrm>
          <a:prstGeom prst="rightArrow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 bwMode="auto">
          <a:xfrm>
            <a:off x="4994031" y="3600479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Kebijakan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Penggunaan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Aplikasi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4994031" y="4200540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Aplikasi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telah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menyediakan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informasi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yang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dibutuhkan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4994031" y="4800601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Pemisahan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Fungsi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pengelola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Aplikasi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4994031" y="5648340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Pengamanan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Aset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4431323" y="3505200"/>
            <a:ext cx="422031" cy="762000"/>
          </a:xfrm>
          <a:prstGeom prst="rightArrow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>
            <a:off x="4431323" y="5562600"/>
            <a:ext cx="422031" cy="762000"/>
          </a:xfrm>
          <a:prstGeom prst="rightArrow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 bwMode="auto">
          <a:xfrm>
            <a:off x="4994031" y="6257940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Rencana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Pemulihan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Akibat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Bencana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51693" y="4724401"/>
            <a:ext cx="3704515" cy="485789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Pembatasan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Akses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atas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Sumber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Daya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51692" y="5410200"/>
            <a:ext cx="3704516" cy="54768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Akuntabilitas terhadap Sumber Daya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351692" y="6172198"/>
            <a:ext cx="3704516" cy="533402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Dokumentasi atas Sistem Pengendalian Intern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422031" y="1909768"/>
            <a:ext cx="3704515" cy="528632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Pemisahan Fungsi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422031" y="2667001"/>
            <a:ext cx="3704515" cy="51434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Otorisasi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Transaksi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Kejadian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Penting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375116" y="3962400"/>
            <a:ext cx="3704515" cy="50006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Pencatatan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yang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Akurat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Tepat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Waktu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22031" y="1219200"/>
            <a:ext cx="3704515" cy="54291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Penetapan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&amp;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Reviu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Indikator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&amp;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Ukuran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Kinerja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4853354" y="1219201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Reviu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Indikator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Ukuran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Kinerja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4290646" y="1219200"/>
            <a:ext cx="351692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 bwMode="auto">
          <a:xfrm>
            <a:off x="4853354" y="1905001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Pemisahan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Tanggung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Jawab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4290646" y="1905000"/>
            <a:ext cx="351692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 bwMode="auto">
          <a:xfrm>
            <a:off x="4853354" y="2590801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SOP 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Pengeluaran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Uang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Barang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4290646" y="2667000"/>
            <a:ext cx="351692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 bwMode="auto">
          <a:xfrm>
            <a:off x="4853354" y="3200400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Implementasi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SOP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Pengeluaran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Uang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/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Barang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4853354" y="3886201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Tersedianya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informasi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yang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berguna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4853354" y="4648201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SK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Pembatasan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Akses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4853354" y="5419740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Pelaporan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penggunaan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Sumber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Daya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4853354" y="6181740"/>
            <a:ext cx="3704516" cy="52386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SPI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telah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dokumentasikan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4290646" y="3886200"/>
            <a:ext cx="351692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4290646" y="4648200"/>
            <a:ext cx="351692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>
            <a:off x="4290646" y="5410200"/>
            <a:ext cx="351692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>
            <a:off x="4290646" y="6172200"/>
            <a:ext cx="351692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Agenda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Konsep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Intern – </a:t>
            </a:r>
            <a:r>
              <a:rPr lang="en-US" dirty="0" err="1" smtClean="0"/>
              <a:t>Overviu</a:t>
            </a:r>
            <a:endParaRPr lang="en-US" dirty="0" smtClean="0"/>
          </a:p>
          <a:p>
            <a:r>
              <a:rPr lang="en-US" dirty="0" err="1" smtClean="0"/>
              <a:t>Siklus</a:t>
            </a:r>
            <a:r>
              <a:rPr lang="en-US" dirty="0" smtClean="0"/>
              <a:t> </a:t>
            </a:r>
            <a:r>
              <a:rPr lang="en-US" dirty="0" err="1" smtClean="0"/>
              <a:t>Penyelenggaraan</a:t>
            </a:r>
            <a:r>
              <a:rPr lang="en-US" dirty="0" smtClean="0"/>
              <a:t> SPIP</a:t>
            </a:r>
            <a:endParaRPr lang="id-ID" dirty="0" smtClean="0"/>
          </a:p>
          <a:p>
            <a:r>
              <a:rPr lang="id-ID" dirty="0" smtClean="0"/>
              <a:t>CSA</a:t>
            </a:r>
            <a:endParaRPr lang="en-US" dirty="0" smtClean="0"/>
          </a:p>
          <a:p>
            <a:r>
              <a:rPr lang="en-US" dirty="0" err="1" smtClean="0"/>
              <a:t>Penyelenggaraan</a:t>
            </a:r>
            <a:r>
              <a:rPr lang="en-US" dirty="0" smtClean="0"/>
              <a:t> SPIP Tingkat </a:t>
            </a:r>
            <a:r>
              <a:rPr lang="en-US" dirty="0" err="1" smtClean="0"/>
              <a:t>Entitas</a:t>
            </a:r>
            <a:endParaRPr lang="en-US" dirty="0" smtClean="0"/>
          </a:p>
          <a:p>
            <a:r>
              <a:rPr lang="en-US" dirty="0" err="1" smtClean="0"/>
              <a:t>Penyelenggaraan</a:t>
            </a:r>
            <a:r>
              <a:rPr lang="en-US" dirty="0" smtClean="0"/>
              <a:t> SPIP Tingkat </a:t>
            </a:r>
            <a:r>
              <a:rPr lang="en-US" dirty="0" err="1" smtClean="0"/>
              <a:t>Aktivitas</a:t>
            </a:r>
            <a:endParaRPr lang="en-US" dirty="0" smtClean="0"/>
          </a:p>
          <a:p>
            <a:endParaRPr lang="id-ID" dirty="0" smtClean="0"/>
          </a:p>
          <a:p>
            <a:endParaRPr lang="id-ID" dirty="0"/>
          </a:p>
        </p:txBody>
      </p:sp>
      <p:pic>
        <p:nvPicPr>
          <p:cNvPr id="4" name="Picture 4" descr="MCj04316430000[1]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687A71"/>
              </a:clrFrom>
              <a:clrTo>
                <a:srgbClr val="687A7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4714884"/>
            <a:ext cx="1857356" cy="1768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25295" y="268071"/>
            <a:ext cx="808026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Arial" pitchFamily="34" charset="0"/>
              </a:rPr>
              <a:t>4. INFORMASI DAN KOMUNIKASI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41839" y="3200400"/>
            <a:ext cx="7798777" cy="1219200"/>
            <a:chOff x="695846" y="3200401"/>
            <a:chExt cx="8448418" cy="1219199"/>
          </a:xfrm>
        </p:grpSpPr>
        <p:sp>
          <p:nvSpPr>
            <p:cNvPr id="4" name="Rounded Rectangle 3"/>
            <p:cNvSpPr/>
            <p:nvPr/>
          </p:nvSpPr>
          <p:spPr>
            <a:xfrm>
              <a:off x="695846" y="3305109"/>
              <a:ext cx="1886385" cy="762046"/>
            </a:xfrm>
            <a:prstGeom prst="roundRect">
              <a:avLst/>
            </a:prstGeom>
            <a:solidFill>
              <a:srgbClr val="00006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SPIP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218952" y="3352800"/>
              <a:ext cx="1962536" cy="762046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 err="1">
                  <a:solidFill>
                    <a:schemeClr val="tx1"/>
                  </a:solidFill>
                  <a:latin typeface="Arial Narrow" pitchFamily="34" charset="0"/>
                </a:rPr>
                <a:t>Informasi</a:t>
              </a:r>
              <a:r>
                <a:rPr lang="en-US" sz="1600" b="1" dirty="0">
                  <a:solidFill>
                    <a:schemeClr val="tx1"/>
                  </a:solidFill>
                  <a:latin typeface="Arial Narrow" pitchFamily="34" charset="0"/>
                </a:rPr>
                <a:t> &amp; </a:t>
              </a:r>
              <a:r>
                <a:rPr lang="en-US" sz="1600" b="1" dirty="0" err="1">
                  <a:solidFill>
                    <a:schemeClr val="tx1"/>
                  </a:solidFill>
                  <a:latin typeface="Arial Narrow" pitchFamily="34" charset="0"/>
                </a:rPr>
                <a:t>Komunikasi</a:t>
              </a:r>
              <a:endParaRPr lang="en-US" sz="1600" b="1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5816181" y="3200401"/>
              <a:ext cx="3328083" cy="590567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600" b="1" dirty="0">
                  <a:solidFill>
                    <a:schemeClr val="bg2">
                      <a:lumMod val="10000"/>
                    </a:schemeClr>
                  </a:solidFill>
                  <a:latin typeface="Arial Narrow" pitchFamily="34" charset="0"/>
                  <a:cs typeface="Arial" charset="0"/>
                </a:rPr>
                <a:t>Sarana Komunikasi</a:t>
              </a:r>
              <a:endParaRPr lang="en-US" sz="1600" b="1" dirty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5816181" y="3848082"/>
              <a:ext cx="3328083" cy="571518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600" b="1" dirty="0">
                  <a:solidFill>
                    <a:schemeClr val="bg2">
                      <a:lumMod val="10000"/>
                    </a:schemeClr>
                  </a:solidFill>
                  <a:latin typeface="Arial Narrow" pitchFamily="34" charset="0"/>
                  <a:cs typeface="Arial" charset="0"/>
                </a:rPr>
                <a:t>Manajemen Sistem Informasi</a:t>
              </a:r>
              <a:endParaRPr lang="en-US" sz="1600" b="1" dirty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55" name="Right Arrow 54"/>
            <p:cNvSpPr/>
            <p:nvPr/>
          </p:nvSpPr>
          <p:spPr>
            <a:xfrm>
              <a:off x="2667461" y="3505201"/>
              <a:ext cx="457186" cy="381000"/>
            </a:xfrm>
            <a:prstGeom prst="rightArrow">
              <a:avLst/>
            </a:prstGeom>
            <a:solidFill>
              <a:srgbClr val="0000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 Narrow" pitchFamily="34" charset="0"/>
              </a:endParaRPr>
            </a:p>
          </p:txBody>
        </p:sp>
        <p:sp>
          <p:nvSpPr>
            <p:cNvPr id="65" name="Right Arrow 64"/>
            <p:cNvSpPr/>
            <p:nvPr/>
          </p:nvSpPr>
          <p:spPr>
            <a:xfrm>
              <a:off x="5258182" y="3505201"/>
              <a:ext cx="457186" cy="3810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komunikasi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211015" y="1981201"/>
            <a:ext cx="3072170" cy="590567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b="1" dirty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Sarana Komunikasi</a:t>
            </a:r>
            <a:endParaRPr lang="en-US" sz="16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233738" y="4991082"/>
            <a:ext cx="3072170" cy="571518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b="1" dirty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Manajemen Sistem Informasi</a:t>
            </a:r>
            <a:endParaRPr lang="en-US" sz="16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4614203" y="1371600"/>
            <a:ext cx="3545058" cy="54864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Tersedianya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id-ID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Sarana </a:t>
            </a:r>
            <a:r>
              <a:rPr lang="id-ID" sz="1600" b="1" dirty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Komunikasi</a:t>
            </a:r>
            <a:endParaRPr lang="en-US" sz="16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4614203" y="1965960"/>
            <a:ext cx="3545058" cy="54864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Anggaran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yang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mencukupi</a:t>
            </a:r>
            <a:endParaRPr lang="en-US" sz="16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4614203" y="2575560"/>
            <a:ext cx="3545058" cy="54864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Pengelola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TI</a:t>
            </a:r>
            <a:endParaRPr lang="en-US" sz="16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594723" y="3185160"/>
            <a:ext cx="3545058" cy="54864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Terpelihara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Kompetensi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Pegawai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TI</a:t>
            </a:r>
            <a:endParaRPr lang="en-US" sz="16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3587261" y="1981200"/>
            <a:ext cx="703385" cy="609600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 bwMode="auto">
          <a:xfrm>
            <a:off x="4591481" y="4267200"/>
            <a:ext cx="3545058" cy="54864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Tersedianya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informasi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Internal &amp;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Eksternal</a:t>
            </a:r>
            <a:endParaRPr lang="en-US" sz="16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4591481" y="4861560"/>
            <a:ext cx="3545058" cy="54864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Ketepatan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Pendistribusian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Laporan</a:t>
            </a:r>
            <a:endParaRPr lang="en-US" sz="16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4591481" y="5471160"/>
            <a:ext cx="3545058" cy="54864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Komunikasi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 dg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Instansi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Lain</a:t>
            </a:r>
            <a:endParaRPr lang="en-US" sz="16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572000" y="6080760"/>
            <a:ext cx="3545058" cy="54864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Tindak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Lanjut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Masukan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dari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pihak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Eksternal</a:t>
            </a:r>
            <a:endParaRPr lang="en-US" sz="16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3587261" y="4953000"/>
            <a:ext cx="703385" cy="609600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25314" y="268071"/>
            <a:ext cx="8919291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Arial" pitchFamily="34" charset="0"/>
              </a:rPr>
              <a:t>5. PEMANTAUAN PENGENDALIAN INTERN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41839" y="2738438"/>
            <a:ext cx="7798777" cy="1985962"/>
            <a:chOff x="695846" y="2738435"/>
            <a:chExt cx="8448418" cy="1985965"/>
          </a:xfrm>
        </p:grpSpPr>
        <p:sp>
          <p:nvSpPr>
            <p:cNvPr id="4" name="Rounded Rectangle 3"/>
            <p:cNvSpPr/>
            <p:nvPr/>
          </p:nvSpPr>
          <p:spPr>
            <a:xfrm>
              <a:off x="695846" y="3305109"/>
              <a:ext cx="1886385" cy="762046"/>
            </a:xfrm>
            <a:prstGeom prst="roundRect">
              <a:avLst/>
            </a:prstGeom>
            <a:solidFill>
              <a:srgbClr val="00006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SPIP</a:t>
              </a: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3218952" y="3352800"/>
              <a:ext cx="1962536" cy="762046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 err="1">
                  <a:solidFill>
                    <a:schemeClr val="tx1"/>
                  </a:solidFill>
                  <a:latin typeface="Arial Narrow" pitchFamily="34" charset="0"/>
                </a:rPr>
                <a:t>Pemantauan</a:t>
              </a:r>
              <a:endParaRPr lang="en-US" sz="1600" b="1" dirty="0">
                <a:solidFill>
                  <a:schemeClr val="tx1"/>
                </a:solidFill>
                <a:latin typeface="Arial Narrow" pitchFamily="34" charset="0"/>
              </a:endParaRPr>
            </a:p>
            <a:p>
              <a:pPr algn="ctr">
                <a:defRPr/>
              </a:pPr>
              <a:r>
                <a:rPr lang="en-US" sz="1600" b="1" dirty="0" err="1">
                  <a:solidFill>
                    <a:schemeClr val="tx1"/>
                  </a:solidFill>
                  <a:latin typeface="Arial Narrow" pitchFamily="34" charset="0"/>
                </a:rPr>
                <a:t>Pengendalian</a:t>
              </a:r>
              <a:r>
                <a:rPr lang="en-US" sz="1600" b="1" dirty="0">
                  <a:solidFill>
                    <a:schemeClr val="tx1"/>
                  </a:solidFill>
                  <a:latin typeface="Arial Narrow" pitchFamily="34" charset="0"/>
                </a:rPr>
                <a:t> Intern</a:t>
              </a: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5816181" y="2738435"/>
              <a:ext cx="3328083" cy="642941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600" b="1" dirty="0">
                  <a:solidFill>
                    <a:schemeClr val="tx1"/>
                  </a:solidFill>
                  <a:latin typeface="Arial Narrow" pitchFamily="34" charset="0"/>
                  <a:cs typeface="Arial" charset="0"/>
                </a:rPr>
                <a:t>Pemantauan Berkelanjutan</a:t>
              </a:r>
              <a:endPara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5816181" y="3424234"/>
              <a:ext cx="3328083" cy="6096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600" b="1" dirty="0">
                  <a:solidFill>
                    <a:schemeClr val="tx1"/>
                  </a:solidFill>
                  <a:latin typeface="Arial Narrow" pitchFamily="34" charset="0"/>
                  <a:cs typeface="Arial" charset="0"/>
                </a:rPr>
                <a:t>Evaluasi Terpisah</a:t>
              </a:r>
              <a:endParaRPr lang="en-US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5816181" y="4110034"/>
              <a:ext cx="3328083" cy="614366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>
                  <a:solidFill>
                    <a:schemeClr val="tx1"/>
                  </a:solidFill>
                  <a:latin typeface="Arial Narrow" pitchFamily="34" charset="0"/>
                  <a:cs typeface="Arial" charset="0"/>
                </a:rPr>
                <a:t>Tindak Lanjut</a:t>
              </a:r>
            </a:p>
          </p:txBody>
        </p:sp>
        <p:sp>
          <p:nvSpPr>
            <p:cNvPr id="55" name="Right Arrow 54"/>
            <p:cNvSpPr/>
            <p:nvPr/>
          </p:nvSpPr>
          <p:spPr>
            <a:xfrm>
              <a:off x="2667461" y="3505198"/>
              <a:ext cx="457186" cy="381001"/>
            </a:xfrm>
            <a:prstGeom prst="rightArrow">
              <a:avLst/>
            </a:prstGeom>
            <a:solidFill>
              <a:srgbClr val="0000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 Narrow" pitchFamily="34" charset="0"/>
              </a:endParaRPr>
            </a:p>
          </p:txBody>
        </p:sp>
        <p:sp>
          <p:nvSpPr>
            <p:cNvPr id="65" name="Right Arrow 64"/>
            <p:cNvSpPr/>
            <p:nvPr/>
          </p:nvSpPr>
          <p:spPr>
            <a:xfrm>
              <a:off x="5258182" y="3505198"/>
              <a:ext cx="457186" cy="38100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Pemantauan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intern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51692" y="1143000"/>
            <a:ext cx="3072170" cy="64294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Pemantauan Berkelanjutan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422031" y="3886201"/>
            <a:ext cx="3072170" cy="609599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b="1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Evaluasi Terpisah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444753" y="5638801"/>
            <a:ext cx="3072170" cy="614365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Tindak Lanjut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4524384" y="1143000"/>
            <a:ext cx="3629465" cy="4572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Lap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Keuangan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Kinerja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yg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Akurat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4501661" y="1676400"/>
            <a:ext cx="3629465" cy="4572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Mekanisme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Penanganan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Pengaduan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501661" y="2209800"/>
            <a:ext cx="3629465" cy="4572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APIP yang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Independen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4501661" y="2743200"/>
            <a:ext cx="3629465" cy="4572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Rekonsiliasi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 SAKD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BMD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501661" y="3276600"/>
            <a:ext cx="3629465" cy="4572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TL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atas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rekomendasi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Auditor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4501661" y="3962400"/>
            <a:ext cx="3629465" cy="4572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Evaluasi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saat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Re-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organisasi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4501661" y="4495800"/>
            <a:ext cx="3629465" cy="4572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Evaluasi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Pengendalian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Intern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501661" y="5029200"/>
            <a:ext cx="3629465" cy="4572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SDM APIP yang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Kompeten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4501661" y="5638800"/>
            <a:ext cx="3629465" cy="4572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SOP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Tindak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Lanjut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4501661" y="6172200"/>
            <a:ext cx="3629465" cy="4572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Jml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Rekomendasi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yg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Blm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di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Tindaklanjuti</a:t>
            </a:r>
            <a:endParaRPr lang="en-US" sz="1600" b="1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3587262" y="1143000"/>
            <a:ext cx="633046" cy="60960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3727939" y="3886200"/>
            <a:ext cx="633046" cy="60960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3587262" y="5562600"/>
            <a:ext cx="633046" cy="60960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SIKLUS PENYELENGGARAAN SPIP</a:t>
            </a:r>
            <a:endParaRPr lang="en-US" dirty="0"/>
          </a:p>
        </p:txBody>
      </p:sp>
      <p:pic>
        <p:nvPicPr>
          <p:cNvPr id="2050" name="Picture 2" descr="siklus copy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034936"/>
            <a:ext cx="6643733" cy="482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AutoShape 22"/>
          <p:cNvCxnSpPr>
            <a:cxnSpLocks noChangeShapeType="1"/>
          </p:cNvCxnSpPr>
          <p:nvPr/>
        </p:nvCxnSpPr>
        <p:spPr bwMode="gray">
          <a:xfrm rot="10800000">
            <a:off x="3266176" y="1784514"/>
            <a:ext cx="1448701" cy="43004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6" name="Text Box 22"/>
          <p:cNvSpPr txBox="1">
            <a:spLocks noChangeArrowheads="1"/>
          </p:cNvSpPr>
          <p:nvPr/>
        </p:nvSpPr>
        <p:spPr bwMode="auto">
          <a:xfrm>
            <a:off x="714348" y="1428736"/>
            <a:ext cx="2551825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Statement of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Resposibility</a:t>
            </a:r>
            <a:endParaRPr kumimoji="0" lang="id-ID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400" b="1" dirty="0" smtClean="0"/>
              <a:t>PP </a:t>
            </a:r>
            <a:r>
              <a:rPr lang="id-ID" sz="2400" b="1" dirty="0" smtClean="0"/>
              <a:t>NOMOR 8 TAHUN 2006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id-ID" sz="2400" b="1" dirty="0" smtClean="0"/>
              <a:t>TENTANG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id-ID" sz="2400" b="1" dirty="0" smtClean="0"/>
              <a:t>PELAPORAN KEUANGAN DAN KINERJA INSTANSI PEMERINTAH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C5C3A7-A79D-4528-BA46-31AAF39E9A28}" type="slidenum">
              <a:rPr lang="id-ID" smtClean="0"/>
              <a:pPr/>
              <a:t>25</a:t>
            </a:fld>
            <a:endParaRPr lang="id-ID"/>
          </a:p>
        </p:txBody>
      </p:sp>
      <p:sp>
        <p:nvSpPr>
          <p:cNvPr id="6" name="Rectangle 5"/>
          <p:cNvSpPr/>
          <p:nvPr/>
        </p:nvSpPr>
        <p:spPr>
          <a:xfrm>
            <a:off x="990600" y="1981200"/>
            <a:ext cx="7696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400" b="1" dirty="0" smtClean="0"/>
              <a:t>BAB VII</a:t>
            </a:r>
            <a:endParaRPr lang="en-US" sz="2400" dirty="0" smtClean="0"/>
          </a:p>
          <a:p>
            <a:pPr algn="ctr"/>
            <a:r>
              <a:rPr lang="id-ID" sz="2400" b="1" dirty="0" smtClean="0"/>
              <a:t>PERNYATAAN TANGGUNG JAWAB</a:t>
            </a:r>
            <a:endParaRPr lang="en-US" sz="2400" dirty="0" smtClean="0"/>
          </a:p>
          <a:p>
            <a:pPr algn="ctr"/>
            <a:r>
              <a:rPr lang="id-ID" sz="2400" b="1" dirty="0" smtClean="0"/>
              <a:t> </a:t>
            </a:r>
            <a:endParaRPr lang="en-US" sz="2400" dirty="0" smtClean="0"/>
          </a:p>
          <a:p>
            <a:pPr algn="ctr"/>
            <a:r>
              <a:rPr lang="id-ID" sz="2400" b="1" dirty="0" smtClean="0"/>
              <a:t>Pasal 25</a:t>
            </a:r>
            <a:endParaRPr lang="en-US" sz="2400" dirty="0" smtClean="0"/>
          </a:p>
          <a:p>
            <a:pPr marL="280988" indent="-280988" algn="just"/>
            <a:r>
              <a:rPr lang="id-ID" sz="2400" dirty="0" smtClean="0"/>
              <a:t>(1)Laporan Keuangan tahunan Kementerian Negara/</a:t>
            </a:r>
            <a:r>
              <a:rPr lang="en-US" sz="2400" dirty="0" smtClean="0"/>
              <a:t> </a:t>
            </a:r>
            <a:r>
              <a:rPr lang="id-ID" sz="2400" dirty="0" smtClean="0"/>
              <a:t>Lembaga/</a:t>
            </a:r>
            <a:r>
              <a:rPr lang="en-US" sz="2400" dirty="0" smtClean="0"/>
              <a:t> </a:t>
            </a:r>
            <a:r>
              <a:rPr lang="id-ID" sz="2400" dirty="0" smtClean="0"/>
              <a:t>pemerintah daerah/ Satuan Kerja Perangkat Daerah sebagaimana dimaksud dalam Pasal 5 disertai dengan pernyataan tanggung jawab yang ditandatangani oleh menteri/</a:t>
            </a:r>
            <a:r>
              <a:rPr lang="en-US" sz="2400" dirty="0" smtClean="0"/>
              <a:t> </a:t>
            </a:r>
            <a:r>
              <a:rPr lang="id-ID" sz="2400" dirty="0" smtClean="0"/>
              <a:t>pimpinan lembaga/</a:t>
            </a:r>
            <a:r>
              <a:rPr lang="en-US" sz="2400" dirty="0" smtClean="0"/>
              <a:t> </a:t>
            </a:r>
            <a:r>
              <a:rPr lang="id-ID" sz="2400" dirty="0" smtClean="0"/>
              <a:t>gubernur/</a:t>
            </a:r>
            <a:r>
              <a:rPr lang="en-US" sz="2400" dirty="0" smtClean="0"/>
              <a:t> </a:t>
            </a:r>
            <a:r>
              <a:rPr lang="id-ID" sz="2400" dirty="0" smtClean="0"/>
              <a:t>bupati/</a:t>
            </a:r>
            <a:r>
              <a:rPr lang="en-US" sz="2400" dirty="0" smtClean="0"/>
              <a:t> </a:t>
            </a:r>
            <a:r>
              <a:rPr lang="id-ID" sz="2400" dirty="0" smtClean="0"/>
              <a:t>walikota/</a:t>
            </a:r>
            <a:r>
              <a:rPr lang="en-US" sz="2400" dirty="0" smtClean="0"/>
              <a:t> </a:t>
            </a:r>
            <a:r>
              <a:rPr lang="id-ID" sz="2400" dirty="0" smtClean="0"/>
              <a:t>kepala Satuan Kerja Perangkat Daerah.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7110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PP </a:t>
            </a:r>
            <a:r>
              <a:rPr lang="id-ID" sz="2400" b="1" dirty="0" smtClean="0"/>
              <a:t>N</a:t>
            </a:r>
            <a:r>
              <a:rPr lang="en-US" sz="2400" b="1" dirty="0" smtClean="0"/>
              <a:t>o.</a:t>
            </a:r>
            <a:r>
              <a:rPr lang="id-ID" sz="2400" b="1" dirty="0" smtClean="0"/>
              <a:t> 8 T</a:t>
            </a:r>
            <a:r>
              <a:rPr lang="en-US" sz="2400" b="1" dirty="0" err="1" smtClean="0"/>
              <a:t>ahun</a:t>
            </a:r>
            <a:r>
              <a:rPr lang="id-ID" sz="2400" b="1" dirty="0" smtClean="0"/>
              <a:t> 2006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id-ID" sz="2400" b="1" dirty="0" smtClean="0"/>
              <a:t>T</a:t>
            </a:r>
            <a:r>
              <a:rPr lang="en-US" sz="2400" b="1" dirty="0" err="1" smtClean="0"/>
              <a:t>entang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id-ID" sz="2400" b="1" dirty="0" smtClean="0"/>
              <a:t>PELAPORAN KEUANGAN DAN KINERJA INSTANSI PEMERINTAH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C5C3A7-A79D-4528-BA46-31AAF39E9A28}" type="slidenum">
              <a:rPr lang="id-ID" smtClean="0"/>
              <a:pPr/>
              <a:t>26</a:t>
            </a:fld>
            <a:endParaRPr lang="id-ID"/>
          </a:p>
        </p:txBody>
      </p:sp>
      <p:sp>
        <p:nvSpPr>
          <p:cNvPr id="5" name="Rectangle 4"/>
          <p:cNvSpPr/>
          <p:nvPr/>
        </p:nvSpPr>
        <p:spPr>
          <a:xfrm>
            <a:off x="990600" y="2133600"/>
            <a:ext cx="7696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8463" indent="-398463" algn="ctr"/>
            <a:r>
              <a:rPr lang="id-ID" sz="2400" b="1" dirty="0" smtClean="0"/>
              <a:t>Pasal 26</a:t>
            </a:r>
            <a:endParaRPr lang="en-US" sz="2400" dirty="0" smtClean="0"/>
          </a:p>
          <a:p>
            <a:pPr marL="457200" indent="-457200" algn="just"/>
            <a:r>
              <a:rPr lang="id-ID" sz="2400" dirty="0" smtClean="0"/>
              <a:t>(1)</a:t>
            </a:r>
            <a:r>
              <a:rPr lang="en-US" sz="2400" dirty="0" smtClean="0"/>
              <a:t> </a:t>
            </a:r>
            <a:r>
              <a:rPr lang="id-ID" sz="2400" dirty="0" smtClean="0"/>
              <a:t>Pernyataan tanggung jawab sebagaimana dimaksud dalam Pasal 25 memuat pernyataan bahwa pengelolaan APBN/APBD telah diselenggarakan berdasarkan Sistem Pengendalian Intern yang memadai dan akuntansi keuangan telah diselenggarakan sesuai dengan SAP.</a:t>
            </a:r>
            <a:endParaRPr lang="en-US" sz="2400" dirty="0" smtClean="0"/>
          </a:p>
          <a:p>
            <a:pPr marL="457200" indent="-457200" algn="just"/>
            <a:r>
              <a:rPr lang="id-ID" sz="2400" dirty="0" smtClean="0"/>
              <a:t>(2)Bentuk dan isi dari pernyataan tanggung jawab </a:t>
            </a:r>
            <a:r>
              <a:rPr lang="en-US" sz="2400" dirty="0" smtClean="0"/>
              <a:t> </a:t>
            </a:r>
            <a:r>
              <a:rPr lang="id-ID" sz="2400" dirty="0" smtClean="0"/>
              <a:t>sebagaimana dimaksud pada ayat (1) dibuat sesuai dengan Lampiran VI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0443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447800"/>
          </a:xfrm>
        </p:spPr>
        <p:txBody>
          <a:bodyPr>
            <a:noAutofit/>
          </a:bodyPr>
          <a:lstStyle/>
          <a:p>
            <a:pPr algn="ctr"/>
            <a:r>
              <a:rPr lang="id-ID" sz="1600" b="1" dirty="0" smtClean="0"/>
              <a:t>LAMPIRAN VI-A</a:t>
            </a: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id-ID" sz="1600" b="1" dirty="0" smtClean="0"/>
              <a:t>P</a:t>
            </a:r>
            <a:r>
              <a:rPr lang="en-US" sz="1600" b="1" dirty="0" smtClean="0"/>
              <a:t>P </a:t>
            </a:r>
            <a:r>
              <a:rPr lang="id-ID" sz="1600" b="1" dirty="0" smtClean="0"/>
              <a:t>NOMOR 8 TAHUN 2006</a:t>
            </a: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id-ID" sz="1600" b="1" dirty="0" smtClean="0"/>
              <a:t> </a:t>
            </a: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id-ID" sz="1600" b="1" dirty="0" smtClean="0"/>
              <a:t>PERNYATAAN TANGGUNG JAWAB MENTERI/PIMPINAN LEMBAGA/GUBERNUR/BUPATI/WALIKOTA/KEPALA SATUAN KERJA PERANGKAT DAERAH</a:t>
            </a:r>
            <a:r>
              <a:rPr lang="en-US" sz="1600" b="1" dirty="0" smtClean="0"/>
              <a:t/>
            </a:r>
            <a:br>
              <a:rPr lang="en-US" sz="1600" b="1" dirty="0" smtClean="0"/>
            </a:br>
            <a:endParaRPr lang="en-US" sz="1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924800" cy="4648200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id-ID" dirty="0" smtClean="0"/>
              <a:t> </a:t>
            </a:r>
            <a:endParaRPr lang="en-US" dirty="0" smtClean="0"/>
          </a:p>
          <a:p>
            <a:pPr algn="ctr">
              <a:buNone/>
            </a:pPr>
            <a:r>
              <a:rPr lang="id-ID" sz="3300" b="1" dirty="0" smtClean="0"/>
              <a:t>Pernyataan Tanggung Jawab</a:t>
            </a:r>
            <a:endParaRPr lang="en-US" sz="3300" b="1" dirty="0" smtClean="0"/>
          </a:p>
          <a:p>
            <a:pPr algn="ctr">
              <a:buNone/>
            </a:pPr>
            <a:r>
              <a:rPr lang="id-ID" sz="3300" b="1" dirty="0" smtClean="0"/>
              <a:t> </a:t>
            </a:r>
            <a:endParaRPr lang="en-US" sz="3300" b="1" dirty="0" smtClean="0"/>
          </a:p>
          <a:p>
            <a:pPr algn="just">
              <a:buNone/>
            </a:pPr>
            <a:r>
              <a:rPr lang="en-US" sz="3300" b="1" dirty="0" smtClean="0"/>
              <a:t>	</a:t>
            </a:r>
            <a:r>
              <a:rPr lang="id-ID" sz="3300" b="1" dirty="0" smtClean="0"/>
              <a:t>Laporan Keuangan Kementerian Negara/Lembaga/Pemerintah Daerah/Satuan Kerja Perangkat Daerah ... Tahun Anggaran ... sebagaimana terlampir adalah merupakan tanggung jawab kami.</a:t>
            </a:r>
            <a:endParaRPr lang="en-US" sz="3300" b="1" dirty="0" smtClean="0"/>
          </a:p>
          <a:p>
            <a:pPr algn="just">
              <a:buNone/>
            </a:pPr>
            <a:r>
              <a:rPr lang="en-US" sz="3300" b="1" dirty="0" smtClean="0"/>
              <a:t>	</a:t>
            </a:r>
          </a:p>
          <a:p>
            <a:pPr algn="just">
              <a:buNone/>
            </a:pPr>
            <a:r>
              <a:rPr lang="en-US" sz="3300" b="1" dirty="0" smtClean="0"/>
              <a:t>	</a:t>
            </a:r>
            <a:r>
              <a:rPr lang="id-ID" sz="3300" b="1" dirty="0" smtClean="0"/>
              <a:t>Laporan Keuangan tersebut telah disusun </a:t>
            </a:r>
            <a:r>
              <a:rPr lang="id-ID" sz="4400" b="1" u="sng" dirty="0" smtClean="0"/>
              <a:t>berdasarkan sistem pengendalian intern yang memadai,</a:t>
            </a:r>
            <a:r>
              <a:rPr lang="id-ID" sz="3300" b="1" dirty="0" smtClean="0"/>
              <a:t> dan isinya telah menyajikan informasi pelaksanaan anggaran dan posisi keuangan secara layak sesuai dengan Standar Akuntansi Pemerintahan.</a:t>
            </a:r>
            <a:endParaRPr lang="en-US" sz="3300" b="1" dirty="0" smtClean="0"/>
          </a:p>
          <a:p>
            <a:pPr algn="ctr">
              <a:buNone/>
            </a:pPr>
            <a:r>
              <a:rPr lang="id-ID" sz="3300" b="1" dirty="0" smtClean="0"/>
              <a:t> </a:t>
            </a:r>
            <a:endParaRPr lang="en-US" sz="3300" b="1" dirty="0" smtClean="0"/>
          </a:p>
          <a:p>
            <a:pPr algn="ctr">
              <a:buNone/>
            </a:pPr>
            <a:r>
              <a:rPr lang="id-ID" sz="3300" b="1" dirty="0" smtClean="0"/>
              <a:t> </a:t>
            </a:r>
            <a:endParaRPr lang="en-US" sz="3300" b="1" dirty="0" smtClean="0"/>
          </a:p>
          <a:p>
            <a:pPr algn="ctr">
              <a:buNone/>
            </a:pPr>
            <a:r>
              <a:rPr lang="id-ID" sz="3300" b="1" dirty="0" smtClean="0"/>
              <a:t>............., .......................</a:t>
            </a:r>
            <a:endParaRPr lang="en-US" sz="3300" b="1" dirty="0" smtClean="0"/>
          </a:p>
          <a:p>
            <a:pPr algn="ctr">
              <a:buNone/>
            </a:pPr>
            <a:r>
              <a:rPr lang="id-ID" sz="3300" b="1" dirty="0" smtClean="0"/>
              <a:t>Menteri/Pimpinan Lembaga/Gubernur/Bupati Walikota/Kepala Satuan Kerja Perangkat Daerah .....,</a:t>
            </a:r>
            <a:endParaRPr lang="en-US" sz="3300" b="1" dirty="0" smtClean="0"/>
          </a:p>
          <a:p>
            <a:pPr algn="ctr">
              <a:buNone/>
            </a:pPr>
            <a:r>
              <a:rPr lang="id-ID" sz="3300" b="1" dirty="0" smtClean="0"/>
              <a:t> </a:t>
            </a:r>
            <a:endParaRPr lang="en-US" sz="3300" b="1" dirty="0" smtClean="0"/>
          </a:p>
          <a:p>
            <a:pPr algn="ctr">
              <a:buNone/>
            </a:pPr>
            <a:r>
              <a:rPr lang="id-ID" b="1" dirty="0" smtClean="0"/>
              <a:t>(..............................................)</a:t>
            </a:r>
            <a:endParaRPr lang="en-US" b="1" dirty="0" smtClean="0"/>
          </a:p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C5C3A7-A79D-4528-BA46-31AAF39E9A28}" type="slidenum">
              <a:rPr lang="id-ID" smtClean="0"/>
              <a:pPr/>
              <a:t>27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632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Arrow 4"/>
          <p:cNvSpPr/>
          <p:nvPr/>
        </p:nvSpPr>
        <p:spPr>
          <a:xfrm>
            <a:off x="242822" y="1691688"/>
            <a:ext cx="4786346" cy="3929090"/>
          </a:xfrm>
          <a:prstGeom prst="rightArrow">
            <a:avLst/>
          </a:prstGeom>
          <a:solidFill>
            <a:schemeClr val="tx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 smtClean="0"/>
              <a:t>PENGELOLAAN</a:t>
            </a:r>
          </a:p>
          <a:p>
            <a:pPr algn="ctr"/>
            <a:r>
              <a:rPr lang="id-ID" sz="2000" b="1" dirty="0" smtClean="0"/>
              <a:t>KEUANGAN NEGARA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032579902"/>
              </p:ext>
            </p:extLst>
          </p:nvPr>
        </p:nvGraphicFramePr>
        <p:xfrm>
          <a:off x="-32" y="1334498"/>
          <a:ext cx="4357718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4357686" y="2428868"/>
            <a:ext cx="1524000" cy="1066800"/>
          </a:xfrm>
          <a:prstGeom prst="homePlat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500" dirty="0" smtClean="0"/>
              <a:t>AKUNTA-BILITAS KEUANGAN</a:t>
            </a:r>
            <a:endParaRPr lang="id-ID" sz="1500" dirty="0"/>
          </a:p>
        </p:txBody>
      </p:sp>
      <p:sp>
        <p:nvSpPr>
          <p:cNvPr id="8" name="Pentagon 7"/>
          <p:cNvSpPr/>
          <p:nvPr/>
        </p:nvSpPr>
        <p:spPr>
          <a:xfrm>
            <a:off x="4357686" y="3848088"/>
            <a:ext cx="1643074" cy="1152548"/>
          </a:xfrm>
          <a:prstGeom prst="homePlat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 smtClean="0"/>
              <a:t>AKUNTABILITAS KINERJA</a:t>
            </a:r>
            <a:endParaRPr lang="id-ID" sz="1400" dirty="0"/>
          </a:p>
        </p:txBody>
      </p:sp>
      <p:sp>
        <p:nvSpPr>
          <p:cNvPr id="9" name="Pentagon 8"/>
          <p:cNvSpPr/>
          <p:nvPr/>
        </p:nvSpPr>
        <p:spPr>
          <a:xfrm>
            <a:off x="5786446" y="2458450"/>
            <a:ext cx="2057400" cy="838200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id-ID" sz="125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id-ID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WILAYAH TERTIB </a:t>
            </a:r>
          </a:p>
          <a:p>
            <a:r>
              <a:rPr lang="id-ID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ADMINISTRASI</a:t>
            </a:r>
          </a:p>
          <a:p>
            <a:endParaRPr lang="id-ID" sz="125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7005646" y="2458450"/>
            <a:ext cx="914400" cy="838200"/>
          </a:xfrm>
          <a:prstGeom prst="homePlat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 smtClean="0">
                <a:solidFill>
                  <a:schemeClr val="bg1"/>
                </a:solidFill>
              </a:rPr>
              <a:t>WTA</a:t>
            </a:r>
            <a:endParaRPr lang="id-ID" sz="2000" b="1" dirty="0">
              <a:solidFill>
                <a:schemeClr val="bg1"/>
              </a:solidFill>
            </a:endParaRPr>
          </a:p>
        </p:txBody>
      </p:sp>
      <p:sp>
        <p:nvSpPr>
          <p:cNvPr id="11" name="Pentagon 10"/>
          <p:cNvSpPr/>
          <p:nvPr/>
        </p:nvSpPr>
        <p:spPr>
          <a:xfrm>
            <a:off x="5357818" y="3372850"/>
            <a:ext cx="1981200" cy="762000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200" b="1" dirty="0" smtClean="0">
                <a:solidFill>
                  <a:schemeClr val="bg1"/>
                </a:solidFill>
              </a:rPr>
              <a:t>WAJAR TANPA</a:t>
            </a:r>
          </a:p>
          <a:p>
            <a:r>
              <a:rPr lang="id-ID" sz="1200" b="1" dirty="0" smtClean="0">
                <a:solidFill>
                  <a:schemeClr val="bg1"/>
                </a:solidFill>
              </a:rPr>
              <a:t>PENGECUALIAN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5800748" y="4211050"/>
            <a:ext cx="1981200" cy="685800"/>
          </a:xfrm>
          <a:prstGeom prst="homePlat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400" b="1" dirty="0" smtClean="0"/>
              <a:t>WILAYAH</a:t>
            </a:r>
          </a:p>
          <a:p>
            <a:r>
              <a:rPr lang="id-ID" sz="1400" b="1" dirty="0" smtClean="0"/>
              <a:t>BEBAS</a:t>
            </a:r>
          </a:p>
          <a:p>
            <a:r>
              <a:rPr lang="id-ID" sz="1400" b="1" dirty="0" smtClean="0"/>
              <a:t>KORUPSI</a:t>
            </a:r>
            <a:endParaRPr lang="id-ID" sz="1400" b="1" dirty="0"/>
          </a:p>
        </p:txBody>
      </p:sp>
      <p:sp>
        <p:nvSpPr>
          <p:cNvPr id="13" name="Pentagon 12"/>
          <p:cNvSpPr/>
          <p:nvPr/>
        </p:nvSpPr>
        <p:spPr>
          <a:xfrm>
            <a:off x="6500826" y="3372850"/>
            <a:ext cx="914400" cy="762000"/>
          </a:xfrm>
          <a:prstGeom prst="homePlate">
            <a:avLst>
              <a:gd name="adj" fmla="val 59950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chemeClr val="bg1"/>
                </a:solidFill>
              </a:rPr>
              <a:t>WTP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14" name="Pentagon 13"/>
          <p:cNvSpPr/>
          <p:nvPr/>
        </p:nvSpPr>
        <p:spPr>
          <a:xfrm>
            <a:off x="6943748" y="4211050"/>
            <a:ext cx="914400" cy="685800"/>
          </a:xfrm>
          <a:prstGeom prst="homeP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/>
              <a:t>WBK</a:t>
            </a:r>
            <a:endParaRPr lang="id-ID" b="1" dirty="0"/>
          </a:p>
        </p:txBody>
      </p:sp>
      <p:sp>
        <p:nvSpPr>
          <p:cNvPr id="15" name="Oval 14"/>
          <p:cNvSpPr/>
          <p:nvPr/>
        </p:nvSpPr>
        <p:spPr>
          <a:xfrm>
            <a:off x="7143768" y="2857496"/>
            <a:ext cx="2000232" cy="169171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500" b="1" i="1" dirty="0" smtClean="0"/>
              <a:t>GOOD GOVERNANCE</a:t>
            </a:r>
          </a:p>
          <a:p>
            <a:pPr algn="ctr"/>
            <a:r>
              <a:rPr lang="id-ID" sz="1500" b="1" i="1" dirty="0" smtClean="0"/>
              <a:t>&amp; CLEAN GOVERNMENT</a:t>
            </a:r>
            <a:endParaRPr lang="id-ID" sz="1500" b="1" i="1" dirty="0"/>
          </a:p>
        </p:txBody>
      </p:sp>
      <p:sp>
        <p:nvSpPr>
          <p:cNvPr id="18" name="Down Arrow Callout 17"/>
          <p:cNvSpPr/>
          <p:nvPr/>
        </p:nvSpPr>
        <p:spPr>
          <a:xfrm>
            <a:off x="357158" y="714356"/>
            <a:ext cx="8358246" cy="1000132"/>
          </a:xfrm>
          <a:prstGeom prst="downArrowCallou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 smtClean="0"/>
              <a:t>Sistem Pengendalian Intern Pemerintah yang </a:t>
            </a:r>
            <a:r>
              <a:rPr lang="id-ID" sz="2000" b="1" dirty="0" smtClean="0">
                <a:solidFill>
                  <a:srgbClr val="FFFF00"/>
                </a:solidFill>
              </a:rPr>
              <a:t>Efektif </a:t>
            </a:r>
            <a:r>
              <a:rPr lang="id-ID" sz="2000" b="1" dirty="0" smtClean="0"/>
              <a:t>pada Seluruh Tahapan </a:t>
            </a:r>
            <a:r>
              <a:rPr lang="id-ID" sz="2000" b="1" dirty="0" smtClean="0">
                <a:solidFill>
                  <a:srgbClr val="FFFF00"/>
                </a:solidFill>
              </a:rPr>
              <a:t>Proses Manajemen/Pengelolaan Keuangan Negara</a:t>
            </a:r>
          </a:p>
        </p:txBody>
      </p:sp>
      <p:sp>
        <p:nvSpPr>
          <p:cNvPr id="19" name="Up Arrow Callout 18"/>
          <p:cNvSpPr/>
          <p:nvPr/>
        </p:nvSpPr>
        <p:spPr>
          <a:xfrm>
            <a:off x="71438" y="5572140"/>
            <a:ext cx="8929718" cy="785794"/>
          </a:xfrm>
          <a:prstGeom prst="upArrowCallou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/>
              <a:t>Peran Aparat Pengawasan Internal yang  Optimal </a:t>
            </a:r>
            <a:r>
              <a:rPr lang="id-ID" b="1" dirty="0" smtClean="0">
                <a:solidFill>
                  <a:srgbClr val="FFFF00"/>
                </a:solidFill>
              </a:rPr>
              <a:t>(</a:t>
            </a:r>
            <a:r>
              <a:rPr lang="id-ID" b="1" i="1" dirty="0" smtClean="0">
                <a:solidFill>
                  <a:srgbClr val="FFFF00"/>
                </a:solidFill>
              </a:rPr>
              <a:t>Consulting &amp; Assurance</a:t>
            </a:r>
            <a:r>
              <a:rPr lang="id-ID" b="1" dirty="0" smtClean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DB2BC1C1-EFCC-4D4C-AEB3-CED39BCAF007}" type="slidenum">
              <a:rPr lang="id-ID" b="1" smtClean="0">
                <a:solidFill>
                  <a:schemeClr val="tx1"/>
                </a:solidFill>
              </a:rPr>
              <a:pPr/>
              <a:t>28</a:t>
            </a:fld>
            <a:endParaRPr lang="id-ID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077200" y="0"/>
            <a:ext cx="10668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578" name="Slide Number Placeholder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BE4A00-6245-41F5-96DA-2EA277CAFE8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63262" y="152400"/>
            <a:ext cx="8127032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lbertus Extra Bold" pitchFamily="34" charset="0"/>
              </a:rPr>
              <a:t>SPIP DALAM AKUNTABILITAS PENGELOLAAN KEUANGAN NEGARA</a:t>
            </a:r>
          </a:p>
        </p:txBody>
      </p:sp>
      <p:pic>
        <p:nvPicPr>
          <p:cNvPr id="24581" name="Picture 4" descr="Peran SPIP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6330462" y="1219200"/>
            <a:ext cx="1125415" cy="914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1000" dirty="0">
                <a:latin typeface="Arial" pitchFamily="34" charset="0"/>
                <a:cs typeface="Arial" pitchFamily="34" charset="0"/>
              </a:rPr>
              <a:t>UU </a:t>
            </a:r>
            <a:r>
              <a:rPr lang="en-US" sz="1000" dirty="0" err="1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 Daerah:</a:t>
            </a:r>
          </a:p>
          <a:p>
            <a:pPr marL="228600" indent="-228600">
              <a:buFontTx/>
              <a:buAutoNum type="arabicPeriod"/>
              <a:defRPr/>
            </a:pPr>
            <a:r>
              <a:rPr lang="en-US" sz="1000" dirty="0">
                <a:latin typeface="Arial" pitchFamily="34" charset="0"/>
                <a:cs typeface="Arial" pitchFamily="34" charset="0"/>
              </a:rPr>
              <a:t>UU 32/2004</a:t>
            </a:r>
          </a:p>
          <a:p>
            <a:pPr marL="228600" indent="-228600">
              <a:buFontTx/>
              <a:buAutoNum type="arabicPeriod"/>
              <a:defRPr/>
            </a:pPr>
            <a:r>
              <a:rPr lang="en-US" sz="1000" dirty="0">
                <a:latin typeface="Arial" pitchFamily="34" charset="0"/>
                <a:cs typeface="Arial" pitchFamily="34" charset="0"/>
              </a:rPr>
              <a:t>UU 33/2004</a:t>
            </a:r>
          </a:p>
        </p:txBody>
      </p:sp>
      <p:sp>
        <p:nvSpPr>
          <p:cNvPr id="7" name="Left Arrow 6"/>
          <p:cNvSpPr/>
          <p:nvPr/>
        </p:nvSpPr>
        <p:spPr>
          <a:xfrm>
            <a:off x="5978769" y="1676400"/>
            <a:ext cx="351692" cy="381000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88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LATAR BELAKANG</a:t>
            </a:r>
            <a:endParaRPr lang="en-US" dirty="0"/>
          </a:p>
        </p:txBody>
      </p:sp>
      <p:grpSp>
        <p:nvGrpSpPr>
          <p:cNvPr id="1028" name="Group 4"/>
          <p:cNvGrpSpPr>
            <a:grpSpLocks noChangeAspect="1"/>
          </p:cNvGrpSpPr>
          <p:nvPr/>
        </p:nvGrpSpPr>
        <p:grpSpPr bwMode="auto">
          <a:xfrm>
            <a:off x="638067" y="986434"/>
            <a:ext cx="7791585" cy="5442962"/>
            <a:chOff x="927" y="1008"/>
            <a:chExt cx="4054" cy="2832"/>
          </a:xfrm>
        </p:grpSpPr>
        <p:sp>
          <p:nvSpPr>
            <p:cNvPr id="1027" name="AutoShape 3"/>
            <p:cNvSpPr>
              <a:spLocks noChangeAspect="1" noChangeArrowheads="1" noTextEdit="1"/>
            </p:cNvSpPr>
            <p:nvPr/>
          </p:nvSpPr>
          <p:spPr bwMode="auto">
            <a:xfrm>
              <a:off x="927" y="1008"/>
              <a:ext cx="4054" cy="2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74" y="1350"/>
              <a:ext cx="3346" cy="1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2042" y="2262"/>
              <a:ext cx="522" cy="447"/>
            </a:xfrm>
            <a:custGeom>
              <a:avLst/>
              <a:gdLst/>
              <a:ahLst/>
              <a:cxnLst>
                <a:cxn ang="0">
                  <a:pos x="391" y="447"/>
                </a:cxn>
                <a:cxn ang="0">
                  <a:pos x="391" y="336"/>
                </a:cxn>
                <a:cxn ang="0">
                  <a:pos x="0" y="336"/>
                </a:cxn>
                <a:cxn ang="0">
                  <a:pos x="0" y="112"/>
                </a:cxn>
                <a:cxn ang="0">
                  <a:pos x="391" y="112"/>
                </a:cxn>
                <a:cxn ang="0">
                  <a:pos x="391" y="0"/>
                </a:cxn>
                <a:cxn ang="0">
                  <a:pos x="522" y="224"/>
                </a:cxn>
                <a:cxn ang="0">
                  <a:pos x="391" y="447"/>
                </a:cxn>
              </a:cxnLst>
              <a:rect l="0" t="0" r="r" b="b"/>
              <a:pathLst>
                <a:path w="522" h="447">
                  <a:moveTo>
                    <a:pt x="391" y="447"/>
                  </a:moveTo>
                  <a:lnTo>
                    <a:pt x="391" y="336"/>
                  </a:lnTo>
                  <a:lnTo>
                    <a:pt x="0" y="336"/>
                  </a:lnTo>
                  <a:lnTo>
                    <a:pt x="0" y="112"/>
                  </a:lnTo>
                  <a:lnTo>
                    <a:pt x="391" y="112"/>
                  </a:lnTo>
                  <a:lnTo>
                    <a:pt x="391" y="0"/>
                  </a:lnTo>
                  <a:lnTo>
                    <a:pt x="522" y="224"/>
                  </a:lnTo>
                  <a:lnTo>
                    <a:pt x="391" y="447"/>
                  </a:lnTo>
                  <a:close/>
                </a:path>
              </a:pathLst>
            </a:custGeom>
            <a:solidFill>
              <a:srgbClr val="006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042" y="2262"/>
              <a:ext cx="522" cy="447"/>
            </a:xfrm>
            <a:custGeom>
              <a:avLst/>
              <a:gdLst/>
              <a:ahLst/>
              <a:cxnLst>
                <a:cxn ang="0">
                  <a:pos x="391" y="447"/>
                </a:cxn>
                <a:cxn ang="0">
                  <a:pos x="391" y="336"/>
                </a:cxn>
                <a:cxn ang="0">
                  <a:pos x="0" y="336"/>
                </a:cxn>
                <a:cxn ang="0">
                  <a:pos x="0" y="112"/>
                </a:cxn>
                <a:cxn ang="0">
                  <a:pos x="391" y="112"/>
                </a:cxn>
                <a:cxn ang="0">
                  <a:pos x="391" y="0"/>
                </a:cxn>
                <a:cxn ang="0">
                  <a:pos x="522" y="224"/>
                </a:cxn>
                <a:cxn ang="0">
                  <a:pos x="391" y="447"/>
                </a:cxn>
              </a:cxnLst>
              <a:rect l="0" t="0" r="r" b="b"/>
              <a:pathLst>
                <a:path w="522" h="447">
                  <a:moveTo>
                    <a:pt x="391" y="447"/>
                  </a:moveTo>
                  <a:lnTo>
                    <a:pt x="391" y="336"/>
                  </a:lnTo>
                  <a:lnTo>
                    <a:pt x="0" y="336"/>
                  </a:lnTo>
                  <a:lnTo>
                    <a:pt x="0" y="112"/>
                  </a:lnTo>
                  <a:lnTo>
                    <a:pt x="391" y="112"/>
                  </a:lnTo>
                  <a:lnTo>
                    <a:pt x="391" y="0"/>
                  </a:lnTo>
                  <a:lnTo>
                    <a:pt x="522" y="224"/>
                  </a:lnTo>
                  <a:lnTo>
                    <a:pt x="391" y="447"/>
                  </a:lnTo>
                  <a:close/>
                </a:path>
              </a:pathLst>
            </a:custGeom>
            <a:noFill/>
            <a:ln w="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2529" y="1635"/>
              <a:ext cx="1219" cy="1708"/>
            </a:xfrm>
            <a:custGeom>
              <a:avLst/>
              <a:gdLst/>
              <a:ahLst/>
              <a:cxnLst>
                <a:cxn ang="0">
                  <a:pos x="610" y="459"/>
                </a:cxn>
                <a:cxn ang="0">
                  <a:pos x="471" y="181"/>
                </a:cxn>
                <a:cxn ang="0">
                  <a:pos x="412" y="500"/>
                </a:cxn>
                <a:cxn ang="0">
                  <a:pos x="20" y="181"/>
                </a:cxn>
                <a:cxn ang="0">
                  <a:pos x="261" y="602"/>
                </a:cxn>
                <a:cxn ang="0">
                  <a:pos x="0" y="681"/>
                </a:cxn>
                <a:cxn ang="0">
                  <a:pos x="210" y="931"/>
                </a:cxn>
                <a:cxn ang="0">
                  <a:pos x="7" y="1153"/>
                </a:cxn>
                <a:cxn ang="0">
                  <a:pos x="320" y="1102"/>
                </a:cxn>
                <a:cxn ang="0">
                  <a:pos x="268" y="1392"/>
                </a:cxn>
                <a:cxn ang="0">
                  <a:pos x="435" y="1236"/>
                </a:cxn>
                <a:cxn ang="0">
                  <a:pos x="479" y="1708"/>
                </a:cxn>
                <a:cxn ang="0">
                  <a:pos x="594" y="1181"/>
                </a:cxn>
                <a:cxn ang="0">
                  <a:pos x="747" y="1560"/>
                </a:cxn>
                <a:cxn ang="0">
                  <a:pos x="791" y="1143"/>
                </a:cxn>
                <a:cxn ang="0">
                  <a:pos x="1024" y="1431"/>
                </a:cxn>
                <a:cxn ang="0">
                  <a:pos x="951" y="1024"/>
                </a:cxn>
                <a:cxn ang="0">
                  <a:pos x="1219" y="1052"/>
                </a:cxn>
                <a:cxn ang="0">
                  <a:pos x="994" y="829"/>
                </a:cxn>
                <a:cxn ang="0">
                  <a:pos x="1191" y="643"/>
                </a:cxn>
                <a:cxn ang="0">
                  <a:pos x="942" y="578"/>
                </a:cxn>
                <a:cxn ang="0">
                  <a:pos x="1038" y="352"/>
                </a:cxn>
                <a:cxn ang="0">
                  <a:pos x="799" y="422"/>
                </a:cxn>
                <a:cxn ang="0">
                  <a:pos x="819" y="0"/>
                </a:cxn>
                <a:cxn ang="0">
                  <a:pos x="610" y="459"/>
                </a:cxn>
              </a:cxnLst>
              <a:rect l="0" t="0" r="r" b="b"/>
              <a:pathLst>
                <a:path w="1219" h="1708">
                  <a:moveTo>
                    <a:pt x="610" y="459"/>
                  </a:moveTo>
                  <a:lnTo>
                    <a:pt x="471" y="181"/>
                  </a:lnTo>
                  <a:lnTo>
                    <a:pt x="412" y="500"/>
                  </a:lnTo>
                  <a:lnTo>
                    <a:pt x="20" y="181"/>
                  </a:lnTo>
                  <a:lnTo>
                    <a:pt x="261" y="602"/>
                  </a:lnTo>
                  <a:lnTo>
                    <a:pt x="0" y="681"/>
                  </a:lnTo>
                  <a:lnTo>
                    <a:pt x="210" y="931"/>
                  </a:lnTo>
                  <a:lnTo>
                    <a:pt x="7" y="1153"/>
                  </a:lnTo>
                  <a:lnTo>
                    <a:pt x="320" y="1102"/>
                  </a:lnTo>
                  <a:lnTo>
                    <a:pt x="268" y="1392"/>
                  </a:lnTo>
                  <a:lnTo>
                    <a:pt x="435" y="1236"/>
                  </a:lnTo>
                  <a:lnTo>
                    <a:pt x="479" y="1708"/>
                  </a:lnTo>
                  <a:lnTo>
                    <a:pt x="594" y="1181"/>
                  </a:lnTo>
                  <a:lnTo>
                    <a:pt x="747" y="1560"/>
                  </a:lnTo>
                  <a:lnTo>
                    <a:pt x="791" y="1143"/>
                  </a:lnTo>
                  <a:lnTo>
                    <a:pt x="1024" y="1431"/>
                  </a:lnTo>
                  <a:lnTo>
                    <a:pt x="951" y="1024"/>
                  </a:lnTo>
                  <a:lnTo>
                    <a:pt x="1219" y="1052"/>
                  </a:lnTo>
                  <a:lnTo>
                    <a:pt x="994" y="829"/>
                  </a:lnTo>
                  <a:lnTo>
                    <a:pt x="1191" y="643"/>
                  </a:lnTo>
                  <a:lnTo>
                    <a:pt x="942" y="578"/>
                  </a:lnTo>
                  <a:lnTo>
                    <a:pt x="1038" y="352"/>
                  </a:lnTo>
                  <a:lnTo>
                    <a:pt x="799" y="422"/>
                  </a:lnTo>
                  <a:lnTo>
                    <a:pt x="819" y="0"/>
                  </a:lnTo>
                  <a:lnTo>
                    <a:pt x="610" y="459"/>
                  </a:lnTo>
                  <a:close/>
                </a:path>
              </a:pathLst>
            </a:custGeom>
            <a:solidFill>
              <a:srgbClr val="FF00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2529" y="1635"/>
              <a:ext cx="1219" cy="1708"/>
            </a:xfrm>
            <a:custGeom>
              <a:avLst/>
              <a:gdLst/>
              <a:ahLst/>
              <a:cxnLst>
                <a:cxn ang="0">
                  <a:pos x="610" y="459"/>
                </a:cxn>
                <a:cxn ang="0">
                  <a:pos x="471" y="181"/>
                </a:cxn>
                <a:cxn ang="0">
                  <a:pos x="412" y="500"/>
                </a:cxn>
                <a:cxn ang="0">
                  <a:pos x="20" y="181"/>
                </a:cxn>
                <a:cxn ang="0">
                  <a:pos x="261" y="602"/>
                </a:cxn>
                <a:cxn ang="0">
                  <a:pos x="0" y="681"/>
                </a:cxn>
                <a:cxn ang="0">
                  <a:pos x="210" y="931"/>
                </a:cxn>
                <a:cxn ang="0">
                  <a:pos x="7" y="1153"/>
                </a:cxn>
                <a:cxn ang="0">
                  <a:pos x="320" y="1102"/>
                </a:cxn>
                <a:cxn ang="0">
                  <a:pos x="268" y="1392"/>
                </a:cxn>
                <a:cxn ang="0">
                  <a:pos x="435" y="1236"/>
                </a:cxn>
                <a:cxn ang="0">
                  <a:pos x="479" y="1708"/>
                </a:cxn>
                <a:cxn ang="0">
                  <a:pos x="594" y="1181"/>
                </a:cxn>
                <a:cxn ang="0">
                  <a:pos x="747" y="1560"/>
                </a:cxn>
                <a:cxn ang="0">
                  <a:pos x="791" y="1143"/>
                </a:cxn>
                <a:cxn ang="0">
                  <a:pos x="1024" y="1431"/>
                </a:cxn>
                <a:cxn ang="0">
                  <a:pos x="951" y="1024"/>
                </a:cxn>
                <a:cxn ang="0">
                  <a:pos x="1219" y="1052"/>
                </a:cxn>
                <a:cxn ang="0">
                  <a:pos x="994" y="829"/>
                </a:cxn>
                <a:cxn ang="0">
                  <a:pos x="1191" y="643"/>
                </a:cxn>
                <a:cxn ang="0">
                  <a:pos x="942" y="578"/>
                </a:cxn>
                <a:cxn ang="0">
                  <a:pos x="1038" y="352"/>
                </a:cxn>
                <a:cxn ang="0">
                  <a:pos x="799" y="422"/>
                </a:cxn>
                <a:cxn ang="0">
                  <a:pos x="819" y="0"/>
                </a:cxn>
                <a:cxn ang="0">
                  <a:pos x="610" y="459"/>
                </a:cxn>
              </a:cxnLst>
              <a:rect l="0" t="0" r="r" b="b"/>
              <a:pathLst>
                <a:path w="1219" h="1708">
                  <a:moveTo>
                    <a:pt x="610" y="459"/>
                  </a:moveTo>
                  <a:lnTo>
                    <a:pt x="471" y="181"/>
                  </a:lnTo>
                  <a:lnTo>
                    <a:pt x="412" y="500"/>
                  </a:lnTo>
                  <a:lnTo>
                    <a:pt x="20" y="181"/>
                  </a:lnTo>
                  <a:lnTo>
                    <a:pt x="261" y="602"/>
                  </a:lnTo>
                  <a:lnTo>
                    <a:pt x="0" y="681"/>
                  </a:lnTo>
                  <a:lnTo>
                    <a:pt x="210" y="931"/>
                  </a:lnTo>
                  <a:lnTo>
                    <a:pt x="7" y="1153"/>
                  </a:lnTo>
                  <a:lnTo>
                    <a:pt x="320" y="1102"/>
                  </a:lnTo>
                  <a:lnTo>
                    <a:pt x="268" y="1392"/>
                  </a:lnTo>
                  <a:lnTo>
                    <a:pt x="435" y="1236"/>
                  </a:lnTo>
                  <a:lnTo>
                    <a:pt x="479" y="1708"/>
                  </a:lnTo>
                  <a:lnTo>
                    <a:pt x="594" y="1181"/>
                  </a:lnTo>
                  <a:lnTo>
                    <a:pt x="747" y="1560"/>
                  </a:lnTo>
                  <a:lnTo>
                    <a:pt x="791" y="1143"/>
                  </a:lnTo>
                  <a:lnTo>
                    <a:pt x="1024" y="1431"/>
                  </a:lnTo>
                  <a:lnTo>
                    <a:pt x="951" y="1024"/>
                  </a:lnTo>
                  <a:lnTo>
                    <a:pt x="1219" y="1052"/>
                  </a:lnTo>
                  <a:lnTo>
                    <a:pt x="994" y="829"/>
                  </a:lnTo>
                  <a:lnTo>
                    <a:pt x="1191" y="643"/>
                  </a:lnTo>
                  <a:lnTo>
                    <a:pt x="942" y="578"/>
                  </a:lnTo>
                  <a:lnTo>
                    <a:pt x="1038" y="352"/>
                  </a:lnTo>
                  <a:lnTo>
                    <a:pt x="799" y="422"/>
                  </a:lnTo>
                  <a:lnTo>
                    <a:pt x="819" y="0"/>
                  </a:lnTo>
                  <a:lnTo>
                    <a:pt x="610" y="459"/>
                  </a:lnTo>
                  <a:close/>
                </a:path>
              </a:pathLst>
            </a:custGeom>
            <a:noFill/>
            <a:ln w="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9" y="2054"/>
              <a:ext cx="836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011" y="2461"/>
              <a:ext cx="235" cy="229"/>
            </a:xfrm>
            <a:custGeom>
              <a:avLst/>
              <a:gdLst/>
              <a:ahLst/>
              <a:cxnLst>
                <a:cxn ang="0">
                  <a:pos x="142" y="7"/>
                </a:cxn>
                <a:cxn ang="0">
                  <a:pos x="142" y="21"/>
                </a:cxn>
                <a:cxn ang="0">
                  <a:pos x="139" y="32"/>
                </a:cxn>
                <a:cxn ang="0">
                  <a:pos x="139" y="43"/>
                </a:cxn>
                <a:cxn ang="0">
                  <a:pos x="140" y="54"/>
                </a:cxn>
                <a:cxn ang="0">
                  <a:pos x="148" y="66"/>
                </a:cxn>
                <a:cxn ang="0">
                  <a:pos x="156" y="78"/>
                </a:cxn>
                <a:cxn ang="0">
                  <a:pos x="170" y="84"/>
                </a:cxn>
                <a:cxn ang="0">
                  <a:pos x="181" y="85"/>
                </a:cxn>
                <a:cxn ang="0">
                  <a:pos x="192" y="85"/>
                </a:cxn>
                <a:cxn ang="0">
                  <a:pos x="202" y="84"/>
                </a:cxn>
                <a:cxn ang="0">
                  <a:pos x="217" y="74"/>
                </a:cxn>
                <a:cxn ang="0">
                  <a:pos x="230" y="85"/>
                </a:cxn>
                <a:cxn ang="0">
                  <a:pos x="221" y="97"/>
                </a:cxn>
                <a:cxn ang="0">
                  <a:pos x="214" y="111"/>
                </a:cxn>
                <a:cxn ang="0">
                  <a:pos x="208" y="125"/>
                </a:cxn>
                <a:cxn ang="0">
                  <a:pos x="202" y="140"/>
                </a:cxn>
                <a:cxn ang="0">
                  <a:pos x="201" y="155"/>
                </a:cxn>
                <a:cxn ang="0">
                  <a:pos x="198" y="171"/>
                </a:cxn>
                <a:cxn ang="0">
                  <a:pos x="196" y="184"/>
                </a:cxn>
                <a:cxn ang="0">
                  <a:pos x="196" y="198"/>
                </a:cxn>
                <a:cxn ang="0">
                  <a:pos x="196" y="208"/>
                </a:cxn>
                <a:cxn ang="0">
                  <a:pos x="196" y="223"/>
                </a:cxn>
                <a:cxn ang="0">
                  <a:pos x="171" y="229"/>
                </a:cxn>
                <a:cxn ang="0">
                  <a:pos x="170" y="200"/>
                </a:cxn>
                <a:cxn ang="0">
                  <a:pos x="168" y="177"/>
                </a:cxn>
                <a:cxn ang="0">
                  <a:pos x="165" y="155"/>
                </a:cxn>
                <a:cxn ang="0">
                  <a:pos x="162" y="139"/>
                </a:cxn>
                <a:cxn ang="0">
                  <a:pos x="158" y="124"/>
                </a:cxn>
                <a:cxn ang="0">
                  <a:pos x="155" y="112"/>
                </a:cxn>
                <a:cxn ang="0">
                  <a:pos x="150" y="102"/>
                </a:cxn>
                <a:cxn ang="0">
                  <a:pos x="142" y="90"/>
                </a:cxn>
                <a:cxn ang="0">
                  <a:pos x="133" y="78"/>
                </a:cxn>
                <a:cxn ang="0">
                  <a:pos x="124" y="71"/>
                </a:cxn>
                <a:cxn ang="0">
                  <a:pos x="112" y="65"/>
                </a:cxn>
                <a:cxn ang="0">
                  <a:pos x="99" y="59"/>
                </a:cxn>
                <a:cxn ang="0">
                  <a:pos x="87" y="56"/>
                </a:cxn>
                <a:cxn ang="0">
                  <a:pos x="72" y="54"/>
                </a:cxn>
                <a:cxn ang="0">
                  <a:pos x="59" y="54"/>
                </a:cxn>
                <a:cxn ang="0">
                  <a:pos x="46" y="54"/>
                </a:cxn>
                <a:cxn ang="0">
                  <a:pos x="33" y="56"/>
                </a:cxn>
                <a:cxn ang="0">
                  <a:pos x="22" y="57"/>
                </a:cxn>
                <a:cxn ang="0">
                  <a:pos x="10" y="59"/>
                </a:cxn>
                <a:cxn ang="0">
                  <a:pos x="0" y="62"/>
                </a:cxn>
                <a:cxn ang="0">
                  <a:pos x="22" y="23"/>
                </a:cxn>
                <a:cxn ang="0">
                  <a:pos x="41" y="23"/>
                </a:cxn>
                <a:cxn ang="0">
                  <a:pos x="59" y="22"/>
                </a:cxn>
                <a:cxn ang="0">
                  <a:pos x="74" y="21"/>
                </a:cxn>
                <a:cxn ang="0">
                  <a:pos x="89" y="19"/>
                </a:cxn>
                <a:cxn ang="0">
                  <a:pos x="99" y="15"/>
                </a:cxn>
                <a:cxn ang="0">
                  <a:pos x="114" y="12"/>
                </a:cxn>
                <a:cxn ang="0">
                  <a:pos x="125" y="6"/>
                </a:cxn>
                <a:cxn ang="0">
                  <a:pos x="134" y="0"/>
                </a:cxn>
              </a:cxnLst>
              <a:rect l="0" t="0" r="r" b="b"/>
              <a:pathLst>
                <a:path w="235" h="229">
                  <a:moveTo>
                    <a:pt x="134" y="0"/>
                  </a:moveTo>
                  <a:lnTo>
                    <a:pt x="136" y="0"/>
                  </a:lnTo>
                  <a:lnTo>
                    <a:pt x="139" y="3"/>
                  </a:lnTo>
                  <a:lnTo>
                    <a:pt x="140" y="4"/>
                  </a:lnTo>
                  <a:lnTo>
                    <a:pt x="142" y="7"/>
                  </a:lnTo>
                  <a:lnTo>
                    <a:pt x="146" y="9"/>
                  </a:lnTo>
                  <a:lnTo>
                    <a:pt x="149" y="12"/>
                  </a:lnTo>
                  <a:lnTo>
                    <a:pt x="146" y="15"/>
                  </a:lnTo>
                  <a:lnTo>
                    <a:pt x="143" y="19"/>
                  </a:lnTo>
                  <a:lnTo>
                    <a:pt x="142" y="21"/>
                  </a:lnTo>
                  <a:lnTo>
                    <a:pt x="142" y="23"/>
                  </a:lnTo>
                  <a:lnTo>
                    <a:pt x="140" y="25"/>
                  </a:lnTo>
                  <a:lnTo>
                    <a:pt x="140" y="28"/>
                  </a:lnTo>
                  <a:lnTo>
                    <a:pt x="139" y="31"/>
                  </a:lnTo>
                  <a:lnTo>
                    <a:pt x="139" y="32"/>
                  </a:lnTo>
                  <a:lnTo>
                    <a:pt x="139" y="34"/>
                  </a:lnTo>
                  <a:lnTo>
                    <a:pt x="139" y="37"/>
                  </a:lnTo>
                  <a:lnTo>
                    <a:pt x="139" y="38"/>
                  </a:lnTo>
                  <a:lnTo>
                    <a:pt x="139" y="41"/>
                  </a:lnTo>
                  <a:lnTo>
                    <a:pt x="139" y="43"/>
                  </a:lnTo>
                  <a:lnTo>
                    <a:pt x="139" y="46"/>
                  </a:lnTo>
                  <a:lnTo>
                    <a:pt x="139" y="47"/>
                  </a:lnTo>
                  <a:lnTo>
                    <a:pt x="139" y="50"/>
                  </a:lnTo>
                  <a:lnTo>
                    <a:pt x="140" y="52"/>
                  </a:lnTo>
                  <a:lnTo>
                    <a:pt x="140" y="54"/>
                  </a:lnTo>
                  <a:lnTo>
                    <a:pt x="142" y="56"/>
                  </a:lnTo>
                  <a:lnTo>
                    <a:pt x="142" y="57"/>
                  </a:lnTo>
                  <a:lnTo>
                    <a:pt x="143" y="60"/>
                  </a:lnTo>
                  <a:lnTo>
                    <a:pt x="145" y="63"/>
                  </a:lnTo>
                  <a:lnTo>
                    <a:pt x="148" y="66"/>
                  </a:lnTo>
                  <a:lnTo>
                    <a:pt x="149" y="71"/>
                  </a:lnTo>
                  <a:lnTo>
                    <a:pt x="150" y="72"/>
                  </a:lnTo>
                  <a:lnTo>
                    <a:pt x="153" y="74"/>
                  </a:lnTo>
                  <a:lnTo>
                    <a:pt x="155" y="75"/>
                  </a:lnTo>
                  <a:lnTo>
                    <a:pt x="156" y="78"/>
                  </a:lnTo>
                  <a:lnTo>
                    <a:pt x="159" y="80"/>
                  </a:lnTo>
                  <a:lnTo>
                    <a:pt x="164" y="81"/>
                  </a:lnTo>
                  <a:lnTo>
                    <a:pt x="165" y="82"/>
                  </a:lnTo>
                  <a:lnTo>
                    <a:pt x="168" y="84"/>
                  </a:lnTo>
                  <a:lnTo>
                    <a:pt x="170" y="84"/>
                  </a:lnTo>
                  <a:lnTo>
                    <a:pt x="173" y="85"/>
                  </a:lnTo>
                  <a:lnTo>
                    <a:pt x="174" y="85"/>
                  </a:lnTo>
                  <a:lnTo>
                    <a:pt x="176" y="85"/>
                  </a:lnTo>
                  <a:lnTo>
                    <a:pt x="178" y="85"/>
                  </a:lnTo>
                  <a:lnTo>
                    <a:pt x="181" y="85"/>
                  </a:lnTo>
                  <a:lnTo>
                    <a:pt x="183" y="85"/>
                  </a:lnTo>
                  <a:lnTo>
                    <a:pt x="186" y="85"/>
                  </a:lnTo>
                  <a:lnTo>
                    <a:pt x="187" y="85"/>
                  </a:lnTo>
                  <a:lnTo>
                    <a:pt x="190" y="87"/>
                  </a:lnTo>
                  <a:lnTo>
                    <a:pt x="192" y="85"/>
                  </a:lnTo>
                  <a:lnTo>
                    <a:pt x="193" y="85"/>
                  </a:lnTo>
                  <a:lnTo>
                    <a:pt x="196" y="85"/>
                  </a:lnTo>
                  <a:lnTo>
                    <a:pt x="198" y="85"/>
                  </a:lnTo>
                  <a:lnTo>
                    <a:pt x="199" y="84"/>
                  </a:lnTo>
                  <a:lnTo>
                    <a:pt x="202" y="84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11" y="80"/>
                  </a:lnTo>
                  <a:lnTo>
                    <a:pt x="214" y="78"/>
                  </a:lnTo>
                  <a:lnTo>
                    <a:pt x="217" y="74"/>
                  </a:lnTo>
                  <a:lnTo>
                    <a:pt x="221" y="71"/>
                  </a:lnTo>
                  <a:lnTo>
                    <a:pt x="232" y="75"/>
                  </a:lnTo>
                  <a:lnTo>
                    <a:pt x="235" y="82"/>
                  </a:lnTo>
                  <a:lnTo>
                    <a:pt x="233" y="84"/>
                  </a:lnTo>
                  <a:lnTo>
                    <a:pt x="230" y="85"/>
                  </a:lnTo>
                  <a:lnTo>
                    <a:pt x="229" y="88"/>
                  </a:lnTo>
                  <a:lnTo>
                    <a:pt x="227" y="90"/>
                  </a:lnTo>
                  <a:lnTo>
                    <a:pt x="224" y="93"/>
                  </a:lnTo>
                  <a:lnTo>
                    <a:pt x="223" y="96"/>
                  </a:lnTo>
                  <a:lnTo>
                    <a:pt x="221" y="97"/>
                  </a:lnTo>
                  <a:lnTo>
                    <a:pt x="220" y="100"/>
                  </a:lnTo>
                  <a:lnTo>
                    <a:pt x="218" y="102"/>
                  </a:lnTo>
                  <a:lnTo>
                    <a:pt x="217" y="105"/>
                  </a:lnTo>
                  <a:lnTo>
                    <a:pt x="215" y="108"/>
                  </a:lnTo>
                  <a:lnTo>
                    <a:pt x="214" y="111"/>
                  </a:lnTo>
                  <a:lnTo>
                    <a:pt x="212" y="113"/>
                  </a:lnTo>
                  <a:lnTo>
                    <a:pt x="211" y="116"/>
                  </a:lnTo>
                  <a:lnTo>
                    <a:pt x="211" y="119"/>
                  </a:lnTo>
                  <a:lnTo>
                    <a:pt x="209" y="122"/>
                  </a:lnTo>
                  <a:lnTo>
                    <a:pt x="208" y="125"/>
                  </a:lnTo>
                  <a:lnTo>
                    <a:pt x="207" y="128"/>
                  </a:lnTo>
                  <a:lnTo>
                    <a:pt x="205" y="131"/>
                  </a:lnTo>
                  <a:lnTo>
                    <a:pt x="205" y="134"/>
                  </a:lnTo>
                  <a:lnTo>
                    <a:pt x="204" y="137"/>
                  </a:lnTo>
                  <a:lnTo>
                    <a:pt x="202" y="140"/>
                  </a:lnTo>
                  <a:lnTo>
                    <a:pt x="202" y="143"/>
                  </a:lnTo>
                  <a:lnTo>
                    <a:pt x="202" y="146"/>
                  </a:lnTo>
                  <a:lnTo>
                    <a:pt x="201" y="149"/>
                  </a:lnTo>
                  <a:lnTo>
                    <a:pt x="201" y="152"/>
                  </a:lnTo>
                  <a:lnTo>
                    <a:pt x="201" y="155"/>
                  </a:lnTo>
                  <a:lnTo>
                    <a:pt x="199" y="158"/>
                  </a:lnTo>
                  <a:lnTo>
                    <a:pt x="199" y="161"/>
                  </a:lnTo>
                  <a:lnTo>
                    <a:pt x="199" y="164"/>
                  </a:lnTo>
                  <a:lnTo>
                    <a:pt x="198" y="167"/>
                  </a:lnTo>
                  <a:lnTo>
                    <a:pt x="198" y="171"/>
                  </a:lnTo>
                  <a:lnTo>
                    <a:pt x="198" y="172"/>
                  </a:lnTo>
                  <a:lnTo>
                    <a:pt x="198" y="175"/>
                  </a:lnTo>
                  <a:lnTo>
                    <a:pt x="196" y="178"/>
                  </a:lnTo>
                  <a:lnTo>
                    <a:pt x="196" y="181"/>
                  </a:lnTo>
                  <a:lnTo>
                    <a:pt x="196" y="184"/>
                  </a:lnTo>
                  <a:lnTo>
                    <a:pt x="196" y="186"/>
                  </a:lnTo>
                  <a:lnTo>
                    <a:pt x="196" y="190"/>
                  </a:lnTo>
                  <a:lnTo>
                    <a:pt x="196" y="193"/>
                  </a:lnTo>
                  <a:lnTo>
                    <a:pt x="196" y="195"/>
                  </a:lnTo>
                  <a:lnTo>
                    <a:pt x="196" y="198"/>
                  </a:lnTo>
                  <a:lnTo>
                    <a:pt x="196" y="199"/>
                  </a:lnTo>
                  <a:lnTo>
                    <a:pt x="196" y="202"/>
                  </a:lnTo>
                  <a:lnTo>
                    <a:pt x="196" y="203"/>
                  </a:lnTo>
                  <a:lnTo>
                    <a:pt x="196" y="206"/>
                  </a:lnTo>
                  <a:lnTo>
                    <a:pt x="196" y="208"/>
                  </a:lnTo>
                  <a:lnTo>
                    <a:pt x="196" y="211"/>
                  </a:lnTo>
                  <a:lnTo>
                    <a:pt x="196" y="214"/>
                  </a:lnTo>
                  <a:lnTo>
                    <a:pt x="196" y="217"/>
                  </a:lnTo>
                  <a:lnTo>
                    <a:pt x="196" y="221"/>
                  </a:lnTo>
                  <a:lnTo>
                    <a:pt x="196" y="223"/>
                  </a:lnTo>
                  <a:lnTo>
                    <a:pt x="196" y="224"/>
                  </a:lnTo>
                  <a:lnTo>
                    <a:pt x="198" y="227"/>
                  </a:lnTo>
                  <a:lnTo>
                    <a:pt x="198" y="227"/>
                  </a:lnTo>
                  <a:lnTo>
                    <a:pt x="198" y="229"/>
                  </a:lnTo>
                  <a:lnTo>
                    <a:pt x="171" y="229"/>
                  </a:lnTo>
                  <a:lnTo>
                    <a:pt x="171" y="223"/>
                  </a:lnTo>
                  <a:lnTo>
                    <a:pt x="171" y="215"/>
                  </a:lnTo>
                  <a:lnTo>
                    <a:pt x="170" y="211"/>
                  </a:lnTo>
                  <a:lnTo>
                    <a:pt x="170" y="205"/>
                  </a:lnTo>
                  <a:lnTo>
                    <a:pt x="170" y="200"/>
                  </a:lnTo>
                  <a:lnTo>
                    <a:pt x="170" y="195"/>
                  </a:lnTo>
                  <a:lnTo>
                    <a:pt x="168" y="190"/>
                  </a:lnTo>
                  <a:lnTo>
                    <a:pt x="168" y="186"/>
                  </a:lnTo>
                  <a:lnTo>
                    <a:pt x="168" y="180"/>
                  </a:lnTo>
                  <a:lnTo>
                    <a:pt x="168" y="177"/>
                  </a:lnTo>
                  <a:lnTo>
                    <a:pt x="167" y="172"/>
                  </a:lnTo>
                  <a:lnTo>
                    <a:pt x="167" y="168"/>
                  </a:lnTo>
                  <a:lnTo>
                    <a:pt x="165" y="164"/>
                  </a:lnTo>
                  <a:lnTo>
                    <a:pt x="165" y="161"/>
                  </a:lnTo>
                  <a:lnTo>
                    <a:pt x="165" y="155"/>
                  </a:lnTo>
                  <a:lnTo>
                    <a:pt x="165" y="152"/>
                  </a:lnTo>
                  <a:lnTo>
                    <a:pt x="164" y="149"/>
                  </a:lnTo>
                  <a:lnTo>
                    <a:pt x="164" y="144"/>
                  </a:lnTo>
                  <a:lnTo>
                    <a:pt x="162" y="141"/>
                  </a:lnTo>
                  <a:lnTo>
                    <a:pt x="162" y="139"/>
                  </a:lnTo>
                  <a:lnTo>
                    <a:pt x="161" y="136"/>
                  </a:lnTo>
                  <a:lnTo>
                    <a:pt x="161" y="133"/>
                  </a:lnTo>
                  <a:lnTo>
                    <a:pt x="159" y="130"/>
                  </a:lnTo>
                  <a:lnTo>
                    <a:pt x="159" y="127"/>
                  </a:lnTo>
                  <a:lnTo>
                    <a:pt x="158" y="124"/>
                  </a:lnTo>
                  <a:lnTo>
                    <a:pt x="156" y="121"/>
                  </a:lnTo>
                  <a:lnTo>
                    <a:pt x="156" y="118"/>
                  </a:lnTo>
                  <a:lnTo>
                    <a:pt x="156" y="116"/>
                  </a:lnTo>
                  <a:lnTo>
                    <a:pt x="155" y="113"/>
                  </a:lnTo>
                  <a:lnTo>
                    <a:pt x="155" y="112"/>
                  </a:lnTo>
                  <a:lnTo>
                    <a:pt x="153" y="111"/>
                  </a:lnTo>
                  <a:lnTo>
                    <a:pt x="153" y="109"/>
                  </a:lnTo>
                  <a:lnTo>
                    <a:pt x="152" y="106"/>
                  </a:lnTo>
                  <a:lnTo>
                    <a:pt x="150" y="105"/>
                  </a:lnTo>
                  <a:lnTo>
                    <a:pt x="150" y="102"/>
                  </a:lnTo>
                  <a:lnTo>
                    <a:pt x="149" y="102"/>
                  </a:lnTo>
                  <a:lnTo>
                    <a:pt x="148" y="97"/>
                  </a:lnTo>
                  <a:lnTo>
                    <a:pt x="146" y="94"/>
                  </a:lnTo>
                  <a:lnTo>
                    <a:pt x="143" y="93"/>
                  </a:lnTo>
                  <a:lnTo>
                    <a:pt x="142" y="90"/>
                  </a:lnTo>
                  <a:lnTo>
                    <a:pt x="140" y="87"/>
                  </a:lnTo>
                  <a:lnTo>
                    <a:pt x="139" y="85"/>
                  </a:lnTo>
                  <a:lnTo>
                    <a:pt x="136" y="82"/>
                  </a:lnTo>
                  <a:lnTo>
                    <a:pt x="134" y="80"/>
                  </a:lnTo>
                  <a:lnTo>
                    <a:pt x="133" y="78"/>
                  </a:lnTo>
                  <a:lnTo>
                    <a:pt x="131" y="78"/>
                  </a:lnTo>
                  <a:lnTo>
                    <a:pt x="128" y="75"/>
                  </a:lnTo>
                  <a:lnTo>
                    <a:pt x="127" y="74"/>
                  </a:lnTo>
                  <a:lnTo>
                    <a:pt x="125" y="72"/>
                  </a:lnTo>
                  <a:lnTo>
                    <a:pt x="124" y="71"/>
                  </a:lnTo>
                  <a:lnTo>
                    <a:pt x="121" y="69"/>
                  </a:lnTo>
                  <a:lnTo>
                    <a:pt x="120" y="68"/>
                  </a:lnTo>
                  <a:lnTo>
                    <a:pt x="117" y="66"/>
                  </a:lnTo>
                  <a:lnTo>
                    <a:pt x="115" y="65"/>
                  </a:lnTo>
                  <a:lnTo>
                    <a:pt x="112" y="65"/>
                  </a:lnTo>
                  <a:lnTo>
                    <a:pt x="109" y="63"/>
                  </a:lnTo>
                  <a:lnTo>
                    <a:pt x="106" y="62"/>
                  </a:lnTo>
                  <a:lnTo>
                    <a:pt x="105" y="62"/>
                  </a:lnTo>
                  <a:lnTo>
                    <a:pt x="102" y="60"/>
                  </a:lnTo>
                  <a:lnTo>
                    <a:pt x="99" y="59"/>
                  </a:lnTo>
                  <a:lnTo>
                    <a:pt x="97" y="59"/>
                  </a:lnTo>
                  <a:lnTo>
                    <a:pt x="94" y="57"/>
                  </a:lnTo>
                  <a:lnTo>
                    <a:pt x="91" y="57"/>
                  </a:lnTo>
                  <a:lnTo>
                    <a:pt x="90" y="56"/>
                  </a:lnTo>
                  <a:lnTo>
                    <a:pt x="87" y="56"/>
                  </a:lnTo>
                  <a:lnTo>
                    <a:pt x="84" y="56"/>
                  </a:lnTo>
                  <a:lnTo>
                    <a:pt x="81" y="54"/>
                  </a:lnTo>
                  <a:lnTo>
                    <a:pt x="78" y="54"/>
                  </a:lnTo>
                  <a:lnTo>
                    <a:pt x="75" y="54"/>
                  </a:lnTo>
                  <a:lnTo>
                    <a:pt x="72" y="54"/>
                  </a:lnTo>
                  <a:lnTo>
                    <a:pt x="69" y="54"/>
                  </a:lnTo>
                  <a:lnTo>
                    <a:pt x="66" y="54"/>
                  </a:lnTo>
                  <a:lnTo>
                    <a:pt x="65" y="54"/>
                  </a:lnTo>
                  <a:lnTo>
                    <a:pt x="62" y="54"/>
                  </a:lnTo>
                  <a:lnTo>
                    <a:pt x="59" y="54"/>
                  </a:lnTo>
                  <a:lnTo>
                    <a:pt x="56" y="54"/>
                  </a:lnTo>
                  <a:lnTo>
                    <a:pt x="53" y="54"/>
                  </a:lnTo>
                  <a:lnTo>
                    <a:pt x="52" y="54"/>
                  </a:lnTo>
                  <a:lnTo>
                    <a:pt x="49" y="54"/>
                  </a:lnTo>
                  <a:lnTo>
                    <a:pt x="46" y="54"/>
                  </a:lnTo>
                  <a:lnTo>
                    <a:pt x="43" y="54"/>
                  </a:lnTo>
                  <a:lnTo>
                    <a:pt x="40" y="54"/>
                  </a:lnTo>
                  <a:lnTo>
                    <a:pt x="38" y="54"/>
                  </a:lnTo>
                  <a:lnTo>
                    <a:pt x="35" y="54"/>
                  </a:lnTo>
                  <a:lnTo>
                    <a:pt x="33" y="56"/>
                  </a:lnTo>
                  <a:lnTo>
                    <a:pt x="31" y="56"/>
                  </a:lnTo>
                  <a:lnTo>
                    <a:pt x="28" y="56"/>
                  </a:lnTo>
                  <a:lnTo>
                    <a:pt x="27" y="56"/>
                  </a:lnTo>
                  <a:lnTo>
                    <a:pt x="24" y="56"/>
                  </a:lnTo>
                  <a:lnTo>
                    <a:pt x="22" y="57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6" y="57"/>
                  </a:lnTo>
                  <a:lnTo>
                    <a:pt x="15" y="59"/>
                  </a:lnTo>
                  <a:lnTo>
                    <a:pt x="10" y="59"/>
                  </a:lnTo>
                  <a:lnTo>
                    <a:pt x="7" y="59"/>
                  </a:lnTo>
                  <a:lnTo>
                    <a:pt x="6" y="60"/>
                  </a:lnTo>
                  <a:lnTo>
                    <a:pt x="3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4" y="23"/>
                  </a:lnTo>
                  <a:lnTo>
                    <a:pt x="9" y="23"/>
                  </a:lnTo>
                  <a:lnTo>
                    <a:pt x="13" y="23"/>
                  </a:lnTo>
                  <a:lnTo>
                    <a:pt x="18" y="23"/>
                  </a:lnTo>
                  <a:lnTo>
                    <a:pt x="22" y="23"/>
                  </a:lnTo>
                  <a:lnTo>
                    <a:pt x="27" y="23"/>
                  </a:lnTo>
                  <a:lnTo>
                    <a:pt x="30" y="23"/>
                  </a:lnTo>
                  <a:lnTo>
                    <a:pt x="34" y="23"/>
                  </a:lnTo>
                  <a:lnTo>
                    <a:pt x="38" y="23"/>
                  </a:lnTo>
                  <a:lnTo>
                    <a:pt x="41" y="23"/>
                  </a:lnTo>
                  <a:lnTo>
                    <a:pt x="44" y="23"/>
                  </a:lnTo>
                  <a:lnTo>
                    <a:pt x="49" y="23"/>
                  </a:lnTo>
                  <a:lnTo>
                    <a:pt x="53" y="23"/>
                  </a:lnTo>
                  <a:lnTo>
                    <a:pt x="56" y="23"/>
                  </a:lnTo>
                  <a:lnTo>
                    <a:pt x="59" y="22"/>
                  </a:lnTo>
                  <a:lnTo>
                    <a:pt x="62" y="22"/>
                  </a:lnTo>
                  <a:lnTo>
                    <a:pt x="66" y="22"/>
                  </a:lnTo>
                  <a:lnTo>
                    <a:pt x="69" y="22"/>
                  </a:lnTo>
                  <a:lnTo>
                    <a:pt x="72" y="22"/>
                  </a:lnTo>
                  <a:lnTo>
                    <a:pt x="74" y="21"/>
                  </a:lnTo>
                  <a:lnTo>
                    <a:pt x="77" y="21"/>
                  </a:lnTo>
                  <a:lnTo>
                    <a:pt x="81" y="21"/>
                  </a:lnTo>
                  <a:lnTo>
                    <a:pt x="83" y="19"/>
                  </a:lnTo>
                  <a:lnTo>
                    <a:pt x="86" y="19"/>
                  </a:lnTo>
                  <a:lnTo>
                    <a:pt x="89" y="19"/>
                  </a:lnTo>
                  <a:lnTo>
                    <a:pt x="90" y="18"/>
                  </a:lnTo>
                  <a:lnTo>
                    <a:pt x="93" y="18"/>
                  </a:lnTo>
                  <a:lnTo>
                    <a:pt x="96" y="16"/>
                  </a:lnTo>
                  <a:lnTo>
                    <a:pt x="97" y="16"/>
                  </a:lnTo>
                  <a:lnTo>
                    <a:pt x="99" y="15"/>
                  </a:lnTo>
                  <a:lnTo>
                    <a:pt x="102" y="15"/>
                  </a:lnTo>
                  <a:lnTo>
                    <a:pt x="103" y="15"/>
                  </a:lnTo>
                  <a:lnTo>
                    <a:pt x="106" y="15"/>
                  </a:lnTo>
                  <a:lnTo>
                    <a:pt x="109" y="13"/>
                  </a:lnTo>
                  <a:lnTo>
                    <a:pt x="114" y="12"/>
                  </a:lnTo>
                  <a:lnTo>
                    <a:pt x="117" y="10"/>
                  </a:lnTo>
                  <a:lnTo>
                    <a:pt x="120" y="9"/>
                  </a:lnTo>
                  <a:lnTo>
                    <a:pt x="121" y="7"/>
                  </a:lnTo>
                  <a:lnTo>
                    <a:pt x="124" y="6"/>
                  </a:lnTo>
                  <a:lnTo>
                    <a:pt x="125" y="6"/>
                  </a:lnTo>
                  <a:lnTo>
                    <a:pt x="128" y="4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E6F2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182" y="2259"/>
              <a:ext cx="260" cy="488"/>
            </a:xfrm>
            <a:custGeom>
              <a:avLst/>
              <a:gdLst/>
              <a:ahLst/>
              <a:cxnLst>
                <a:cxn ang="0">
                  <a:pos x="49" y="459"/>
                </a:cxn>
                <a:cxn ang="0">
                  <a:pos x="155" y="411"/>
                </a:cxn>
                <a:cxn ang="0">
                  <a:pos x="218" y="323"/>
                </a:cxn>
                <a:cxn ang="0">
                  <a:pos x="260" y="265"/>
                </a:cxn>
                <a:cxn ang="0">
                  <a:pos x="260" y="252"/>
                </a:cxn>
                <a:cxn ang="0">
                  <a:pos x="260" y="242"/>
                </a:cxn>
                <a:cxn ang="0">
                  <a:pos x="260" y="228"/>
                </a:cxn>
                <a:cxn ang="0">
                  <a:pos x="218" y="168"/>
                </a:cxn>
                <a:cxn ang="0">
                  <a:pos x="158" y="82"/>
                </a:cxn>
                <a:cxn ang="0">
                  <a:pos x="50" y="31"/>
                </a:cxn>
                <a:cxn ang="0">
                  <a:pos x="18" y="68"/>
                </a:cxn>
                <a:cxn ang="0">
                  <a:pos x="24" y="68"/>
                </a:cxn>
                <a:cxn ang="0">
                  <a:pos x="36" y="69"/>
                </a:cxn>
                <a:cxn ang="0">
                  <a:pos x="44" y="71"/>
                </a:cxn>
                <a:cxn ang="0">
                  <a:pos x="53" y="72"/>
                </a:cxn>
                <a:cxn ang="0">
                  <a:pos x="62" y="75"/>
                </a:cxn>
                <a:cxn ang="0">
                  <a:pos x="71" y="78"/>
                </a:cxn>
                <a:cxn ang="0">
                  <a:pos x="81" y="81"/>
                </a:cxn>
                <a:cxn ang="0">
                  <a:pos x="92" y="84"/>
                </a:cxn>
                <a:cxn ang="0">
                  <a:pos x="102" y="90"/>
                </a:cxn>
                <a:cxn ang="0">
                  <a:pos x="112" y="96"/>
                </a:cxn>
                <a:cxn ang="0">
                  <a:pos x="123" y="103"/>
                </a:cxn>
                <a:cxn ang="0">
                  <a:pos x="131" y="110"/>
                </a:cxn>
                <a:cxn ang="0">
                  <a:pos x="142" y="121"/>
                </a:cxn>
                <a:cxn ang="0">
                  <a:pos x="152" y="131"/>
                </a:cxn>
                <a:cxn ang="0">
                  <a:pos x="161" y="143"/>
                </a:cxn>
                <a:cxn ang="0">
                  <a:pos x="167" y="152"/>
                </a:cxn>
                <a:cxn ang="0">
                  <a:pos x="171" y="159"/>
                </a:cxn>
                <a:cxn ang="0">
                  <a:pos x="176" y="168"/>
                </a:cxn>
                <a:cxn ang="0">
                  <a:pos x="180" y="177"/>
                </a:cxn>
                <a:cxn ang="0">
                  <a:pos x="183" y="184"/>
                </a:cxn>
                <a:cxn ang="0">
                  <a:pos x="186" y="193"/>
                </a:cxn>
                <a:cxn ang="0">
                  <a:pos x="187" y="202"/>
                </a:cxn>
                <a:cxn ang="0">
                  <a:pos x="189" y="209"/>
                </a:cxn>
                <a:cxn ang="0">
                  <a:pos x="190" y="217"/>
                </a:cxn>
                <a:cxn ang="0">
                  <a:pos x="193" y="233"/>
                </a:cxn>
                <a:cxn ang="0">
                  <a:pos x="195" y="246"/>
                </a:cxn>
                <a:cxn ang="0">
                  <a:pos x="193" y="252"/>
                </a:cxn>
                <a:cxn ang="0">
                  <a:pos x="192" y="264"/>
                </a:cxn>
                <a:cxn ang="0">
                  <a:pos x="190" y="274"/>
                </a:cxn>
                <a:cxn ang="0">
                  <a:pos x="189" y="282"/>
                </a:cxn>
                <a:cxn ang="0">
                  <a:pos x="186" y="290"/>
                </a:cxn>
                <a:cxn ang="0">
                  <a:pos x="183" y="301"/>
                </a:cxn>
                <a:cxn ang="0">
                  <a:pos x="180" y="310"/>
                </a:cxn>
                <a:cxn ang="0">
                  <a:pos x="177" y="318"/>
                </a:cxn>
                <a:cxn ang="0">
                  <a:pos x="173" y="327"/>
                </a:cxn>
                <a:cxn ang="0">
                  <a:pos x="167" y="338"/>
                </a:cxn>
                <a:cxn ang="0">
                  <a:pos x="159" y="346"/>
                </a:cxn>
                <a:cxn ang="0">
                  <a:pos x="153" y="355"/>
                </a:cxn>
                <a:cxn ang="0">
                  <a:pos x="146" y="364"/>
                </a:cxn>
                <a:cxn ang="0">
                  <a:pos x="140" y="370"/>
                </a:cxn>
                <a:cxn ang="0">
                  <a:pos x="130" y="379"/>
                </a:cxn>
                <a:cxn ang="0">
                  <a:pos x="118" y="388"/>
                </a:cxn>
                <a:cxn ang="0">
                  <a:pos x="106" y="395"/>
                </a:cxn>
                <a:cxn ang="0">
                  <a:pos x="97" y="401"/>
                </a:cxn>
                <a:cxn ang="0">
                  <a:pos x="87" y="405"/>
                </a:cxn>
                <a:cxn ang="0">
                  <a:pos x="77" y="410"/>
                </a:cxn>
                <a:cxn ang="0">
                  <a:pos x="65" y="413"/>
                </a:cxn>
                <a:cxn ang="0">
                  <a:pos x="52" y="416"/>
                </a:cxn>
                <a:cxn ang="0">
                  <a:pos x="38" y="419"/>
                </a:cxn>
                <a:cxn ang="0">
                  <a:pos x="24" y="420"/>
                </a:cxn>
              </a:cxnLst>
              <a:rect l="0" t="0" r="r" b="b"/>
              <a:pathLst>
                <a:path w="260" h="488">
                  <a:moveTo>
                    <a:pt x="16" y="420"/>
                  </a:moveTo>
                  <a:lnTo>
                    <a:pt x="18" y="488"/>
                  </a:lnTo>
                  <a:lnTo>
                    <a:pt x="40" y="488"/>
                  </a:lnTo>
                  <a:lnTo>
                    <a:pt x="49" y="459"/>
                  </a:lnTo>
                  <a:lnTo>
                    <a:pt x="95" y="445"/>
                  </a:lnTo>
                  <a:lnTo>
                    <a:pt x="124" y="466"/>
                  </a:lnTo>
                  <a:lnTo>
                    <a:pt x="158" y="445"/>
                  </a:lnTo>
                  <a:lnTo>
                    <a:pt x="155" y="411"/>
                  </a:lnTo>
                  <a:lnTo>
                    <a:pt x="180" y="385"/>
                  </a:lnTo>
                  <a:lnTo>
                    <a:pt x="214" y="389"/>
                  </a:lnTo>
                  <a:lnTo>
                    <a:pt x="239" y="351"/>
                  </a:lnTo>
                  <a:lnTo>
                    <a:pt x="218" y="323"/>
                  </a:lnTo>
                  <a:lnTo>
                    <a:pt x="232" y="277"/>
                  </a:lnTo>
                  <a:lnTo>
                    <a:pt x="260" y="271"/>
                  </a:lnTo>
                  <a:lnTo>
                    <a:pt x="260" y="268"/>
                  </a:lnTo>
                  <a:lnTo>
                    <a:pt x="260" y="265"/>
                  </a:lnTo>
                  <a:lnTo>
                    <a:pt x="260" y="262"/>
                  </a:lnTo>
                  <a:lnTo>
                    <a:pt x="260" y="259"/>
                  </a:lnTo>
                  <a:lnTo>
                    <a:pt x="260" y="256"/>
                  </a:lnTo>
                  <a:lnTo>
                    <a:pt x="260" y="252"/>
                  </a:lnTo>
                  <a:lnTo>
                    <a:pt x="260" y="249"/>
                  </a:lnTo>
                  <a:lnTo>
                    <a:pt x="260" y="248"/>
                  </a:lnTo>
                  <a:lnTo>
                    <a:pt x="260" y="243"/>
                  </a:lnTo>
                  <a:lnTo>
                    <a:pt x="260" y="242"/>
                  </a:lnTo>
                  <a:lnTo>
                    <a:pt x="260" y="237"/>
                  </a:lnTo>
                  <a:lnTo>
                    <a:pt x="260" y="234"/>
                  </a:lnTo>
                  <a:lnTo>
                    <a:pt x="260" y="231"/>
                  </a:lnTo>
                  <a:lnTo>
                    <a:pt x="260" y="228"/>
                  </a:lnTo>
                  <a:lnTo>
                    <a:pt x="260" y="225"/>
                  </a:lnTo>
                  <a:lnTo>
                    <a:pt x="260" y="223"/>
                  </a:lnTo>
                  <a:lnTo>
                    <a:pt x="230" y="214"/>
                  </a:lnTo>
                  <a:lnTo>
                    <a:pt x="218" y="168"/>
                  </a:lnTo>
                  <a:lnTo>
                    <a:pt x="239" y="140"/>
                  </a:lnTo>
                  <a:lnTo>
                    <a:pt x="218" y="105"/>
                  </a:lnTo>
                  <a:lnTo>
                    <a:pt x="183" y="107"/>
                  </a:lnTo>
                  <a:lnTo>
                    <a:pt x="158" y="82"/>
                  </a:lnTo>
                  <a:lnTo>
                    <a:pt x="162" y="47"/>
                  </a:lnTo>
                  <a:lnTo>
                    <a:pt x="124" y="23"/>
                  </a:lnTo>
                  <a:lnTo>
                    <a:pt x="96" y="44"/>
                  </a:lnTo>
                  <a:lnTo>
                    <a:pt x="50" y="31"/>
                  </a:lnTo>
                  <a:lnTo>
                    <a:pt x="44" y="1"/>
                  </a:lnTo>
                  <a:lnTo>
                    <a:pt x="16" y="0"/>
                  </a:lnTo>
                  <a:lnTo>
                    <a:pt x="0" y="31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1" y="68"/>
                  </a:lnTo>
                  <a:lnTo>
                    <a:pt x="22" y="68"/>
                  </a:lnTo>
                  <a:lnTo>
                    <a:pt x="24" y="68"/>
                  </a:lnTo>
                  <a:lnTo>
                    <a:pt x="27" y="68"/>
                  </a:lnTo>
                  <a:lnTo>
                    <a:pt x="30" y="69"/>
                  </a:lnTo>
                  <a:lnTo>
                    <a:pt x="33" y="69"/>
                  </a:lnTo>
                  <a:lnTo>
                    <a:pt x="36" y="69"/>
                  </a:lnTo>
                  <a:lnTo>
                    <a:pt x="38" y="69"/>
                  </a:lnTo>
                  <a:lnTo>
                    <a:pt x="40" y="71"/>
                  </a:lnTo>
                  <a:lnTo>
                    <a:pt x="43" y="71"/>
                  </a:lnTo>
                  <a:lnTo>
                    <a:pt x="44" y="71"/>
                  </a:lnTo>
                  <a:lnTo>
                    <a:pt x="46" y="71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3" y="72"/>
                  </a:lnTo>
                  <a:lnTo>
                    <a:pt x="55" y="72"/>
                  </a:lnTo>
                  <a:lnTo>
                    <a:pt x="56" y="74"/>
                  </a:lnTo>
                  <a:lnTo>
                    <a:pt x="59" y="74"/>
                  </a:lnTo>
                  <a:lnTo>
                    <a:pt x="62" y="75"/>
                  </a:lnTo>
                  <a:lnTo>
                    <a:pt x="64" y="75"/>
                  </a:lnTo>
                  <a:lnTo>
                    <a:pt x="66" y="77"/>
                  </a:lnTo>
                  <a:lnTo>
                    <a:pt x="68" y="77"/>
                  </a:lnTo>
                  <a:lnTo>
                    <a:pt x="71" y="78"/>
                  </a:lnTo>
                  <a:lnTo>
                    <a:pt x="74" y="78"/>
                  </a:lnTo>
                  <a:lnTo>
                    <a:pt x="77" y="78"/>
                  </a:lnTo>
                  <a:lnTo>
                    <a:pt x="78" y="79"/>
                  </a:lnTo>
                  <a:lnTo>
                    <a:pt x="81" y="81"/>
                  </a:lnTo>
                  <a:lnTo>
                    <a:pt x="84" y="81"/>
                  </a:lnTo>
                  <a:lnTo>
                    <a:pt x="86" y="82"/>
                  </a:lnTo>
                  <a:lnTo>
                    <a:pt x="89" y="84"/>
                  </a:lnTo>
                  <a:lnTo>
                    <a:pt x="92" y="84"/>
                  </a:lnTo>
                  <a:lnTo>
                    <a:pt x="93" y="85"/>
                  </a:lnTo>
                  <a:lnTo>
                    <a:pt x="96" y="87"/>
                  </a:lnTo>
                  <a:lnTo>
                    <a:pt x="99" y="88"/>
                  </a:lnTo>
                  <a:lnTo>
                    <a:pt x="102" y="90"/>
                  </a:lnTo>
                  <a:lnTo>
                    <a:pt x="105" y="91"/>
                  </a:lnTo>
                  <a:lnTo>
                    <a:pt x="108" y="93"/>
                  </a:lnTo>
                  <a:lnTo>
                    <a:pt x="109" y="94"/>
                  </a:lnTo>
                  <a:lnTo>
                    <a:pt x="112" y="96"/>
                  </a:lnTo>
                  <a:lnTo>
                    <a:pt x="115" y="97"/>
                  </a:lnTo>
                  <a:lnTo>
                    <a:pt x="117" y="99"/>
                  </a:lnTo>
                  <a:lnTo>
                    <a:pt x="120" y="100"/>
                  </a:lnTo>
                  <a:lnTo>
                    <a:pt x="123" y="103"/>
                  </a:lnTo>
                  <a:lnTo>
                    <a:pt x="124" y="105"/>
                  </a:lnTo>
                  <a:lnTo>
                    <a:pt x="127" y="106"/>
                  </a:lnTo>
                  <a:lnTo>
                    <a:pt x="128" y="109"/>
                  </a:lnTo>
                  <a:lnTo>
                    <a:pt x="131" y="110"/>
                  </a:lnTo>
                  <a:lnTo>
                    <a:pt x="133" y="113"/>
                  </a:lnTo>
                  <a:lnTo>
                    <a:pt x="137" y="115"/>
                  </a:lnTo>
                  <a:lnTo>
                    <a:pt x="139" y="118"/>
                  </a:lnTo>
                  <a:lnTo>
                    <a:pt x="142" y="121"/>
                  </a:lnTo>
                  <a:lnTo>
                    <a:pt x="145" y="124"/>
                  </a:lnTo>
                  <a:lnTo>
                    <a:pt x="149" y="127"/>
                  </a:lnTo>
                  <a:lnTo>
                    <a:pt x="151" y="128"/>
                  </a:lnTo>
                  <a:lnTo>
                    <a:pt x="152" y="131"/>
                  </a:lnTo>
                  <a:lnTo>
                    <a:pt x="153" y="133"/>
                  </a:lnTo>
                  <a:lnTo>
                    <a:pt x="155" y="136"/>
                  </a:lnTo>
                  <a:lnTo>
                    <a:pt x="158" y="138"/>
                  </a:lnTo>
                  <a:lnTo>
                    <a:pt x="161" y="143"/>
                  </a:lnTo>
                  <a:lnTo>
                    <a:pt x="162" y="144"/>
                  </a:lnTo>
                  <a:lnTo>
                    <a:pt x="164" y="147"/>
                  </a:lnTo>
                  <a:lnTo>
                    <a:pt x="165" y="149"/>
                  </a:lnTo>
                  <a:lnTo>
                    <a:pt x="167" y="152"/>
                  </a:lnTo>
                  <a:lnTo>
                    <a:pt x="168" y="153"/>
                  </a:lnTo>
                  <a:lnTo>
                    <a:pt x="170" y="155"/>
                  </a:lnTo>
                  <a:lnTo>
                    <a:pt x="171" y="156"/>
                  </a:lnTo>
                  <a:lnTo>
                    <a:pt x="171" y="159"/>
                  </a:lnTo>
                  <a:lnTo>
                    <a:pt x="173" y="161"/>
                  </a:lnTo>
                  <a:lnTo>
                    <a:pt x="174" y="164"/>
                  </a:lnTo>
                  <a:lnTo>
                    <a:pt x="174" y="166"/>
                  </a:lnTo>
                  <a:lnTo>
                    <a:pt x="176" y="168"/>
                  </a:lnTo>
                  <a:lnTo>
                    <a:pt x="177" y="169"/>
                  </a:lnTo>
                  <a:lnTo>
                    <a:pt x="177" y="172"/>
                  </a:lnTo>
                  <a:lnTo>
                    <a:pt x="179" y="174"/>
                  </a:lnTo>
                  <a:lnTo>
                    <a:pt x="180" y="177"/>
                  </a:lnTo>
                  <a:lnTo>
                    <a:pt x="180" y="178"/>
                  </a:lnTo>
                  <a:lnTo>
                    <a:pt x="182" y="180"/>
                  </a:lnTo>
                  <a:lnTo>
                    <a:pt x="182" y="183"/>
                  </a:lnTo>
                  <a:lnTo>
                    <a:pt x="183" y="184"/>
                  </a:lnTo>
                  <a:lnTo>
                    <a:pt x="183" y="186"/>
                  </a:lnTo>
                  <a:lnTo>
                    <a:pt x="184" y="189"/>
                  </a:lnTo>
                  <a:lnTo>
                    <a:pt x="184" y="190"/>
                  </a:lnTo>
                  <a:lnTo>
                    <a:pt x="186" y="193"/>
                  </a:lnTo>
                  <a:lnTo>
                    <a:pt x="186" y="195"/>
                  </a:lnTo>
                  <a:lnTo>
                    <a:pt x="186" y="196"/>
                  </a:lnTo>
                  <a:lnTo>
                    <a:pt x="187" y="199"/>
                  </a:lnTo>
                  <a:lnTo>
                    <a:pt x="187" y="202"/>
                  </a:lnTo>
                  <a:lnTo>
                    <a:pt x="187" y="203"/>
                  </a:lnTo>
                  <a:lnTo>
                    <a:pt x="189" y="205"/>
                  </a:lnTo>
                  <a:lnTo>
                    <a:pt x="189" y="208"/>
                  </a:lnTo>
                  <a:lnTo>
                    <a:pt x="189" y="209"/>
                  </a:lnTo>
                  <a:lnTo>
                    <a:pt x="189" y="211"/>
                  </a:lnTo>
                  <a:lnTo>
                    <a:pt x="190" y="214"/>
                  </a:lnTo>
                  <a:lnTo>
                    <a:pt x="190" y="215"/>
                  </a:lnTo>
                  <a:lnTo>
                    <a:pt x="190" y="217"/>
                  </a:lnTo>
                  <a:lnTo>
                    <a:pt x="192" y="221"/>
                  </a:lnTo>
                  <a:lnTo>
                    <a:pt x="192" y="224"/>
                  </a:lnTo>
                  <a:lnTo>
                    <a:pt x="192" y="228"/>
                  </a:lnTo>
                  <a:lnTo>
                    <a:pt x="193" y="233"/>
                  </a:lnTo>
                  <a:lnTo>
                    <a:pt x="193" y="236"/>
                  </a:lnTo>
                  <a:lnTo>
                    <a:pt x="193" y="239"/>
                  </a:lnTo>
                  <a:lnTo>
                    <a:pt x="193" y="242"/>
                  </a:lnTo>
                  <a:lnTo>
                    <a:pt x="195" y="246"/>
                  </a:lnTo>
                  <a:lnTo>
                    <a:pt x="195" y="248"/>
                  </a:lnTo>
                  <a:lnTo>
                    <a:pt x="195" y="249"/>
                  </a:lnTo>
                  <a:lnTo>
                    <a:pt x="193" y="251"/>
                  </a:lnTo>
                  <a:lnTo>
                    <a:pt x="193" y="252"/>
                  </a:lnTo>
                  <a:lnTo>
                    <a:pt x="193" y="255"/>
                  </a:lnTo>
                  <a:lnTo>
                    <a:pt x="193" y="258"/>
                  </a:lnTo>
                  <a:lnTo>
                    <a:pt x="193" y="261"/>
                  </a:lnTo>
                  <a:lnTo>
                    <a:pt x="192" y="264"/>
                  </a:lnTo>
                  <a:lnTo>
                    <a:pt x="192" y="267"/>
                  </a:lnTo>
                  <a:lnTo>
                    <a:pt x="190" y="271"/>
                  </a:lnTo>
                  <a:lnTo>
                    <a:pt x="190" y="273"/>
                  </a:lnTo>
                  <a:lnTo>
                    <a:pt x="190" y="274"/>
                  </a:lnTo>
                  <a:lnTo>
                    <a:pt x="189" y="276"/>
                  </a:lnTo>
                  <a:lnTo>
                    <a:pt x="189" y="279"/>
                  </a:lnTo>
                  <a:lnTo>
                    <a:pt x="189" y="280"/>
                  </a:lnTo>
                  <a:lnTo>
                    <a:pt x="189" y="282"/>
                  </a:lnTo>
                  <a:lnTo>
                    <a:pt x="187" y="284"/>
                  </a:lnTo>
                  <a:lnTo>
                    <a:pt x="187" y="286"/>
                  </a:lnTo>
                  <a:lnTo>
                    <a:pt x="187" y="289"/>
                  </a:lnTo>
                  <a:lnTo>
                    <a:pt x="186" y="290"/>
                  </a:lnTo>
                  <a:lnTo>
                    <a:pt x="186" y="293"/>
                  </a:lnTo>
                  <a:lnTo>
                    <a:pt x="186" y="296"/>
                  </a:lnTo>
                  <a:lnTo>
                    <a:pt x="184" y="298"/>
                  </a:lnTo>
                  <a:lnTo>
                    <a:pt x="183" y="301"/>
                  </a:lnTo>
                  <a:lnTo>
                    <a:pt x="183" y="302"/>
                  </a:lnTo>
                  <a:lnTo>
                    <a:pt x="182" y="304"/>
                  </a:lnTo>
                  <a:lnTo>
                    <a:pt x="182" y="307"/>
                  </a:lnTo>
                  <a:lnTo>
                    <a:pt x="180" y="310"/>
                  </a:lnTo>
                  <a:lnTo>
                    <a:pt x="180" y="311"/>
                  </a:lnTo>
                  <a:lnTo>
                    <a:pt x="179" y="314"/>
                  </a:lnTo>
                  <a:lnTo>
                    <a:pt x="177" y="315"/>
                  </a:lnTo>
                  <a:lnTo>
                    <a:pt x="177" y="318"/>
                  </a:lnTo>
                  <a:lnTo>
                    <a:pt x="176" y="320"/>
                  </a:lnTo>
                  <a:lnTo>
                    <a:pt x="174" y="323"/>
                  </a:lnTo>
                  <a:lnTo>
                    <a:pt x="173" y="324"/>
                  </a:lnTo>
                  <a:lnTo>
                    <a:pt x="173" y="327"/>
                  </a:lnTo>
                  <a:lnTo>
                    <a:pt x="171" y="330"/>
                  </a:lnTo>
                  <a:lnTo>
                    <a:pt x="170" y="333"/>
                  </a:lnTo>
                  <a:lnTo>
                    <a:pt x="167" y="335"/>
                  </a:lnTo>
                  <a:lnTo>
                    <a:pt x="167" y="338"/>
                  </a:lnTo>
                  <a:lnTo>
                    <a:pt x="165" y="339"/>
                  </a:lnTo>
                  <a:lnTo>
                    <a:pt x="164" y="342"/>
                  </a:lnTo>
                  <a:lnTo>
                    <a:pt x="161" y="343"/>
                  </a:lnTo>
                  <a:lnTo>
                    <a:pt x="159" y="346"/>
                  </a:lnTo>
                  <a:lnTo>
                    <a:pt x="159" y="348"/>
                  </a:lnTo>
                  <a:lnTo>
                    <a:pt x="158" y="351"/>
                  </a:lnTo>
                  <a:lnTo>
                    <a:pt x="155" y="352"/>
                  </a:lnTo>
                  <a:lnTo>
                    <a:pt x="153" y="355"/>
                  </a:lnTo>
                  <a:lnTo>
                    <a:pt x="152" y="357"/>
                  </a:lnTo>
                  <a:lnTo>
                    <a:pt x="151" y="360"/>
                  </a:lnTo>
                  <a:lnTo>
                    <a:pt x="148" y="363"/>
                  </a:lnTo>
                  <a:lnTo>
                    <a:pt x="146" y="364"/>
                  </a:lnTo>
                  <a:lnTo>
                    <a:pt x="145" y="366"/>
                  </a:lnTo>
                  <a:lnTo>
                    <a:pt x="142" y="369"/>
                  </a:lnTo>
                  <a:lnTo>
                    <a:pt x="142" y="369"/>
                  </a:lnTo>
                  <a:lnTo>
                    <a:pt x="140" y="370"/>
                  </a:lnTo>
                  <a:lnTo>
                    <a:pt x="137" y="373"/>
                  </a:lnTo>
                  <a:lnTo>
                    <a:pt x="134" y="376"/>
                  </a:lnTo>
                  <a:lnTo>
                    <a:pt x="131" y="377"/>
                  </a:lnTo>
                  <a:lnTo>
                    <a:pt x="130" y="379"/>
                  </a:lnTo>
                  <a:lnTo>
                    <a:pt x="127" y="382"/>
                  </a:lnTo>
                  <a:lnTo>
                    <a:pt x="124" y="383"/>
                  </a:lnTo>
                  <a:lnTo>
                    <a:pt x="121" y="386"/>
                  </a:lnTo>
                  <a:lnTo>
                    <a:pt x="118" y="388"/>
                  </a:lnTo>
                  <a:lnTo>
                    <a:pt x="115" y="391"/>
                  </a:lnTo>
                  <a:lnTo>
                    <a:pt x="111" y="394"/>
                  </a:lnTo>
                  <a:lnTo>
                    <a:pt x="109" y="395"/>
                  </a:lnTo>
                  <a:lnTo>
                    <a:pt x="106" y="395"/>
                  </a:lnTo>
                  <a:lnTo>
                    <a:pt x="105" y="397"/>
                  </a:lnTo>
                  <a:lnTo>
                    <a:pt x="102" y="398"/>
                  </a:lnTo>
                  <a:lnTo>
                    <a:pt x="99" y="400"/>
                  </a:lnTo>
                  <a:lnTo>
                    <a:pt x="97" y="401"/>
                  </a:lnTo>
                  <a:lnTo>
                    <a:pt x="95" y="401"/>
                  </a:lnTo>
                  <a:lnTo>
                    <a:pt x="93" y="402"/>
                  </a:lnTo>
                  <a:lnTo>
                    <a:pt x="90" y="404"/>
                  </a:lnTo>
                  <a:lnTo>
                    <a:pt x="87" y="405"/>
                  </a:lnTo>
                  <a:lnTo>
                    <a:pt x="84" y="405"/>
                  </a:lnTo>
                  <a:lnTo>
                    <a:pt x="83" y="407"/>
                  </a:lnTo>
                  <a:lnTo>
                    <a:pt x="80" y="408"/>
                  </a:lnTo>
                  <a:lnTo>
                    <a:pt x="77" y="410"/>
                  </a:lnTo>
                  <a:lnTo>
                    <a:pt x="74" y="410"/>
                  </a:lnTo>
                  <a:lnTo>
                    <a:pt x="72" y="411"/>
                  </a:lnTo>
                  <a:lnTo>
                    <a:pt x="68" y="411"/>
                  </a:lnTo>
                  <a:lnTo>
                    <a:pt x="65" y="413"/>
                  </a:lnTo>
                  <a:lnTo>
                    <a:pt x="62" y="413"/>
                  </a:lnTo>
                  <a:lnTo>
                    <a:pt x="59" y="414"/>
                  </a:lnTo>
                  <a:lnTo>
                    <a:pt x="55" y="416"/>
                  </a:lnTo>
                  <a:lnTo>
                    <a:pt x="52" y="416"/>
                  </a:lnTo>
                  <a:lnTo>
                    <a:pt x="49" y="417"/>
                  </a:lnTo>
                  <a:lnTo>
                    <a:pt x="46" y="417"/>
                  </a:lnTo>
                  <a:lnTo>
                    <a:pt x="43" y="419"/>
                  </a:lnTo>
                  <a:lnTo>
                    <a:pt x="38" y="419"/>
                  </a:lnTo>
                  <a:lnTo>
                    <a:pt x="34" y="419"/>
                  </a:lnTo>
                  <a:lnTo>
                    <a:pt x="31" y="419"/>
                  </a:lnTo>
                  <a:lnTo>
                    <a:pt x="28" y="420"/>
                  </a:lnTo>
                  <a:lnTo>
                    <a:pt x="24" y="420"/>
                  </a:lnTo>
                  <a:lnTo>
                    <a:pt x="21" y="420"/>
                  </a:lnTo>
                  <a:lnTo>
                    <a:pt x="16" y="420"/>
                  </a:lnTo>
                  <a:lnTo>
                    <a:pt x="16" y="420"/>
                  </a:lnTo>
                  <a:close/>
                </a:path>
              </a:pathLst>
            </a:custGeom>
            <a:solidFill>
              <a:srgbClr val="E6F2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958" y="2259"/>
              <a:ext cx="261" cy="488"/>
            </a:xfrm>
            <a:custGeom>
              <a:avLst/>
              <a:gdLst/>
              <a:ahLst/>
              <a:cxnLst>
                <a:cxn ang="0">
                  <a:pos x="214" y="31"/>
                </a:cxn>
                <a:cxn ang="0">
                  <a:pos x="106" y="78"/>
                </a:cxn>
                <a:cxn ang="0">
                  <a:pos x="44" y="164"/>
                </a:cxn>
                <a:cxn ang="0">
                  <a:pos x="0" y="223"/>
                </a:cxn>
                <a:cxn ang="0">
                  <a:pos x="0" y="234"/>
                </a:cxn>
                <a:cxn ang="0">
                  <a:pos x="0" y="248"/>
                </a:cxn>
                <a:cxn ang="0">
                  <a:pos x="0" y="259"/>
                </a:cxn>
                <a:cxn ang="0">
                  <a:pos x="44" y="320"/>
                </a:cxn>
                <a:cxn ang="0">
                  <a:pos x="103" y="407"/>
                </a:cxn>
                <a:cxn ang="0">
                  <a:pos x="211" y="459"/>
                </a:cxn>
                <a:cxn ang="0">
                  <a:pos x="243" y="420"/>
                </a:cxn>
                <a:cxn ang="0">
                  <a:pos x="236" y="420"/>
                </a:cxn>
                <a:cxn ang="0">
                  <a:pos x="224" y="419"/>
                </a:cxn>
                <a:cxn ang="0">
                  <a:pos x="212" y="416"/>
                </a:cxn>
                <a:cxn ang="0">
                  <a:pos x="203" y="414"/>
                </a:cxn>
                <a:cxn ang="0">
                  <a:pos x="195" y="411"/>
                </a:cxn>
                <a:cxn ang="0">
                  <a:pos x="184" y="408"/>
                </a:cxn>
                <a:cxn ang="0">
                  <a:pos x="174" y="405"/>
                </a:cxn>
                <a:cxn ang="0">
                  <a:pos x="164" y="401"/>
                </a:cxn>
                <a:cxn ang="0">
                  <a:pos x="153" y="395"/>
                </a:cxn>
                <a:cxn ang="0">
                  <a:pos x="143" y="388"/>
                </a:cxn>
                <a:cxn ang="0">
                  <a:pos x="134" y="380"/>
                </a:cxn>
                <a:cxn ang="0">
                  <a:pos x="124" y="373"/>
                </a:cxn>
                <a:cxn ang="0">
                  <a:pos x="116" y="364"/>
                </a:cxn>
                <a:cxn ang="0">
                  <a:pos x="106" y="352"/>
                </a:cxn>
                <a:cxn ang="0">
                  <a:pos x="99" y="345"/>
                </a:cxn>
                <a:cxn ang="0">
                  <a:pos x="93" y="338"/>
                </a:cxn>
                <a:cxn ang="0">
                  <a:pos x="88" y="329"/>
                </a:cxn>
                <a:cxn ang="0">
                  <a:pos x="84" y="320"/>
                </a:cxn>
                <a:cxn ang="0">
                  <a:pos x="81" y="311"/>
                </a:cxn>
                <a:cxn ang="0">
                  <a:pos x="78" y="304"/>
                </a:cxn>
                <a:cxn ang="0">
                  <a:pos x="75" y="295"/>
                </a:cxn>
                <a:cxn ang="0">
                  <a:pos x="74" y="286"/>
                </a:cxn>
                <a:cxn ang="0">
                  <a:pos x="71" y="279"/>
                </a:cxn>
                <a:cxn ang="0">
                  <a:pos x="69" y="267"/>
                </a:cxn>
                <a:cxn ang="0">
                  <a:pos x="68" y="255"/>
                </a:cxn>
                <a:cxn ang="0">
                  <a:pos x="68" y="242"/>
                </a:cxn>
                <a:cxn ang="0">
                  <a:pos x="68" y="236"/>
                </a:cxn>
                <a:cxn ang="0">
                  <a:pos x="69" y="224"/>
                </a:cxn>
                <a:cxn ang="0">
                  <a:pos x="71" y="209"/>
                </a:cxn>
                <a:cxn ang="0">
                  <a:pos x="74" y="200"/>
                </a:cxn>
                <a:cxn ang="0">
                  <a:pos x="75" y="192"/>
                </a:cxn>
                <a:cxn ang="0">
                  <a:pos x="78" y="183"/>
                </a:cxn>
                <a:cxn ang="0">
                  <a:pos x="83" y="174"/>
                </a:cxn>
                <a:cxn ang="0">
                  <a:pos x="86" y="164"/>
                </a:cxn>
                <a:cxn ang="0">
                  <a:pos x="91" y="155"/>
                </a:cxn>
                <a:cxn ang="0">
                  <a:pos x="96" y="146"/>
                </a:cxn>
                <a:cxn ang="0">
                  <a:pos x="103" y="137"/>
                </a:cxn>
                <a:cxn ang="0">
                  <a:pos x="111" y="128"/>
                </a:cxn>
                <a:cxn ang="0">
                  <a:pos x="119" y="121"/>
                </a:cxn>
                <a:cxn ang="0">
                  <a:pos x="127" y="112"/>
                </a:cxn>
                <a:cxn ang="0">
                  <a:pos x="137" y="105"/>
                </a:cxn>
                <a:cxn ang="0">
                  <a:pos x="146" y="97"/>
                </a:cxn>
                <a:cxn ang="0">
                  <a:pos x="153" y="93"/>
                </a:cxn>
                <a:cxn ang="0">
                  <a:pos x="162" y="87"/>
                </a:cxn>
                <a:cxn ang="0">
                  <a:pos x="173" y="84"/>
                </a:cxn>
                <a:cxn ang="0">
                  <a:pos x="183" y="79"/>
                </a:cxn>
                <a:cxn ang="0">
                  <a:pos x="195" y="75"/>
                </a:cxn>
                <a:cxn ang="0">
                  <a:pos x="208" y="72"/>
                </a:cxn>
                <a:cxn ang="0">
                  <a:pos x="221" y="71"/>
                </a:cxn>
                <a:cxn ang="0">
                  <a:pos x="237" y="68"/>
                </a:cxn>
              </a:cxnLst>
              <a:rect l="0" t="0" r="r" b="b"/>
              <a:pathLst>
                <a:path w="261" h="488">
                  <a:moveTo>
                    <a:pt x="245" y="68"/>
                  </a:moveTo>
                  <a:lnTo>
                    <a:pt x="243" y="0"/>
                  </a:lnTo>
                  <a:lnTo>
                    <a:pt x="221" y="0"/>
                  </a:lnTo>
                  <a:lnTo>
                    <a:pt x="214" y="31"/>
                  </a:lnTo>
                  <a:lnTo>
                    <a:pt x="168" y="44"/>
                  </a:lnTo>
                  <a:lnTo>
                    <a:pt x="139" y="23"/>
                  </a:lnTo>
                  <a:lnTo>
                    <a:pt x="105" y="43"/>
                  </a:lnTo>
                  <a:lnTo>
                    <a:pt x="106" y="78"/>
                  </a:lnTo>
                  <a:lnTo>
                    <a:pt x="81" y="105"/>
                  </a:lnTo>
                  <a:lnTo>
                    <a:pt x="47" y="99"/>
                  </a:lnTo>
                  <a:lnTo>
                    <a:pt x="22" y="137"/>
                  </a:lnTo>
                  <a:lnTo>
                    <a:pt x="44" y="164"/>
                  </a:lnTo>
                  <a:lnTo>
                    <a:pt x="29" y="212"/>
                  </a:lnTo>
                  <a:lnTo>
                    <a:pt x="0" y="218"/>
                  </a:lnTo>
                  <a:lnTo>
                    <a:pt x="0" y="220"/>
                  </a:lnTo>
                  <a:lnTo>
                    <a:pt x="0" y="223"/>
                  </a:lnTo>
                  <a:lnTo>
                    <a:pt x="0" y="225"/>
                  </a:lnTo>
                  <a:lnTo>
                    <a:pt x="0" y="228"/>
                  </a:lnTo>
                  <a:lnTo>
                    <a:pt x="0" y="233"/>
                  </a:lnTo>
                  <a:lnTo>
                    <a:pt x="0" y="234"/>
                  </a:lnTo>
                  <a:lnTo>
                    <a:pt x="0" y="239"/>
                  </a:lnTo>
                  <a:lnTo>
                    <a:pt x="0" y="242"/>
                  </a:lnTo>
                  <a:lnTo>
                    <a:pt x="0" y="245"/>
                  </a:lnTo>
                  <a:lnTo>
                    <a:pt x="0" y="248"/>
                  </a:lnTo>
                  <a:lnTo>
                    <a:pt x="0" y="251"/>
                  </a:lnTo>
                  <a:lnTo>
                    <a:pt x="0" y="254"/>
                  </a:lnTo>
                  <a:lnTo>
                    <a:pt x="0" y="256"/>
                  </a:lnTo>
                  <a:lnTo>
                    <a:pt x="0" y="259"/>
                  </a:lnTo>
                  <a:lnTo>
                    <a:pt x="0" y="264"/>
                  </a:lnTo>
                  <a:lnTo>
                    <a:pt x="0" y="267"/>
                  </a:lnTo>
                  <a:lnTo>
                    <a:pt x="31" y="276"/>
                  </a:lnTo>
                  <a:lnTo>
                    <a:pt x="44" y="320"/>
                  </a:lnTo>
                  <a:lnTo>
                    <a:pt x="22" y="349"/>
                  </a:lnTo>
                  <a:lnTo>
                    <a:pt x="43" y="383"/>
                  </a:lnTo>
                  <a:lnTo>
                    <a:pt x="78" y="382"/>
                  </a:lnTo>
                  <a:lnTo>
                    <a:pt x="103" y="407"/>
                  </a:lnTo>
                  <a:lnTo>
                    <a:pt x="99" y="441"/>
                  </a:lnTo>
                  <a:lnTo>
                    <a:pt x="137" y="464"/>
                  </a:lnTo>
                  <a:lnTo>
                    <a:pt x="164" y="444"/>
                  </a:lnTo>
                  <a:lnTo>
                    <a:pt x="211" y="459"/>
                  </a:lnTo>
                  <a:lnTo>
                    <a:pt x="217" y="488"/>
                  </a:lnTo>
                  <a:lnTo>
                    <a:pt x="246" y="488"/>
                  </a:lnTo>
                  <a:lnTo>
                    <a:pt x="261" y="457"/>
                  </a:lnTo>
                  <a:lnTo>
                    <a:pt x="243" y="420"/>
                  </a:lnTo>
                  <a:lnTo>
                    <a:pt x="243" y="420"/>
                  </a:lnTo>
                  <a:lnTo>
                    <a:pt x="240" y="420"/>
                  </a:lnTo>
                  <a:lnTo>
                    <a:pt x="239" y="420"/>
                  </a:lnTo>
                  <a:lnTo>
                    <a:pt x="236" y="420"/>
                  </a:lnTo>
                  <a:lnTo>
                    <a:pt x="234" y="420"/>
                  </a:lnTo>
                  <a:lnTo>
                    <a:pt x="231" y="420"/>
                  </a:lnTo>
                  <a:lnTo>
                    <a:pt x="227" y="419"/>
                  </a:lnTo>
                  <a:lnTo>
                    <a:pt x="224" y="419"/>
                  </a:lnTo>
                  <a:lnTo>
                    <a:pt x="220" y="417"/>
                  </a:lnTo>
                  <a:lnTo>
                    <a:pt x="217" y="417"/>
                  </a:lnTo>
                  <a:lnTo>
                    <a:pt x="214" y="417"/>
                  </a:lnTo>
                  <a:lnTo>
                    <a:pt x="212" y="416"/>
                  </a:lnTo>
                  <a:lnTo>
                    <a:pt x="209" y="416"/>
                  </a:lnTo>
                  <a:lnTo>
                    <a:pt x="208" y="416"/>
                  </a:lnTo>
                  <a:lnTo>
                    <a:pt x="206" y="414"/>
                  </a:lnTo>
                  <a:lnTo>
                    <a:pt x="203" y="414"/>
                  </a:lnTo>
                  <a:lnTo>
                    <a:pt x="202" y="414"/>
                  </a:lnTo>
                  <a:lnTo>
                    <a:pt x="199" y="414"/>
                  </a:lnTo>
                  <a:lnTo>
                    <a:pt x="196" y="413"/>
                  </a:lnTo>
                  <a:lnTo>
                    <a:pt x="195" y="411"/>
                  </a:lnTo>
                  <a:lnTo>
                    <a:pt x="192" y="411"/>
                  </a:lnTo>
                  <a:lnTo>
                    <a:pt x="189" y="411"/>
                  </a:lnTo>
                  <a:lnTo>
                    <a:pt x="187" y="410"/>
                  </a:lnTo>
                  <a:lnTo>
                    <a:pt x="184" y="408"/>
                  </a:lnTo>
                  <a:lnTo>
                    <a:pt x="181" y="408"/>
                  </a:lnTo>
                  <a:lnTo>
                    <a:pt x="180" y="407"/>
                  </a:lnTo>
                  <a:lnTo>
                    <a:pt x="177" y="405"/>
                  </a:lnTo>
                  <a:lnTo>
                    <a:pt x="174" y="405"/>
                  </a:lnTo>
                  <a:lnTo>
                    <a:pt x="171" y="404"/>
                  </a:lnTo>
                  <a:lnTo>
                    <a:pt x="170" y="402"/>
                  </a:lnTo>
                  <a:lnTo>
                    <a:pt x="167" y="401"/>
                  </a:lnTo>
                  <a:lnTo>
                    <a:pt x="164" y="401"/>
                  </a:lnTo>
                  <a:lnTo>
                    <a:pt x="161" y="400"/>
                  </a:lnTo>
                  <a:lnTo>
                    <a:pt x="158" y="398"/>
                  </a:lnTo>
                  <a:lnTo>
                    <a:pt x="156" y="397"/>
                  </a:lnTo>
                  <a:lnTo>
                    <a:pt x="153" y="395"/>
                  </a:lnTo>
                  <a:lnTo>
                    <a:pt x="150" y="394"/>
                  </a:lnTo>
                  <a:lnTo>
                    <a:pt x="149" y="392"/>
                  </a:lnTo>
                  <a:lnTo>
                    <a:pt x="146" y="389"/>
                  </a:lnTo>
                  <a:lnTo>
                    <a:pt x="143" y="388"/>
                  </a:lnTo>
                  <a:lnTo>
                    <a:pt x="142" y="386"/>
                  </a:lnTo>
                  <a:lnTo>
                    <a:pt x="139" y="385"/>
                  </a:lnTo>
                  <a:lnTo>
                    <a:pt x="136" y="383"/>
                  </a:lnTo>
                  <a:lnTo>
                    <a:pt x="134" y="380"/>
                  </a:lnTo>
                  <a:lnTo>
                    <a:pt x="131" y="379"/>
                  </a:lnTo>
                  <a:lnTo>
                    <a:pt x="128" y="377"/>
                  </a:lnTo>
                  <a:lnTo>
                    <a:pt x="127" y="374"/>
                  </a:lnTo>
                  <a:lnTo>
                    <a:pt x="124" y="373"/>
                  </a:lnTo>
                  <a:lnTo>
                    <a:pt x="122" y="370"/>
                  </a:lnTo>
                  <a:lnTo>
                    <a:pt x="119" y="369"/>
                  </a:lnTo>
                  <a:lnTo>
                    <a:pt x="118" y="366"/>
                  </a:lnTo>
                  <a:lnTo>
                    <a:pt x="116" y="364"/>
                  </a:lnTo>
                  <a:lnTo>
                    <a:pt x="114" y="363"/>
                  </a:lnTo>
                  <a:lnTo>
                    <a:pt x="112" y="361"/>
                  </a:lnTo>
                  <a:lnTo>
                    <a:pt x="109" y="357"/>
                  </a:lnTo>
                  <a:lnTo>
                    <a:pt x="106" y="352"/>
                  </a:lnTo>
                  <a:lnTo>
                    <a:pt x="105" y="351"/>
                  </a:lnTo>
                  <a:lnTo>
                    <a:pt x="103" y="349"/>
                  </a:lnTo>
                  <a:lnTo>
                    <a:pt x="100" y="346"/>
                  </a:lnTo>
                  <a:lnTo>
                    <a:pt x="99" y="345"/>
                  </a:lnTo>
                  <a:lnTo>
                    <a:pt x="97" y="342"/>
                  </a:lnTo>
                  <a:lnTo>
                    <a:pt x="96" y="341"/>
                  </a:lnTo>
                  <a:lnTo>
                    <a:pt x="94" y="339"/>
                  </a:lnTo>
                  <a:lnTo>
                    <a:pt x="93" y="338"/>
                  </a:lnTo>
                  <a:lnTo>
                    <a:pt x="91" y="335"/>
                  </a:lnTo>
                  <a:lnTo>
                    <a:pt x="90" y="333"/>
                  </a:lnTo>
                  <a:lnTo>
                    <a:pt x="90" y="330"/>
                  </a:lnTo>
                  <a:lnTo>
                    <a:pt x="88" y="329"/>
                  </a:lnTo>
                  <a:lnTo>
                    <a:pt x="87" y="326"/>
                  </a:lnTo>
                  <a:lnTo>
                    <a:pt x="87" y="324"/>
                  </a:lnTo>
                  <a:lnTo>
                    <a:pt x="86" y="321"/>
                  </a:lnTo>
                  <a:lnTo>
                    <a:pt x="84" y="320"/>
                  </a:lnTo>
                  <a:lnTo>
                    <a:pt x="84" y="318"/>
                  </a:lnTo>
                  <a:lnTo>
                    <a:pt x="83" y="315"/>
                  </a:lnTo>
                  <a:lnTo>
                    <a:pt x="83" y="314"/>
                  </a:lnTo>
                  <a:lnTo>
                    <a:pt x="81" y="311"/>
                  </a:lnTo>
                  <a:lnTo>
                    <a:pt x="80" y="310"/>
                  </a:lnTo>
                  <a:lnTo>
                    <a:pt x="80" y="308"/>
                  </a:lnTo>
                  <a:lnTo>
                    <a:pt x="78" y="305"/>
                  </a:lnTo>
                  <a:lnTo>
                    <a:pt x="78" y="304"/>
                  </a:lnTo>
                  <a:lnTo>
                    <a:pt x="77" y="302"/>
                  </a:lnTo>
                  <a:lnTo>
                    <a:pt x="77" y="299"/>
                  </a:lnTo>
                  <a:lnTo>
                    <a:pt x="75" y="298"/>
                  </a:lnTo>
                  <a:lnTo>
                    <a:pt x="75" y="295"/>
                  </a:lnTo>
                  <a:lnTo>
                    <a:pt x="75" y="292"/>
                  </a:lnTo>
                  <a:lnTo>
                    <a:pt x="75" y="290"/>
                  </a:lnTo>
                  <a:lnTo>
                    <a:pt x="74" y="287"/>
                  </a:lnTo>
                  <a:lnTo>
                    <a:pt x="74" y="286"/>
                  </a:lnTo>
                  <a:lnTo>
                    <a:pt x="72" y="284"/>
                  </a:lnTo>
                  <a:lnTo>
                    <a:pt x="72" y="282"/>
                  </a:lnTo>
                  <a:lnTo>
                    <a:pt x="72" y="280"/>
                  </a:lnTo>
                  <a:lnTo>
                    <a:pt x="71" y="279"/>
                  </a:lnTo>
                  <a:lnTo>
                    <a:pt x="71" y="274"/>
                  </a:lnTo>
                  <a:lnTo>
                    <a:pt x="71" y="271"/>
                  </a:lnTo>
                  <a:lnTo>
                    <a:pt x="69" y="268"/>
                  </a:lnTo>
                  <a:lnTo>
                    <a:pt x="69" y="267"/>
                  </a:lnTo>
                  <a:lnTo>
                    <a:pt x="69" y="265"/>
                  </a:lnTo>
                  <a:lnTo>
                    <a:pt x="69" y="262"/>
                  </a:lnTo>
                  <a:lnTo>
                    <a:pt x="68" y="258"/>
                  </a:lnTo>
                  <a:lnTo>
                    <a:pt x="68" y="255"/>
                  </a:lnTo>
                  <a:lnTo>
                    <a:pt x="68" y="252"/>
                  </a:lnTo>
                  <a:lnTo>
                    <a:pt x="68" y="249"/>
                  </a:lnTo>
                  <a:lnTo>
                    <a:pt x="68" y="245"/>
                  </a:lnTo>
                  <a:lnTo>
                    <a:pt x="68" y="242"/>
                  </a:lnTo>
                  <a:lnTo>
                    <a:pt x="68" y="240"/>
                  </a:lnTo>
                  <a:lnTo>
                    <a:pt x="68" y="239"/>
                  </a:lnTo>
                  <a:lnTo>
                    <a:pt x="68" y="237"/>
                  </a:lnTo>
                  <a:lnTo>
                    <a:pt x="68" y="236"/>
                  </a:lnTo>
                  <a:lnTo>
                    <a:pt x="68" y="233"/>
                  </a:lnTo>
                  <a:lnTo>
                    <a:pt x="68" y="230"/>
                  </a:lnTo>
                  <a:lnTo>
                    <a:pt x="68" y="225"/>
                  </a:lnTo>
                  <a:lnTo>
                    <a:pt x="69" y="224"/>
                  </a:lnTo>
                  <a:lnTo>
                    <a:pt x="69" y="220"/>
                  </a:lnTo>
                  <a:lnTo>
                    <a:pt x="69" y="217"/>
                  </a:lnTo>
                  <a:lnTo>
                    <a:pt x="71" y="212"/>
                  </a:lnTo>
                  <a:lnTo>
                    <a:pt x="71" y="209"/>
                  </a:lnTo>
                  <a:lnTo>
                    <a:pt x="72" y="206"/>
                  </a:lnTo>
                  <a:lnTo>
                    <a:pt x="72" y="205"/>
                  </a:lnTo>
                  <a:lnTo>
                    <a:pt x="72" y="203"/>
                  </a:lnTo>
                  <a:lnTo>
                    <a:pt x="74" y="200"/>
                  </a:lnTo>
                  <a:lnTo>
                    <a:pt x="74" y="199"/>
                  </a:lnTo>
                  <a:lnTo>
                    <a:pt x="75" y="196"/>
                  </a:lnTo>
                  <a:lnTo>
                    <a:pt x="75" y="193"/>
                  </a:lnTo>
                  <a:lnTo>
                    <a:pt x="75" y="192"/>
                  </a:lnTo>
                  <a:lnTo>
                    <a:pt x="77" y="190"/>
                  </a:lnTo>
                  <a:lnTo>
                    <a:pt x="77" y="187"/>
                  </a:lnTo>
                  <a:lnTo>
                    <a:pt x="78" y="186"/>
                  </a:lnTo>
                  <a:lnTo>
                    <a:pt x="78" y="183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1" y="175"/>
                  </a:lnTo>
                  <a:lnTo>
                    <a:pt x="83" y="174"/>
                  </a:lnTo>
                  <a:lnTo>
                    <a:pt x="83" y="171"/>
                  </a:lnTo>
                  <a:lnTo>
                    <a:pt x="84" y="169"/>
                  </a:lnTo>
                  <a:lnTo>
                    <a:pt x="86" y="166"/>
                  </a:lnTo>
                  <a:lnTo>
                    <a:pt x="86" y="164"/>
                  </a:lnTo>
                  <a:lnTo>
                    <a:pt x="87" y="162"/>
                  </a:lnTo>
                  <a:lnTo>
                    <a:pt x="88" y="159"/>
                  </a:lnTo>
                  <a:lnTo>
                    <a:pt x="90" y="158"/>
                  </a:lnTo>
                  <a:lnTo>
                    <a:pt x="91" y="155"/>
                  </a:lnTo>
                  <a:lnTo>
                    <a:pt x="91" y="153"/>
                  </a:lnTo>
                  <a:lnTo>
                    <a:pt x="93" y="150"/>
                  </a:lnTo>
                  <a:lnTo>
                    <a:pt x="94" y="147"/>
                  </a:lnTo>
                  <a:lnTo>
                    <a:pt x="96" y="146"/>
                  </a:lnTo>
                  <a:lnTo>
                    <a:pt x="97" y="143"/>
                  </a:lnTo>
                  <a:lnTo>
                    <a:pt x="99" y="141"/>
                  </a:lnTo>
                  <a:lnTo>
                    <a:pt x="102" y="140"/>
                  </a:lnTo>
                  <a:lnTo>
                    <a:pt x="103" y="137"/>
                  </a:lnTo>
                  <a:lnTo>
                    <a:pt x="105" y="136"/>
                  </a:lnTo>
                  <a:lnTo>
                    <a:pt x="106" y="133"/>
                  </a:lnTo>
                  <a:lnTo>
                    <a:pt x="109" y="130"/>
                  </a:lnTo>
                  <a:lnTo>
                    <a:pt x="111" y="128"/>
                  </a:lnTo>
                  <a:lnTo>
                    <a:pt x="112" y="125"/>
                  </a:lnTo>
                  <a:lnTo>
                    <a:pt x="115" y="124"/>
                  </a:lnTo>
                  <a:lnTo>
                    <a:pt x="116" y="122"/>
                  </a:lnTo>
                  <a:lnTo>
                    <a:pt x="119" y="121"/>
                  </a:lnTo>
                  <a:lnTo>
                    <a:pt x="119" y="119"/>
                  </a:lnTo>
                  <a:lnTo>
                    <a:pt x="121" y="118"/>
                  </a:lnTo>
                  <a:lnTo>
                    <a:pt x="124" y="115"/>
                  </a:lnTo>
                  <a:lnTo>
                    <a:pt x="127" y="112"/>
                  </a:lnTo>
                  <a:lnTo>
                    <a:pt x="128" y="110"/>
                  </a:lnTo>
                  <a:lnTo>
                    <a:pt x="131" y="109"/>
                  </a:lnTo>
                  <a:lnTo>
                    <a:pt x="134" y="106"/>
                  </a:lnTo>
                  <a:lnTo>
                    <a:pt x="137" y="105"/>
                  </a:lnTo>
                  <a:lnTo>
                    <a:pt x="140" y="102"/>
                  </a:lnTo>
                  <a:lnTo>
                    <a:pt x="143" y="99"/>
                  </a:lnTo>
                  <a:lnTo>
                    <a:pt x="144" y="99"/>
                  </a:lnTo>
                  <a:lnTo>
                    <a:pt x="146" y="97"/>
                  </a:lnTo>
                  <a:lnTo>
                    <a:pt x="149" y="96"/>
                  </a:lnTo>
                  <a:lnTo>
                    <a:pt x="150" y="94"/>
                  </a:lnTo>
                  <a:lnTo>
                    <a:pt x="152" y="94"/>
                  </a:lnTo>
                  <a:lnTo>
                    <a:pt x="153" y="93"/>
                  </a:lnTo>
                  <a:lnTo>
                    <a:pt x="156" y="91"/>
                  </a:lnTo>
                  <a:lnTo>
                    <a:pt x="158" y="90"/>
                  </a:lnTo>
                  <a:lnTo>
                    <a:pt x="161" y="88"/>
                  </a:lnTo>
                  <a:lnTo>
                    <a:pt x="162" y="87"/>
                  </a:lnTo>
                  <a:lnTo>
                    <a:pt x="165" y="87"/>
                  </a:lnTo>
                  <a:lnTo>
                    <a:pt x="168" y="85"/>
                  </a:lnTo>
                  <a:lnTo>
                    <a:pt x="170" y="84"/>
                  </a:lnTo>
                  <a:lnTo>
                    <a:pt x="173" y="84"/>
                  </a:lnTo>
                  <a:lnTo>
                    <a:pt x="175" y="82"/>
                  </a:lnTo>
                  <a:lnTo>
                    <a:pt x="178" y="81"/>
                  </a:lnTo>
                  <a:lnTo>
                    <a:pt x="180" y="79"/>
                  </a:lnTo>
                  <a:lnTo>
                    <a:pt x="183" y="79"/>
                  </a:lnTo>
                  <a:lnTo>
                    <a:pt x="186" y="78"/>
                  </a:lnTo>
                  <a:lnTo>
                    <a:pt x="189" y="78"/>
                  </a:lnTo>
                  <a:lnTo>
                    <a:pt x="192" y="77"/>
                  </a:lnTo>
                  <a:lnTo>
                    <a:pt x="195" y="75"/>
                  </a:lnTo>
                  <a:lnTo>
                    <a:pt x="199" y="75"/>
                  </a:lnTo>
                  <a:lnTo>
                    <a:pt x="202" y="74"/>
                  </a:lnTo>
                  <a:lnTo>
                    <a:pt x="205" y="72"/>
                  </a:lnTo>
                  <a:lnTo>
                    <a:pt x="208" y="72"/>
                  </a:lnTo>
                  <a:lnTo>
                    <a:pt x="211" y="71"/>
                  </a:lnTo>
                  <a:lnTo>
                    <a:pt x="215" y="71"/>
                  </a:lnTo>
                  <a:lnTo>
                    <a:pt x="218" y="71"/>
                  </a:lnTo>
                  <a:lnTo>
                    <a:pt x="221" y="71"/>
                  </a:lnTo>
                  <a:lnTo>
                    <a:pt x="224" y="69"/>
                  </a:lnTo>
                  <a:lnTo>
                    <a:pt x="229" y="69"/>
                  </a:lnTo>
                  <a:lnTo>
                    <a:pt x="233" y="68"/>
                  </a:lnTo>
                  <a:lnTo>
                    <a:pt x="237" y="68"/>
                  </a:lnTo>
                  <a:lnTo>
                    <a:pt x="240" y="68"/>
                  </a:lnTo>
                  <a:lnTo>
                    <a:pt x="245" y="68"/>
                  </a:lnTo>
                  <a:lnTo>
                    <a:pt x="245" y="68"/>
                  </a:lnTo>
                  <a:close/>
                </a:path>
              </a:pathLst>
            </a:custGeom>
            <a:solidFill>
              <a:srgbClr val="E6F2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1051" y="1894"/>
              <a:ext cx="908" cy="1061"/>
            </a:xfrm>
            <a:custGeom>
              <a:avLst/>
              <a:gdLst/>
              <a:ahLst/>
              <a:cxnLst>
                <a:cxn ang="0">
                  <a:pos x="177" y="760"/>
                </a:cxn>
                <a:cxn ang="0">
                  <a:pos x="223" y="816"/>
                </a:cxn>
                <a:cxn ang="0">
                  <a:pos x="273" y="869"/>
                </a:cxn>
                <a:cxn ang="0">
                  <a:pos x="324" y="916"/>
                </a:cxn>
                <a:cxn ang="0">
                  <a:pos x="379" y="958"/>
                </a:cxn>
                <a:cxn ang="0">
                  <a:pos x="433" y="992"/>
                </a:cxn>
                <a:cxn ang="0">
                  <a:pos x="487" y="1020"/>
                </a:cxn>
                <a:cxn ang="0">
                  <a:pos x="543" y="1040"/>
                </a:cxn>
                <a:cxn ang="0">
                  <a:pos x="596" y="1055"/>
                </a:cxn>
                <a:cxn ang="0">
                  <a:pos x="647" y="1061"/>
                </a:cxn>
                <a:cxn ang="0">
                  <a:pos x="696" y="1058"/>
                </a:cxn>
                <a:cxn ang="0">
                  <a:pos x="742" y="1049"/>
                </a:cxn>
                <a:cxn ang="0">
                  <a:pos x="784" y="1030"/>
                </a:cxn>
                <a:cxn ang="0">
                  <a:pos x="821" y="1003"/>
                </a:cxn>
                <a:cxn ang="0">
                  <a:pos x="851" y="970"/>
                </a:cxn>
                <a:cxn ang="0">
                  <a:pos x="874" y="930"/>
                </a:cxn>
                <a:cxn ang="0">
                  <a:pos x="892" y="884"/>
                </a:cxn>
                <a:cxn ang="0">
                  <a:pos x="902" y="834"/>
                </a:cxn>
                <a:cxn ang="0">
                  <a:pos x="908" y="779"/>
                </a:cxn>
                <a:cxn ang="0">
                  <a:pos x="905" y="722"/>
                </a:cxn>
                <a:cxn ang="0">
                  <a:pos x="898" y="663"/>
                </a:cxn>
                <a:cxn ang="0">
                  <a:pos x="883" y="599"/>
                </a:cxn>
                <a:cxn ang="0">
                  <a:pos x="863" y="536"/>
                </a:cxn>
                <a:cxn ang="0">
                  <a:pos x="835" y="471"/>
                </a:cxn>
                <a:cxn ang="0">
                  <a:pos x="802" y="405"/>
                </a:cxn>
                <a:cxn ang="0">
                  <a:pos x="762" y="341"/>
                </a:cxn>
                <a:cxn ang="0">
                  <a:pos x="717" y="281"/>
                </a:cxn>
                <a:cxn ang="0">
                  <a:pos x="669" y="225"/>
                </a:cxn>
                <a:cxn ang="0">
                  <a:pos x="619" y="175"/>
                </a:cxn>
                <a:cxn ang="0">
                  <a:pos x="566" y="130"/>
                </a:cxn>
                <a:cxn ang="0">
                  <a:pos x="513" y="93"/>
                </a:cxn>
                <a:cxn ang="0">
                  <a:pos x="459" y="62"/>
                </a:cxn>
                <a:cxn ang="0">
                  <a:pos x="404" y="36"/>
                </a:cxn>
                <a:cxn ang="0">
                  <a:pos x="349" y="17"/>
                </a:cxn>
                <a:cxn ang="0">
                  <a:pos x="296" y="5"/>
                </a:cxn>
                <a:cxn ang="0">
                  <a:pos x="246" y="0"/>
                </a:cxn>
                <a:cxn ang="0">
                  <a:pos x="197" y="3"/>
                </a:cxn>
                <a:cxn ang="0">
                  <a:pos x="152" y="12"/>
                </a:cxn>
                <a:cxn ang="0">
                  <a:pos x="110" y="31"/>
                </a:cxn>
                <a:cxn ang="0">
                  <a:pos x="75" y="58"/>
                </a:cxn>
                <a:cxn ang="0">
                  <a:pos x="47" y="92"/>
                </a:cxn>
                <a:cxn ang="0">
                  <a:pos x="25" y="133"/>
                </a:cxn>
                <a:cxn ang="0">
                  <a:pos x="12" y="182"/>
                </a:cxn>
                <a:cxn ang="0">
                  <a:pos x="3" y="235"/>
                </a:cxn>
                <a:cxn ang="0">
                  <a:pos x="1" y="293"/>
                </a:cxn>
                <a:cxn ang="0">
                  <a:pos x="4" y="354"/>
                </a:cxn>
                <a:cxn ang="0">
                  <a:pos x="18" y="418"/>
                </a:cxn>
                <a:cxn ang="0">
                  <a:pos x="34" y="484"/>
                </a:cxn>
                <a:cxn ang="0">
                  <a:pos x="59" y="551"/>
                </a:cxn>
                <a:cxn ang="0">
                  <a:pos x="88" y="617"/>
                </a:cxn>
                <a:cxn ang="0">
                  <a:pos x="125" y="683"/>
                </a:cxn>
              </a:cxnLst>
              <a:rect l="0" t="0" r="r" b="b"/>
              <a:pathLst>
                <a:path w="908" h="1061">
                  <a:moveTo>
                    <a:pt x="141" y="710"/>
                  </a:moveTo>
                  <a:lnTo>
                    <a:pt x="150" y="722"/>
                  </a:lnTo>
                  <a:lnTo>
                    <a:pt x="158" y="735"/>
                  </a:lnTo>
                  <a:lnTo>
                    <a:pt x="167" y="747"/>
                  </a:lnTo>
                  <a:lnTo>
                    <a:pt x="177" y="760"/>
                  </a:lnTo>
                  <a:lnTo>
                    <a:pt x="184" y="770"/>
                  </a:lnTo>
                  <a:lnTo>
                    <a:pt x="193" y="782"/>
                  </a:lnTo>
                  <a:lnTo>
                    <a:pt x="203" y="794"/>
                  </a:lnTo>
                  <a:lnTo>
                    <a:pt x="214" y="806"/>
                  </a:lnTo>
                  <a:lnTo>
                    <a:pt x="223" y="816"/>
                  </a:lnTo>
                  <a:lnTo>
                    <a:pt x="231" y="828"/>
                  </a:lnTo>
                  <a:lnTo>
                    <a:pt x="242" y="838"/>
                  </a:lnTo>
                  <a:lnTo>
                    <a:pt x="252" y="849"/>
                  </a:lnTo>
                  <a:lnTo>
                    <a:pt x="261" y="859"/>
                  </a:lnTo>
                  <a:lnTo>
                    <a:pt x="273" y="869"/>
                  </a:lnTo>
                  <a:lnTo>
                    <a:pt x="283" y="880"/>
                  </a:lnTo>
                  <a:lnTo>
                    <a:pt x="293" y="890"/>
                  </a:lnTo>
                  <a:lnTo>
                    <a:pt x="304" y="899"/>
                  </a:lnTo>
                  <a:lnTo>
                    <a:pt x="314" y="908"/>
                  </a:lnTo>
                  <a:lnTo>
                    <a:pt x="324" y="916"/>
                  </a:lnTo>
                  <a:lnTo>
                    <a:pt x="336" y="925"/>
                  </a:lnTo>
                  <a:lnTo>
                    <a:pt x="345" y="933"/>
                  </a:lnTo>
                  <a:lnTo>
                    <a:pt x="357" y="942"/>
                  </a:lnTo>
                  <a:lnTo>
                    <a:pt x="367" y="950"/>
                  </a:lnTo>
                  <a:lnTo>
                    <a:pt x="379" y="958"/>
                  </a:lnTo>
                  <a:lnTo>
                    <a:pt x="389" y="965"/>
                  </a:lnTo>
                  <a:lnTo>
                    <a:pt x="400" y="971"/>
                  </a:lnTo>
                  <a:lnTo>
                    <a:pt x="410" y="978"/>
                  </a:lnTo>
                  <a:lnTo>
                    <a:pt x="422" y="986"/>
                  </a:lnTo>
                  <a:lnTo>
                    <a:pt x="433" y="992"/>
                  </a:lnTo>
                  <a:lnTo>
                    <a:pt x="444" y="998"/>
                  </a:lnTo>
                  <a:lnTo>
                    <a:pt x="454" y="1003"/>
                  </a:lnTo>
                  <a:lnTo>
                    <a:pt x="466" y="1009"/>
                  </a:lnTo>
                  <a:lnTo>
                    <a:pt x="476" y="1015"/>
                  </a:lnTo>
                  <a:lnTo>
                    <a:pt x="487" y="1020"/>
                  </a:lnTo>
                  <a:lnTo>
                    <a:pt x="498" y="1024"/>
                  </a:lnTo>
                  <a:lnTo>
                    <a:pt x="509" y="1029"/>
                  </a:lnTo>
                  <a:lnTo>
                    <a:pt x="520" y="1033"/>
                  </a:lnTo>
                  <a:lnTo>
                    <a:pt x="532" y="1037"/>
                  </a:lnTo>
                  <a:lnTo>
                    <a:pt x="543" y="1040"/>
                  </a:lnTo>
                  <a:lnTo>
                    <a:pt x="553" y="1045"/>
                  </a:lnTo>
                  <a:lnTo>
                    <a:pt x="563" y="1046"/>
                  </a:lnTo>
                  <a:lnTo>
                    <a:pt x="575" y="1049"/>
                  </a:lnTo>
                  <a:lnTo>
                    <a:pt x="584" y="1052"/>
                  </a:lnTo>
                  <a:lnTo>
                    <a:pt x="596" y="1055"/>
                  </a:lnTo>
                  <a:lnTo>
                    <a:pt x="606" y="1055"/>
                  </a:lnTo>
                  <a:lnTo>
                    <a:pt x="616" y="1058"/>
                  </a:lnTo>
                  <a:lnTo>
                    <a:pt x="627" y="1058"/>
                  </a:lnTo>
                  <a:lnTo>
                    <a:pt x="637" y="1060"/>
                  </a:lnTo>
                  <a:lnTo>
                    <a:pt x="647" y="1061"/>
                  </a:lnTo>
                  <a:lnTo>
                    <a:pt x="656" y="1061"/>
                  </a:lnTo>
                  <a:lnTo>
                    <a:pt x="666" y="1061"/>
                  </a:lnTo>
                  <a:lnTo>
                    <a:pt x="677" y="1061"/>
                  </a:lnTo>
                  <a:lnTo>
                    <a:pt x="686" y="1060"/>
                  </a:lnTo>
                  <a:lnTo>
                    <a:pt x="696" y="1058"/>
                  </a:lnTo>
                  <a:lnTo>
                    <a:pt x="705" y="1057"/>
                  </a:lnTo>
                  <a:lnTo>
                    <a:pt x="715" y="1057"/>
                  </a:lnTo>
                  <a:lnTo>
                    <a:pt x="724" y="1054"/>
                  </a:lnTo>
                  <a:lnTo>
                    <a:pt x="733" y="1052"/>
                  </a:lnTo>
                  <a:lnTo>
                    <a:pt x="742" y="1049"/>
                  </a:lnTo>
                  <a:lnTo>
                    <a:pt x="751" y="1046"/>
                  </a:lnTo>
                  <a:lnTo>
                    <a:pt x="759" y="1042"/>
                  </a:lnTo>
                  <a:lnTo>
                    <a:pt x="768" y="1039"/>
                  </a:lnTo>
                  <a:lnTo>
                    <a:pt x="776" y="1034"/>
                  </a:lnTo>
                  <a:lnTo>
                    <a:pt x="784" y="1030"/>
                  </a:lnTo>
                  <a:lnTo>
                    <a:pt x="793" y="1026"/>
                  </a:lnTo>
                  <a:lnTo>
                    <a:pt x="801" y="1021"/>
                  </a:lnTo>
                  <a:lnTo>
                    <a:pt x="807" y="1015"/>
                  </a:lnTo>
                  <a:lnTo>
                    <a:pt x="814" y="1009"/>
                  </a:lnTo>
                  <a:lnTo>
                    <a:pt x="821" y="1003"/>
                  </a:lnTo>
                  <a:lnTo>
                    <a:pt x="827" y="998"/>
                  </a:lnTo>
                  <a:lnTo>
                    <a:pt x="833" y="990"/>
                  </a:lnTo>
                  <a:lnTo>
                    <a:pt x="839" y="984"/>
                  </a:lnTo>
                  <a:lnTo>
                    <a:pt x="845" y="975"/>
                  </a:lnTo>
                  <a:lnTo>
                    <a:pt x="851" y="970"/>
                  </a:lnTo>
                  <a:lnTo>
                    <a:pt x="857" y="962"/>
                  </a:lnTo>
                  <a:lnTo>
                    <a:pt x="861" y="955"/>
                  </a:lnTo>
                  <a:lnTo>
                    <a:pt x="866" y="946"/>
                  </a:lnTo>
                  <a:lnTo>
                    <a:pt x="870" y="937"/>
                  </a:lnTo>
                  <a:lnTo>
                    <a:pt x="874" y="930"/>
                  </a:lnTo>
                  <a:lnTo>
                    <a:pt x="879" y="921"/>
                  </a:lnTo>
                  <a:lnTo>
                    <a:pt x="882" y="912"/>
                  </a:lnTo>
                  <a:lnTo>
                    <a:pt x="886" y="903"/>
                  </a:lnTo>
                  <a:lnTo>
                    <a:pt x="889" y="893"/>
                  </a:lnTo>
                  <a:lnTo>
                    <a:pt x="892" y="884"/>
                  </a:lnTo>
                  <a:lnTo>
                    <a:pt x="895" y="874"/>
                  </a:lnTo>
                  <a:lnTo>
                    <a:pt x="898" y="865"/>
                  </a:lnTo>
                  <a:lnTo>
                    <a:pt x="899" y="855"/>
                  </a:lnTo>
                  <a:lnTo>
                    <a:pt x="901" y="844"/>
                  </a:lnTo>
                  <a:lnTo>
                    <a:pt x="902" y="834"/>
                  </a:lnTo>
                  <a:lnTo>
                    <a:pt x="904" y="824"/>
                  </a:lnTo>
                  <a:lnTo>
                    <a:pt x="905" y="813"/>
                  </a:lnTo>
                  <a:lnTo>
                    <a:pt x="907" y="803"/>
                  </a:lnTo>
                  <a:lnTo>
                    <a:pt x="907" y="791"/>
                  </a:lnTo>
                  <a:lnTo>
                    <a:pt x="908" y="779"/>
                  </a:lnTo>
                  <a:lnTo>
                    <a:pt x="908" y="769"/>
                  </a:lnTo>
                  <a:lnTo>
                    <a:pt x="908" y="759"/>
                  </a:lnTo>
                  <a:lnTo>
                    <a:pt x="907" y="745"/>
                  </a:lnTo>
                  <a:lnTo>
                    <a:pt x="907" y="734"/>
                  </a:lnTo>
                  <a:lnTo>
                    <a:pt x="905" y="722"/>
                  </a:lnTo>
                  <a:lnTo>
                    <a:pt x="905" y="710"/>
                  </a:lnTo>
                  <a:lnTo>
                    <a:pt x="902" y="698"/>
                  </a:lnTo>
                  <a:lnTo>
                    <a:pt x="901" y="686"/>
                  </a:lnTo>
                  <a:lnTo>
                    <a:pt x="899" y="675"/>
                  </a:lnTo>
                  <a:lnTo>
                    <a:pt x="898" y="663"/>
                  </a:lnTo>
                  <a:lnTo>
                    <a:pt x="895" y="649"/>
                  </a:lnTo>
                  <a:lnTo>
                    <a:pt x="892" y="638"/>
                  </a:lnTo>
                  <a:lnTo>
                    <a:pt x="889" y="624"/>
                  </a:lnTo>
                  <a:lnTo>
                    <a:pt x="886" y="611"/>
                  </a:lnTo>
                  <a:lnTo>
                    <a:pt x="883" y="599"/>
                  </a:lnTo>
                  <a:lnTo>
                    <a:pt x="879" y="586"/>
                  </a:lnTo>
                  <a:lnTo>
                    <a:pt x="876" y="574"/>
                  </a:lnTo>
                  <a:lnTo>
                    <a:pt x="871" y="561"/>
                  </a:lnTo>
                  <a:lnTo>
                    <a:pt x="867" y="548"/>
                  </a:lnTo>
                  <a:lnTo>
                    <a:pt x="863" y="536"/>
                  </a:lnTo>
                  <a:lnTo>
                    <a:pt x="857" y="521"/>
                  </a:lnTo>
                  <a:lnTo>
                    <a:pt x="852" y="509"/>
                  </a:lnTo>
                  <a:lnTo>
                    <a:pt x="846" y="496"/>
                  </a:lnTo>
                  <a:lnTo>
                    <a:pt x="840" y="483"/>
                  </a:lnTo>
                  <a:lnTo>
                    <a:pt x="835" y="471"/>
                  </a:lnTo>
                  <a:lnTo>
                    <a:pt x="829" y="458"/>
                  </a:lnTo>
                  <a:lnTo>
                    <a:pt x="823" y="444"/>
                  </a:lnTo>
                  <a:lnTo>
                    <a:pt x="815" y="431"/>
                  </a:lnTo>
                  <a:lnTo>
                    <a:pt x="808" y="418"/>
                  </a:lnTo>
                  <a:lnTo>
                    <a:pt x="802" y="405"/>
                  </a:lnTo>
                  <a:lnTo>
                    <a:pt x="795" y="391"/>
                  </a:lnTo>
                  <a:lnTo>
                    <a:pt x="786" y="380"/>
                  </a:lnTo>
                  <a:lnTo>
                    <a:pt x="779" y="366"/>
                  </a:lnTo>
                  <a:lnTo>
                    <a:pt x="771" y="353"/>
                  </a:lnTo>
                  <a:lnTo>
                    <a:pt x="762" y="341"/>
                  </a:lnTo>
                  <a:lnTo>
                    <a:pt x="752" y="328"/>
                  </a:lnTo>
                  <a:lnTo>
                    <a:pt x="743" y="316"/>
                  </a:lnTo>
                  <a:lnTo>
                    <a:pt x="736" y="303"/>
                  </a:lnTo>
                  <a:lnTo>
                    <a:pt x="727" y="291"/>
                  </a:lnTo>
                  <a:lnTo>
                    <a:pt x="717" y="281"/>
                  </a:lnTo>
                  <a:lnTo>
                    <a:pt x="708" y="267"/>
                  </a:lnTo>
                  <a:lnTo>
                    <a:pt x="699" y="257"/>
                  </a:lnTo>
                  <a:lnTo>
                    <a:pt x="689" y="245"/>
                  </a:lnTo>
                  <a:lnTo>
                    <a:pt x="678" y="235"/>
                  </a:lnTo>
                  <a:lnTo>
                    <a:pt x="669" y="225"/>
                  </a:lnTo>
                  <a:lnTo>
                    <a:pt x="661" y="214"/>
                  </a:lnTo>
                  <a:lnTo>
                    <a:pt x="649" y="203"/>
                  </a:lnTo>
                  <a:lnTo>
                    <a:pt x="640" y="194"/>
                  </a:lnTo>
                  <a:lnTo>
                    <a:pt x="630" y="185"/>
                  </a:lnTo>
                  <a:lnTo>
                    <a:pt x="619" y="175"/>
                  </a:lnTo>
                  <a:lnTo>
                    <a:pt x="609" y="166"/>
                  </a:lnTo>
                  <a:lnTo>
                    <a:pt x="599" y="157"/>
                  </a:lnTo>
                  <a:lnTo>
                    <a:pt x="587" y="148"/>
                  </a:lnTo>
                  <a:lnTo>
                    <a:pt x="576" y="139"/>
                  </a:lnTo>
                  <a:lnTo>
                    <a:pt x="566" y="130"/>
                  </a:lnTo>
                  <a:lnTo>
                    <a:pt x="556" y="123"/>
                  </a:lnTo>
                  <a:lnTo>
                    <a:pt x="546" y="116"/>
                  </a:lnTo>
                  <a:lnTo>
                    <a:pt x="535" y="107"/>
                  </a:lnTo>
                  <a:lnTo>
                    <a:pt x="523" y="99"/>
                  </a:lnTo>
                  <a:lnTo>
                    <a:pt x="513" y="93"/>
                  </a:lnTo>
                  <a:lnTo>
                    <a:pt x="501" y="86"/>
                  </a:lnTo>
                  <a:lnTo>
                    <a:pt x="491" y="80"/>
                  </a:lnTo>
                  <a:lnTo>
                    <a:pt x="479" y="73"/>
                  </a:lnTo>
                  <a:lnTo>
                    <a:pt x="469" y="67"/>
                  </a:lnTo>
                  <a:lnTo>
                    <a:pt x="459" y="62"/>
                  </a:lnTo>
                  <a:lnTo>
                    <a:pt x="448" y="57"/>
                  </a:lnTo>
                  <a:lnTo>
                    <a:pt x="436" y="51"/>
                  </a:lnTo>
                  <a:lnTo>
                    <a:pt x="426" y="45"/>
                  </a:lnTo>
                  <a:lnTo>
                    <a:pt x="414" y="40"/>
                  </a:lnTo>
                  <a:lnTo>
                    <a:pt x="404" y="36"/>
                  </a:lnTo>
                  <a:lnTo>
                    <a:pt x="392" y="31"/>
                  </a:lnTo>
                  <a:lnTo>
                    <a:pt x="382" y="29"/>
                  </a:lnTo>
                  <a:lnTo>
                    <a:pt x="372" y="24"/>
                  </a:lnTo>
                  <a:lnTo>
                    <a:pt x="360" y="21"/>
                  </a:lnTo>
                  <a:lnTo>
                    <a:pt x="349" y="17"/>
                  </a:lnTo>
                  <a:lnTo>
                    <a:pt x="339" y="14"/>
                  </a:lnTo>
                  <a:lnTo>
                    <a:pt x="327" y="11"/>
                  </a:lnTo>
                  <a:lnTo>
                    <a:pt x="318" y="9"/>
                  </a:lnTo>
                  <a:lnTo>
                    <a:pt x="307" y="8"/>
                  </a:lnTo>
                  <a:lnTo>
                    <a:pt x="296" y="5"/>
                  </a:lnTo>
                  <a:lnTo>
                    <a:pt x="286" y="3"/>
                  </a:lnTo>
                  <a:lnTo>
                    <a:pt x="277" y="3"/>
                  </a:lnTo>
                  <a:lnTo>
                    <a:pt x="265" y="2"/>
                  </a:lnTo>
                  <a:lnTo>
                    <a:pt x="256" y="2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6" y="0"/>
                  </a:lnTo>
                  <a:lnTo>
                    <a:pt x="217" y="2"/>
                  </a:lnTo>
                  <a:lnTo>
                    <a:pt x="208" y="2"/>
                  </a:lnTo>
                  <a:lnTo>
                    <a:pt x="197" y="3"/>
                  </a:lnTo>
                  <a:lnTo>
                    <a:pt x="187" y="5"/>
                  </a:lnTo>
                  <a:lnTo>
                    <a:pt x="178" y="6"/>
                  </a:lnTo>
                  <a:lnTo>
                    <a:pt x="171" y="8"/>
                  </a:lnTo>
                  <a:lnTo>
                    <a:pt x="161" y="11"/>
                  </a:lnTo>
                  <a:lnTo>
                    <a:pt x="152" y="12"/>
                  </a:lnTo>
                  <a:lnTo>
                    <a:pt x="144" y="17"/>
                  </a:lnTo>
                  <a:lnTo>
                    <a:pt x="134" y="20"/>
                  </a:lnTo>
                  <a:lnTo>
                    <a:pt x="127" y="24"/>
                  </a:lnTo>
                  <a:lnTo>
                    <a:pt x="118" y="27"/>
                  </a:lnTo>
                  <a:lnTo>
                    <a:pt x="110" y="31"/>
                  </a:lnTo>
                  <a:lnTo>
                    <a:pt x="103" y="36"/>
                  </a:lnTo>
                  <a:lnTo>
                    <a:pt x="96" y="40"/>
                  </a:lnTo>
                  <a:lnTo>
                    <a:pt x="88" y="46"/>
                  </a:lnTo>
                  <a:lnTo>
                    <a:pt x="82" y="52"/>
                  </a:lnTo>
                  <a:lnTo>
                    <a:pt x="75" y="58"/>
                  </a:lnTo>
                  <a:lnTo>
                    <a:pt x="69" y="64"/>
                  </a:lnTo>
                  <a:lnTo>
                    <a:pt x="63" y="70"/>
                  </a:lnTo>
                  <a:lnTo>
                    <a:pt x="57" y="77"/>
                  </a:lnTo>
                  <a:lnTo>
                    <a:pt x="53" y="85"/>
                  </a:lnTo>
                  <a:lnTo>
                    <a:pt x="47" y="92"/>
                  </a:lnTo>
                  <a:lnTo>
                    <a:pt x="43" y="99"/>
                  </a:lnTo>
                  <a:lnTo>
                    <a:pt x="38" y="108"/>
                  </a:lnTo>
                  <a:lnTo>
                    <a:pt x="34" y="117"/>
                  </a:lnTo>
                  <a:lnTo>
                    <a:pt x="29" y="126"/>
                  </a:lnTo>
                  <a:lnTo>
                    <a:pt x="25" y="133"/>
                  </a:lnTo>
                  <a:lnTo>
                    <a:pt x="22" y="142"/>
                  </a:lnTo>
                  <a:lnTo>
                    <a:pt x="19" y="152"/>
                  </a:lnTo>
                  <a:lnTo>
                    <a:pt x="16" y="161"/>
                  </a:lnTo>
                  <a:lnTo>
                    <a:pt x="13" y="172"/>
                  </a:lnTo>
                  <a:lnTo>
                    <a:pt x="12" y="182"/>
                  </a:lnTo>
                  <a:lnTo>
                    <a:pt x="9" y="192"/>
                  </a:lnTo>
                  <a:lnTo>
                    <a:pt x="6" y="203"/>
                  </a:lnTo>
                  <a:lnTo>
                    <a:pt x="4" y="213"/>
                  </a:lnTo>
                  <a:lnTo>
                    <a:pt x="3" y="223"/>
                  </a:lnTo>
                  <a:lnTo>
                    <a:pt x="3" y="235"/>
                  </a:lnTo>
                  <a:lnTo>
                    <a:pt x="1" y="247"/>
                  </a:lnTo>
                  <a:lnTo>
                    <a:pt x="1" y="257"/>
                  </a:lnTo>
                  <a:lnTo>
                    <a:pt x="1" y="269"/>
                  </a:lnTo>
                  <a:lnTo>
                    <a:pt x="0" y="281"/>
                  </a:lnTo>
                  <a:lnTo>
                    <a:pt x="1" y="293"/>
                  </a:lnTo>
                  <a:lnTo>
                    <a:pt x="1" y="304"/>
                  </a:lnTo>
                  <a:lnTo>
                    <a:pt x="1" y="318"/>
                  </a:lnTo>
                  <a:lnTo>
                    <a:pt x="3" y="329"/>
                  </a:lnTo>
                  <a:lnTo>
                    <a:pt x="4" y="343"/>
                  </a:lnTo>
                  <a:lnTo>
                    <a:pt x="4" y="354"/>
                  </a:lnTo>
                  <a:lnTo>
                    <a:pt x="7" y="366"/>
                  </a:lnTo>
                  <a:lnTo>
                    <a:pt x="10" y="380"/>
                  </a:lnTo>
                  <a:lnTo>
                    <a:pt x="12" y="393"/>
                  </a:lnTo>
                  <a:lnTo>
                    <a:pt x="15" y="406"/>
                  </a:lnTo>
                  <a:lnTo>
                    <a:pt x="18" y="418"/>
                  </a:lnTo>
                  <a:lnTo>
                    <a:pt x="19" y="431"/>
                  </a:lnTo>
                  <a:lnTo>
                    <a:pt x="23" y="444"/>
                  </a:lnTo>
                  <a:lnTo>
                    <a:pt x="26" y="458"/>
                  </a:lnTo>
                  <a:lnTo>
                    <a:pt x="31" y="471"/>
                  </a:lnTo>
                  <a:lnTo>
                    <a:pt x="34" y="484"/>
                  </a:lnTo>
                  <a:lnTo>
                    <a:pt x="38" y="498"/>
                  </a:lnTo>
                  <a:lnTo>
                    <a:pt x="44" y="511"/>
                  </a:lnTo>
                  <a:lnTo>
                    <a:pt x="49" y="524"/>
                  </a:lnTo>
                  <a:lnTo>
                    <a:pt x="53" y="537"/>
                  </a:lnTo>
                  <a:lnTo>
                    <a:pt x="59" y="551"/>
                  </a:lnTo>
                  <a:lnTo>
                    <a:pt x="63" y="564"/>
                  </a:lnTo>
                  <a:lnTo>
                    <a:pt x="69" y="577"/>
                  </a:lnTo>
                  <a:lnTo>
                    <a:pt x="77" y="590"/>
                  </a:lnTo>
                  <a:lnTo>
                    <a:pt x="82" y="605"/>
                  </a:lnTo>
                  <a:lnTo>
                    <a:pt x="88" y="617"/>
                  </a:lnTo>
                  <a:lnTo>
                    <a:pt x="96" y="630"/>
                  </a:lnTo>
                  <a:lnTo>
                    <a:pt x="102" y="644"/>
                  </a:lnTo>
                  <a:lnTo>
                    <a:pt x="110" y="657"/>
                  </a:lnTo>
                  <a:lnTo>
                    <a:pt x="116" y="670"/>
                  </a:lnTo>
                  <a:lnTo>
                    <a:pt x="125" y="683"/>
                  </a:lnTo>
                  <a:lnTo>
                    <a:pt x="133" y="697"/>
                  </a:lnTo>
                  <a:lnTo>
                    <a:pt x="141" y="710"/>
                  </a:lnTo>
                  <a:lnTo>
                    <a:pt x="141" y="710"/>
                  </a:lnTo>
                  <a:close/>
                </a:path>
              </a:pathLst>
            </a:custGeom>
            <a:solidFill>
              <a:srgbClr val="E0F2F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1282" y="1924"/>
              <a:ext cx="267" cy="49"/>
            </a:xfrm>
            <a:custGeom>
              <a:avLst/>
              <a:gdLst/>
              <a:ahLst/>
              <a:cxnLst>
                <a:cxn ang="0">
                  <a:pos x="219" y="9"/>
                </a:cxn>
                <a:cxn ang="0">
                  <a:pos x="267" y="44"/>
                </a:cxn>
                <a:cxn ang="0">
                  <a:pos x="0" y="49"/>
                </a:cxn>
                <a:cxn ang="0">
                  <a:pos x="6" y="44"/>
                </a:cxn>
                <a:cxn ang="0">
                  <a:pos x="9" y="41"/>
                </a:cxn>
                <a:cxn ang="0">
                  <a:pos x="15" y="38"/>
                </a:cxn>
                <a:cxn ang="0">
                  <a:pos x="20" y="37"/>
                </a:cxn>
                <a:cxn ang="0">
                  <a:pos x="23" y="34"/>
                </a:cxn>
                <a:cxn ang="0">
                  <a:pos x="28" y="31"/>
                </a:cxn>
                <a:cxn ang="0">
                  <a:pos x="33" y="29"/>
                </a:cxn>
                <a:cxn ang="0">
                  <a:pos x="37" y="27"/>
                </a:cxn>
                <a:cxn ang="0">
                  <a:pos x="42" y="25"/>
                </a:cxn>
                <a:cxn ang="0">
                  <a:pos x="48" y="22"/>
                </a:cxn>
                <a:cxn ang="0">
                  <a:pos x="52" y="21"/>
                </a:cxn>
                <a:cxn ang="0">
                  <a:pos x="56" y="19"/>
                </a:cxn>
                <a:cxn ang="0">
                  <a:pos x="61" y="16"/>
                </a:cxn>
                <a:cxn ang="0">
                  <a:pos x="65" y="15"/>
                </a:cxn>
                <a:cxn ang="0">
                  <a:pos x="71" y="13"/>
                </a:cxn>
                <a:cxn ang="0">
                  <a:pos x="76" y="13"/>
                </a:cxn>
                <a:cxn ang="0">
                  <a:pos x="80" y="12"/>
                </a:cxn>
                <a:cxn ang="0">
                  <a:pos x="84" y="10"/>
                </a:cxn>
                <a:cxn ang="0">
                  <a:pos x="89" y="9"/>
                </a:cxn>
                <a:cxn ang="0">
                  <a:pos x="93" y="7"/>
                </a:cxn>
                <a:cxn ang="0">
                  <a:pos x="98" y="7"/>
                </a:cxn>
                <a:cxn ang="0">
                  <a:pos x="104" y="6"/>
                </a:cxn>
                <a:cxn ang="0">
                  <a:pos x="108" y="4"/>
                </a:cxn>
                <a:cxn ang="0">
                  <a:pos x="112" y="4"/>
                </a:cxn>
                <a:cxn ang="0">
                  <a:pos x="117" y="4"/>
                </a:cxn>
                <a:cxn ang="0">
                  <a:pos x="120" y="3"/>
                </a:cxn>
                <a:cxn ang="0">
                  <a:pos x="124" y="3"/>
                </a:cxn>
                <a:cxn ang="0">
                  <a:pos x="129" y="3"/>
                </a:cxn>
                <a:cxn ang="0">
                  <a:pos x="133" y="1"/>
                </a:cxn>
                <a:cxn ang="0">
                  <a:pos x="138" y="1"/>
                </a:cxn>
                <a:cxn ang="0">
                  <a:pos x="142" y="1"/>
                </a:cxn>
                <a:cxn ang="0">
                  <a:pos x="146" y="1"/>
                </a:cxn>
                <a:cxn ang="0">
                  <a:pos x="149" y="1"/>
                </a:cxn>
                <a:cxn ang="0">
                  <a:pos x="152" y="0"/>
                </a:cxn>
                <a:cxn ang="0">
                  <a:pos x="157" y="0"/>
                </a:cxn>
                <a:cxn ang="0">
                  <a:pos x="160" y="0"/>
                </a:cxn>
                <a:cxn ang="0">
                  <a:pos x="164" y="0"/>
                </a:cxn>
                <a:cxn ang="0">
                  <a:pos x="169" y="0"/>
                </a:cxn>
                <a:cxn ang="0">
                  <a:pos x="171" y="0"/>
                </a:cxn>
                <a:cxn ang="0">
                  <a:pos x="174" y="1"/>
                </a:cxn>
                <a:cxn ang="0">
                  <a:pos x="177" y="1"/>
                </a:cxn>
                <a:cxn ang="0">
                  <a:pos x="180" y="1"/>
                </a:cxn>
                <a:cxn ang="0">
                  <a:pos x="183" y="1"/>
                </a:cxn>
                <a:cxn ang="0">
                  <a:pos x="186" y="1"/>
                </a:cxn>
                <a:cxn ang="0">
                  <a:pos x="189" y="1"/>
                </a:cxn>
                <a:cxn ang="0">
                  <a:pos x="192" y="1"/>
                </a:cxn>
                <a:cxn ang="0">
                  <a:pos x="195" y="3"/>
                </a:cxn>
                <a:cxn ang="0">
                  <a:pos x="197" y="3"/>
                </a:cxn>
                <a:cxn ang="0">
                  <a:pos x="199" y="3"/>
                </a:cxn>
                <a:cxn ang="0">
                  <a:pos x="202" y="3"/>
                </a:cxn>
                <a:cxn ang="0">
                  <a:pos x="204" y="3"/>
                </a:cxn>
                <a:cxn ang="0">
                  <a:pos x="207" y="4"/>
                </a:cxn>
                <a:cxn ang="0">
                  <a:pos x="210" y="4"/>
                </a:cxn>
                <a:cxn ang="0">
                  <a:pos x="213" y="6"/>
                </a:cxn>
                <a:cxn ang="0">
                  <a:pos x="216" y="6"/>
                </a:cxn>
                <a:cxn ang="0">
                  <a:pos x="217" y="7"/>
                </a:cxn>
                <a:cxn ang="0">
                  <a:pos x="219" y="7"/>
                </a:cxn>
                <a:cxn ang="0">
                  <a:pos x="219" y="9"/>
                </a:cxn>
                <a:cxn ang="0">
                  <a:pos x="219" y="9"/>
                </a:cxn>
              </a:cxnLst>
              <a:rect l="0" t="0" r="r" b="b"/>
              <a:pathLst>
                <a:path w="267" h="49">
                  <a:moveTo>
                    <a:pt x="219" y="9"/>
                  </a:moveTo>
                  <a:lnTo>
                    <a:pt x="267" y="44"/>
                  </a:lnTo>
                  <a:lnTo>
                    <a:pt x="0" y="49"/>
                  </a:lnTo>
                  <a:lnTo>
                    <a:pt x="6" y="44"/>
                  </a:lnTo>
                  <a:lnTo>
                    <a:pt x="9" y="41"/>
                  </a:lnTo>
                  <a:lnTo>
                    <a:pt x="15" y="38"/>
                  </a:lnTo>
                  <a:lnTo>
                    <a:pt x="20" y="37"/>
                  </a:lnTo>
                  <a:lnTo>
                    <a:pt x="23" y="34"/>
                  </a:lnTo>
                  <a:lnTo>
                    <a:pt x="28" y="31"/>
                  </a:lnTo>
                  <a:lnTo>
                    <a:pt x="33" y="29"/>
                  </a:lnTo>
                  <a:lnTo>
                    <a:pt x="37" y="27"/>
                  </a:lnTo>
                  <a:lnTo>
                    <a:pt x="42" y="25"/>
                  </a:lnTo>
                  <a:lnTo>
                    <a:pt x="48" y="22"/>
                  </a:lnTo>
                  <a:lnTo>
                    <a:pt x="52" y="21"/>
                  </a:lnTo>
                  <a:lnTo>
                    <a:pt x="56" y="19"/>
                  </a:lnTo>
                  <a:lnTo>
                    <a:pt x="61" y="16"/>
                  </a:lnTo>
                  <a:lnTo>
                    <a:pt x="65" y="15"/>
                  </a:lnTo>
                  <a:lnTo>
                    <a:pt x="71" y="13"/>
                  </a:lnTo>
                  <a:lnTo>
                    <a:pt x="76" y="13"/>
                  </a:lnTo>
                  <a:lnTo>
                    <a:pt x="80" y="12"/>
                  </a:lnTo>
                  <a:lnTo>
                    <a:pt x="84" y="10"/>
                  </a:lnTo>
                  <a:lnTo>
                    <a:pt x="89" y="9"/>
                  </a:lnTo>
                  <a:lnTo>
                    <a:pt x="93" y="7"/>
                  </a:lnTo>
                  <a:lnTo>
                    <a:pt x="98" y="7"/>
                  </a:lnTo>
                  <a:lnTo>
                    <a:pt x="104" y="6"/>
                  </a:lnTo>
                  <a:lnTo>
                    <a:pt x="108" y="4"/>
                  </a:lnTo>
                  <a:lnTo>
                    <a:pt x="112" y="4"/>
                  </a:lnTo>
                  <a:lnTo>
                    <a:pt x="117" y="4"/>
                  </a:lnTo>
                  <a:lnTo>
                    <a:pt x="120" y="3"/>
                  </a:lnTo>
                  <a:lnTo>
                    <a:pt x="124" y="3"/>
                  </a:lnTo>
                  <a:lnTo>
                    <a:pt x="129" y="3"/>
                  </a:lnTo>
                  <a:lnTo>
                    <a:pt x="133" y="1"/>
                  </a:lnTo>
                  <a:lnTo>
                    <a:pt x="138" y="1"/>
                  </a:lnTo>
                  <a:lnTo>
                    <a:pt x="142" y="1"/>
                  </a:lnTo>
                  <a:lnTo>
                    <a:pt x="146" y="1"/>
                  </a:lnTo>
                  <a:lnTo>
                    <a:pt x="149" y="1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4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4" y="1"/>
                  </a:lnTo>
                  <a:lnTo>
                    <a:pt x="177" y="1"/>
                  </a:lnTo>
                  <a:lnTo>
                    <a:pt x="180" y="1"/>
                  </a:lnTo>
                  <a:lnTo>
                    <a:pt x="183" y="1"/>
                  </a:lnTo>
                  <a:lnTo>
                    <a:pt x="186" y="1"/>
                  </a:lnTo>
                  <a:lnTo>
                    <a:pt x="189" y="1"/>
                  </a:lnTo>
                  <a:lnTo>
                    <a:pt x="192" y="1"/>
                  </a:lnTo>
                  <a:lnTo>
                    <a:pt x="195" y="3"/>
                  </a:lnTo>
                  <a:lnTo>
                    <a:pt x="197" y="3"/>
                  </a:lnTo>
                  <a:lnTo>
                    <a:pt x="199" y="3"/>
                  </a:lnTo>
                  <a:lnTo>
                    <a:pt x="202" y="3"/>
                  </a:lnTo>
                  <a:lnTo>
                    <a:pt x="204" y="3"/>
                  </a:lnTo>
                  <a:lnTo>
                    <a:pt x="207" y="4"/>
                  </a:lnTo>
                  <a:lnTo>
                    <a:pt x="210" y="4"/>
                  </a:lnTo>
                  <a:lnTo>
                    <a:pt x="213" y="6"/>
                  </a:lnTo>
                  <a:lnTo>
                    <a:pt x="216" y="6"/>
                  </a:lnTo>
                  <a:lnTo>
                    <a:pt x="217" y="7"/>
                  </a:lnTo>
                  <a:lnTo>
                    <a:pt x="219" y="7"/>
                  </a:lnTo>
                  <a:lnTo>
                    <a:pt x="219" y="9"/>
                  </a:lnTo>
                  <a:lnTo>
                    <a:pt x="219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1712" y="2831"/>
              <a:ext cx="253" cy="53"/>
            </a:xfrm>
            <a:custGeom>
              <a:avLst/>
              <a:gdLst/>
              <a:ahLst/>
              <a:cxnLst>
                <a:cxn ang="0">
                  <a:pos x="218" y="50"/>
                </a:cxn>
                <a:cxn ang="0">
                  <a:pos x="2" y="49"/>
                </a:cxn>
                <a:cxn ang="0">
                  <a:pos x="11" y="43"/>
                </a:cxn>
                <a:cxn ang="0">
                  <a:pos x="22" y="37"/>
                </a:cxn>
                <a:cxn ang="0">
                  <a:pos x="32" y="33"/>
                </a:cxn>
                <a:cxn ang="0">
                  <a:pos x="42" y="28"/>
                </a:cxn>
                <a:cxn ang="0">
                  <a:pos x="51" y="24"/>
                </a:cxn>
                <a:cxn ang="0">
                  <a:pos x="63" y="21"/>
                </a:cxn>
                <a:cxn ang="0">
                  <a:pos x="73" y="18"/>
                </a:cxn>
                <a:cxn ang="0">
                  <a:pos x="84" y="15"/>
                </a:cxn>
                <a:cxn ang="0">
                  <a:pos x="94" y="12"/>
                </a:cxn>
                <a:cxn ang="0">
                  <a:pos x="104" y="9"/>
                </a:cxn>
                <a:cxn ang="0">
                  <a:pos x="115" y="7"/>
                </a:cxn>
                <a:cxn ang="0">
                  <a:pos x="125" y="5"/>
                </a:cxn>
                <a:cxn ang="0">
                  <a:pos x="135" y="3"/>
                </a:cxn>
                <a:cxn ang="0">
                  <a:pos x="146" y="2"/>
                </a:cxn>
                <a:cxn ang="0">
                  <a:pos x="156" y="2"/>
                </a:cxn>
                <a:cxn ang="0">
                  <a:pos x="165" y="0"/>
                </a:cxn>
                <a:cxn ang="0">
                  <a:pos x="175" y="0"/>
                </a:cxn>
                <a:cxn ang="0">
                  <a:pos x="184" y="0"/>
                </a:cxn>
                <a:cxn ang="0">
                  <a:pos x="193" y="0"/>
                </a:cxn>
                <a:cxn ang="0">
                  <a:pos x="200" y="0"/>
                </a:cxn>
                <a:cxn ang="0">
                  <a:pos x="207" y="0"/>
                </a:cxn>
                <a:cxn ang="0">
                  <a:pos x="215" y="0"/>
                </a:cxn>
                <a:cxn ang="0">
                  <a:pos x="221" y="0"/>
                </a:cxn>
                <a:cxn ang="0">
                  <a:pos x="228" y="0"/>
                </a:cxn>
                <a:cxn ang="0">
                  <a:pos x="233" y="0"/>
                </a:cxn>
                <a:cxn ang="0">
                  <a:pos x="238" y="0"/>
                </a:cxn>
                <a:cxn ang="0">
                  <a:pos x="243" y="2"/>
                </a:cxn>
                <a:cxn ang="0">
                  <a:pos x="247" y="2"/>
                </a:cxn>
                <a:cxn ang="0">
                  <a:pos x="252" y="3"/>
                </a:cxn>
                <a:cxn ang="0">
                  <a:pos x="253" y="5"/>
                </a:cxn>
              </a:cxnLst>
              <a:rect l="0" t="0" r="r" b="b"/>
              <a:pathLst>
                <a:path w="253" h="53">
                  <a:moveTo>
                    <a:pt x="253" y="5"/>
                  </a:moveTo>
                  <a:lnTo>
                    <a:pt x="218" y="50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7" y="46"/>
                  </a:lnTo>
                  <a:lnTo>
                    <a:pt x="11" y="43"/>
                  </a:lnTo>
                  <a:lnTo>
                    <a:pt x="17" y="40"/>
                  </a:lnTo>
                  <a:lnTo>
                    <a:pt x="22" y="37"/>
                  </a:lnTo>
                  <a:lnTo>
                    <a:pt x="26" y="36"/>
                  </a:lnTo>
                  <a:lnTo>
                    <a:pt x="32" y="33"/>
                  </a:lnTo>
                  <a:lnTo>
                    <a:pt x="36" y="31"/>
                  </a:lnTo>
                  <a:lnTo>
                    <a:pt x="42" y="28"/>
                  </a:lnTo>
                  <a:lnTo>
                    <a:pt x="47" y="27"/>
                  </a:lnTo>
                  <a:lnTo>
                    <a:pt x="51" y="24"/>
                  </a:lnTo>
                  <a:lnTo>
                    <a:pt x="57" y="22"/>
                  </a:lnTo>
                  <a:lnTo>
                    <a:pt x="63" y="21"/>
                  </a:lnTo>
                  <a:lnTo>
                    <a:pt x="67" y="19"/>
                  </a:lnTo>
                  <a:lnTo>
                    <a:pt x="73" y="18"/>
                  </a:lnTo>
                  <a:lnTo>
                    <a:pt x="79" y="16"/>
                  </a:lnTo>
                  <a:lnTo>
                    <a:pt x="84" y="15"/>
                  </a:lnTo>
                  <a:lnTo>
                    <a:pt x="88" y="13"/>
                  </a:lnTo>
                  <a:lnTo>
                    <a:pt x="94" y="12"/>
                  </a:lnTo>
                  <a:lnTo>
                    <a:pt x="100" y="10"/>
                  </a:lnTo>
                  <a:lnTo>
                    <a:pt x="104" y="9"/>
                  </a:lnTo>
                  <a:lnTo>
                    <a:pt x="110" y="7"/>
                  </a:lnTo>
                  <a:lnTo>
                    <a:pt x="115" y="7"/>
                  </a:lnTo>
                  <a:lnTo>
                    <a:pt x="120" y="6"/>
                  </a:lnTo>
                  <a:lnTo>
                    <a:pt x="125" y="5"/>
                  </a:lnTo>
                  <a:lnTo>
                    <a:pt x="131" y="5"/>
                  </a:lnTo>
                  <a:lnTo>
                    <a:pt x="135" y="3"/>
                  </a:lnTo>
                  <a:lnTo>
                    <a:pt x="141" y="3"/>
                  </a:lnTo>
                  <a:lnTo>
                    <a:pt x="146" y="2"/>
                  </a:lnTo>
                  <a:lnTo>
                    <a:pt x="150" y="2"/>
                  </a:lnTo>
                  <a:lnTo>
                    <a:pt x="156" y="2"/>
                  </a:lnTo>
                  <a:lnTo>
                    <a:pt x="162" y="2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5" y="0"/>
                  </a:lnTo>
                  <a:lnTo>
                    <a:pt x="179" y="0"/>
                  </a:lnTo>
                  <a:lnTo>
                    <a:pt x="184" y="0"/>
                  </a:lnTo>
                  <a:lnTo>
                    <a:pt x="187" y="0"/>
                  </a:lnTo>
                  <a:lnTo>
                    <a:pt x="193" y="0"/>
                  </a:lnTo>
                  <a:lnTo>
                    <a:pt x="197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12" y="0"/>
                  </a:lnTo>
                  <a:lnTo>
                    <a:pt x="215" y="0"/>
                  </a:lnTo>
                  <a:lnTo>
                    <a:pt x="218" y="0"/>
                  </a:lnTo>
                  <a:lnTo>
                    <a:pt x="221" y="0"/>
                  </a:lnTo>
                  <a:lnTo>
                    <a:pt x="225" y="0"/>
                  </a:lnTo>
                  <a:lnTo>
                    <a:pt x="228" y="0"/>
                  </a:lnTo>
                  <a:lnTo>
                    <a:pt x="231" y="0"/>
                  </a:lnTo>
                  <a:lnTo>
                    <a:pt x="233" y="0"/>
                  </a:lnTo>
                  <a:lnTo>
                    <a:pt x="236" y="0"/>
                  </a:lnTo>
                  <a:lnTo>
                    <a:pt x="238" y="0"/>
                  </a:lnTo>
                  <a:lnTo>
                    <a:pt x="240" y="2"/>
                  </a:lnTo>
                  <a:lnTo>
                    <a:pt x="243" y="2"/>
                  </a:lnTo>
                  <a:lnTo>
                    <a:pt x="244" y="2"/>
                  </a:lnTo>
                  <a:lnTo>
                    <a:pt x="247" y="2"/>
                  </a:lnTo>
                  <a:lnTo>
                    <a:pt x="250" y="3"/>
                  </a:lnTo>
                  <a:lnTo>
                    <a:pt x="252" y="3"/>
                  </a:lnTo>
                  <a:lnTo>
                    <a:pt x="253" y="5"/>
                  </a:lnTo>
                  <a:lnTo>
                    <a:pt x="253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1182" y="2259"/>
              <a:ext cx="260" cy="466"/>
            </a:xfrm>
            <a:custGeom>
              <a:avLst/>
              <a:gdLst/>
              <a:ahLst/>
              <a:cxnLst>
                <a:cxn ang="0">
                  <a:pos x="158" y="445"/>
                </a:cxn>
                <a:cxn ang="0">
                  <a:pos x="239" y="351"/>
                </a:cxn>
                <a:cxn ang="0">
                  <a:pos x="260" y="268"/>
                </a:cxn>
                <a:cxn ang="0">
                  <a:pos x="260" y="256"/>
                </a:cxn>
                <a:cxn ang="0">
                  <a:pos x="260" y="243"/>
                </a:cxn>
                <a:cxn ang="0">
                  <a:pos x="260" y="231"/>
                </a:cxn>
                <a:cxn ang="0">
                  <a:pos x="230" y="214"/>
                </a:cxn>
                <a:cxn ang="0">
                  <a:pos x="183" y="107"/>
                </a:cxn>
                <a:cxn ang="0">
                  <a:pos x="96" y="44"/>
                </a:cxn>
                <a:cxn ang="0">
                  <a:pos x="0" y="31"/>
                </a:cxn>
                <a:cxn ang="0">
                  <a:pos x="22" y="68"/>
                </a:cxn>
                <a:cxn ang="0">
                  <a:pos x="33" y="69"/>
                </a:cxn>
                <a:cxn ang="0">
                  <a:pos x="43" y="71"/>
                </a:cxn>
                <a:cxn ang="0">
                  <a:pos x="50" y="72"/>
                </a:cxn>
                <a:cxn ang="0">
                  <a:pos x="59" y="74"/>
                </a:cxn>
                <a:cxn ang="0">
                  <a:pos x="68" y="77"/>
                </a:cxn>
                <a:cxn ang="0">
                  <a:pos x="78" y="79"/>
                </a:cxn>
                <a:cxn ang="0">
                  <a:pos x="89" y="84"/>
                </a:cxn>
                <a:cxn ang="0">
                  <a:pos x="99" y="88"/>
                </a:cxn>
                <a:cxn ang="0">
                  <a:pos x="109" y="94"/>
                </a:cxn>
                <a:cxn ang="0">
                  <a:pos x="120" y="100"/>
                </a:cxn>
                <a:cxn ang="0">
                  <a:pos x="128" y="109"/>
                </a:cxn>
                <a:cxn ang="0">
                  <a:pos x="139" y="118"/>
                </a:cxn>
                <a:cxn ang="0">
                  <a:pos x="151" y="128"/>
                </a:cxn>
                <a:cxn ang="0">
                  <a:pos x="158" y="138"/>
                </a:cxn>
                <a:cxn ang="0">
                  <a:pos x="165" y="149"/>
                </a:cxn>
                <a:cxn ang="0">
                  <a:pos x="171" y="156"/>
                </a:cxn>
                <a:cxn ang="0">
                  <a:pos x="174" y="166"/>
                </a:cxn>
                <a:cxn ang="0">
                  <a:pos x="179" y="174"/>
                </a:cxn>
                <a:cxn ang="0">
                  <a:pos x="182" y="183"/>
                </a:cxn>
                <a:cxn ang="0">
                  <a:pos x="184" y="190"/>
                </a:cxn>
                <a:cxn ang="0">
                  <a:pos x="187" y="199"/>
                </a:cxn>
                <a:cxn ang="0">
                  <a:pos x="189" y="208"/>
                </a:cxn>
                <a:cxn ang="0">
                  <a:pos x="190" y="215"/>
                </a:cxn>
                <a:cxn ang="0">
                  <a:pos x="192" y="228"/>
                </a:cxn>
                <a:cxn ang="0">
                  <a:pos x="193" y="242"/>
                </a:cxn>
                <a:cxn ang="0">
                  <a:pos x="193" y="251"/>
                </a:cxn>
                <a:cxn ang="0">
                  <a:pos x="193" y="261"/>
                </a:cxn>
                <a:cxn ang="0">
                  <a:pos x="190" y="273"/>
                </a:cxn>
                <a:cxn ang="0">
                  <a:pos x="189" y="280"/>
                </a:cxn>
                <a:cxn ang="0">
                  <a:pos x="187" y="289"/>
                </a:cxn>
                <a:cxn ang="0">
                  <a:pos x="184" y="298"/>
                </a:cxn>
                <a:cxn ang="0">
                  <a:pos x="182" y="307"/>
                </a:cxn>
                <a:cxn ang="0">
                  <a:pos x="177" y="315"/>
                </a:cxn>
                <a:cxn ang="0">
                  <a:pos x="173" y="324"/>
                </a:cxn>
                <a:cxn ang="0">
                  <a:pos x="167" y="335"/>
                </a:cxn>
                <a:cxn ang="0">
                  <a:pos x="161" y="343"/>
                </a:cxn>
                <a:cxn ang="0">
                  <a:pos x="155" y="352"/>
                </a:cxn>
                <a:cxn ang="0">
                  <a:pos x="148" y="363"/>
                </a:cxn>
                <a:cxn ang="0">
                  <a:pos x="142" y="369"/>
                </a:cxn>
                <a:cxn ang="0">
                  <a:pos x="133" y="376"/>
                </a:cxn>
                <a:cxn ang="0">
                  <a:pos x="124" y="383"/>
                </a:cxn>
                <a:cxn ang="0">
                  <a:pos x="114" y="392"/>
                </a:cxn>
                <a:cxn ang="0">
                  <a:pos x="99" y="400"/>
                </a:cxn>
                <a:cxn ang="0">
                  <a:pos x="90" y="404"/>
                </a:cxn>
                <a:cxn ang="0">
                  <a:pos x="81" y="407"/>
                </a:cxn>
                <a:cxn ang="0">
                  <a:pos x="72" y="410"/>
                </a:cxn>
                <a:cxn ang="0">
                  <a:pos x="62" y="413"/>
                </a:cxn>
              </a:cxnLst>
              <a:rect l="0" t="0" r="r" b="b"/>
              <a:pathLst>
                <a:path w="260" h="466">
                  <a:moveTo>
                    <a:pt x="87" y="447"/>
                  </a:moveTo>
                  <a:lnTo>
                    <a:pt x="95" y="445"/>
                  </a:lnTo>
                  <a:lnTo>
                    <a:pt x="124" y="466"/>
                  </a:lnTo>
                  <a:lnTo>
                    <a:pt x="158" y="445"/>
                  </a:lnTo>
                  <a:lnTo>
                    <a:pt x="155" y="411"/>
                  </a:lnTo>
                  <a:lnTo>
                    <a:pt x="180" y="385"/>
                  </a:lnTo>
                  <a:lnTo>
                    <a:pt x="214" y="389"/>
                  </a:lnTo>
                  <a:lnTo>
                    <a:pt x="239" y="351"/>
                  </a:lnTo>
                  <a:lnTo>
                    <a:pt x="218" y="323"/>
                  </a:lnTo>
                  <a:lnTo>
                    <a:pt x="232" y="277"/>
                  </a:lnTo>
                  <a:lnTo>
                    <a:pt x="260" y="271"/>
                  </a:lnTo>
                  <a:lnTo>
                    <a:pt x="260" y="268"/>
                  </a:lnTo>
                  <a:lnTo>
                    <a:pt x="260" y="265"/>
                  </a:lnTo>
                  <a:lnTo>
                    <a:pt x="260" y="262"/>
                  </a:lnTo>
                  <a:lnTo>
                    <a:pt x="260" y="259"/>
                  </a:lnTo>
                  <a:lnTo>
                    <a:pt x="260" y="256"/>
                  </a:lnTo>
                  <a:lnTo>
                    <a:pt x="260" y="252"/>
                  </a:lnTo>
                  <a:lnTo>
                    <a:pt x="260" y="249"/>
                  </a:lnTo>
                  <a:lnTo>
                    <a:pt x="260" y="248"/>
                  </a:lnTo>
                  <a:lnTo>
                    <a:pt x="260" y="243"/>
                  </a:lnTo>
                  <a:lnTo>
                    <a:pt x="260" y="242"/>
                  </a:lnTo>
                  <a:lnTo>
                    <a:pt x="260" y="237"/>
                  </a:lnTo>
                  <a:lnTo>
                    <a:pt x="260" y="234"/>
                  </a:lnTo>
                  <a:lnTo>
                    <a:pt x="260" y="231"/>
                  </a:lnTo>
                  <a:lnTo>
                    <a:pt x="260" y="228"/>
                  </a:lnTo>
                  <a:lnTo>
                    <a:pt x="260" y="225"/>
                  </a:lnTo>
                  <a:lnTo>
                    <a:pt x="260" y="223"/>
                  </a:lnTo>
                  <a:lnTo>
                    <a:pt x="230" y="214"/>
                  </a:lnTo>
                  <a:lnTo>
                    <a:pt x="218" y="168"/>
                  </a:lnTo>
                  <a:lnTo>
                    <a:pt x="239" y="140"/>
                  </a:lnTo>
                  <a:lnTo>
                    <a:pt x="218" y="105"/>
                  </a:lnTo>
                  <a:lnTo>
                    <a:pt x="183" y="107"/>
                  </a:lnTo>
                  <a:lnTo>
                    <a:pt x="158" y="82"/>
                  </a:lnTo>
                  <a:lnTo>
                    <a:pt x="162" y="47"/>
                  </a:lnTo>
                  <a:lnTo>
                    <a:pt x="124" y="25"/>
                  </a:lnTo>
                  <a:lnTo>
                    <a:pt x="96" y="44"/>
                  </a:lnTo>
                  <a:lnTo>
                    <a:pt x="50" y="31"/>
                  </a:lnTo>
                  <a:lnTo>
                    <a:pt x="44" y="1"/>
                  </a:lnTo>
                  <a:lnTo>
                    <a:pt x="16" y="0"/>
                  </a:lnTo>
                  <a:lnTo>
                    <a:pt x="0" y="31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1" y="68"/>
                  </a:lnTo>
                  <a:lnTo>
                    <a:pt x="22" y="68"/>
                  </a:lnTo>
                  <a:lnTo>
                    <a:pt x="24" y="68"/>
                  </a:lnTo>
                  <a:lnTo>
                    <a:pt x="27" y="68"/>
                  </a:lnTo>
                  <a:lnTo>
                    <a:pt x="30" y="69"/>
                  </a:lnTo>
                  <a:lnTo>
                    <a:pt x="33" y="69"/>
                  </a:lnTo>
                  <a:lnTo>
                    <a:pt x="36" y="69"/>
                  </a:lnTo>
                  <a:lnTo>
                    <a:pt x="38" y="69"/>
                  </a:lnTo>
                  <a:lnTo>
                    <a:pt x="40" y="71"/>
                  </a:lnTo>
                  <a:lnTo>
                    <a:pt x="43" y="71"/>
                  </a:lnTo>
                  <a:lnTo>
                    <a:pt x="44" y="71"/>
                  </a:lnTo>
                  <a:lnTo>
                    <a:pt x="46" y="71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3" y="72"/>
                  </a:lnTo>
                  <a:lnTo>
                    <a:pt x="55" y="72"/>
                  </a:lnTo>
                  <a:lnTo>
                    <a:pt x="56" y="74"/>
                  </a:lnTo>
                  <a:lnTo>
                    <a:pt x="59" y="74"/>
                  </a:lnTo>
                  <a:lnTo>
                    <a:pt x="62" y="75"/>
                  </a:lnTo>
                  <a:lnTo>
                    <a:pt x="64" y="75"/>
                  </a:lnTo>
                  <a:lnTo>
                    <a:pt x="66" y="77"/>
                  </a:lnTo>
                  <a:lnTo>
                    <a:pt x="68" y="77"/>
                  </a:lnTo>
                  <a:lnTo>
                    <a:pt x="71" y="78"/>
                  </a:lnTo>
                  <a:lnTo>
                    <a:pt x="74" y="78"/>
                  </a:lnTo>
                  <a:lnTo>
                    <a:pt x="77" y="78"/>
                  </a:lnTo>
                  <a:lnTo>
                    <a:pt x="78" y="79"/>
                  </a:lnTo>
                  <a:lnTo>
                    <a:pt x="81" y="81"/>
                  </a:lnTo>
                  <a:lnTo>
                    <a:pt x="84" y="81"/>
                  </a:lnTo>
                  <a:lnTo>
                    <a:pt x="86" y="82"/>
                  </a:lnTo>
                  <a:lnTo>
                    <a:pt x="89" y="84"/>
                  </a:lnTo>
                  <a:lnTo>
                    <a:pt x="92" y="84"/>
                  </a:lnTo>
                  <a:lnTo>
                    <a:pt x="93" y="85"/>
                  </a:lnTo>
                  <a:lnTo>
                    <a:pt x="96" y="87"/>
                  </a:lnTo>
                  <a:lnTo>
                    <a:pt x="99" y="88"/>
                  </a:lnTo>
                  <a:lnTo>
                    <a:pt x="102" y="90"/>
                  </a:lnTo>
                  <a:lnTo>
                    <a:pt x="105" y="91"/>
                  </a:lnTo>
                  <a:lnTo>
                    <a:pt x="108" y="93"/>
                  </a:lnTo>
                  <a:lnTo>
                    <a:pt x="109" y="94"/>
                  </a:lnTo>
                  <a:lnTo>
                    <a:pt x="112" y="96"/>
                  </a:lnTo>
                  <a:lnTo>
                    <a:pt x="115" y="97"/>
                  </a:lnTo>
                  <a:lnTo>
                    <a:pt x="117" y="99"/>
                  </a:lnTo>
                  <a:lnTo>
                    <a:pt x="120" y="100"/>
                  </a:lnTo>
                  <a:lnTo>
                    <a:pt x="123" y="103"/>
                  </a:lnTo>
                  <a:lnTo>
                    <a:pt x="124" y="105"/>
                  </a:lnTo>
                  <a:lnTo>
                    <a:pt x="127" y="106"/>
                  </a:lnTo>
                  <a:lnTo>
                    <a:pt x="128" y="109"/>
                  </a:lnTo>
                  <a:lnTo>
                    <a:pt x="131" y="110"/>
                  </a:lnTo>
                  <a:lnTo>
                    <a:pt x="133" y="113"/>
                  </a:lnTo>
                  <a:lnTo>
                    <a:pt x="137" y="115"/>
                  </a:lnTo>
                  <a:lnTo>
                    <a:pt x="139" y="118"/>
                  </a:lnTo>
                  <a:lnTo>
                    <a:pt x="142" y="121"/>
                  </a:lnTo>
                  <a:lnTo>
                    <a:pt x="145" y="124"/>
                  </a:lnTo>
                  <a:lnTo>
                    <a:pt x="149" y="127"/>
                  </a:lnTo>
                  <a:lnTo>
                    <a:pt x="151" y="128"/>
                  </a:lnTo>
                  <a:lnTo>
                    <a:pt x="152" y="131"/>
                  </a:lnTo>
                  <a:lnTo>
                    <a:pt x="153" y="133"/>
                  </a:lnTo>
                  <a:lnTo>
                    <a:pt x="155" y="136"/>
                  </a:lnTo>
                  <a:lnTo>
                    <a:pt x="158" y="138"/>
                  </a:lnTo>
                  <a:lnTo>
                    <a:pt x="161" y="143"/>
                  </a:lnTo>
                  <a:lnTo>
                    <a:pt x="162" y="144"/>
                  </a:lnTo>
                  <a:lnTo>
                    <a:pt x="164" y="147"/>
                  </a:lnTo>
                  <a:lnTo>
                    <a:pt x="165" y="149"/>
                  </a:lnTo>
                  <a:lnTo>
                    <a:pt x="167" y="152"/>
                  </a:lnTo>
                  <a:lnTo>
                    <a:pt x="168" y="153"/>
                  </a:lnTo>
                  <a:lnTo>
                    <a:pt x="170" y="155"/>
                  </a:lnTo>
                  <a:lnTo>
                    <a:pt x="171" y="156"/>
                  </a:lnTo>
                  <a:lnTo>
                    <a:pt x="171" y="159"/>
                  </a:lnTo>
                  <a:lnTo>
                    <a:pt x="173" y="161"/>
                  </a:lnTo>
                  <a:lnTo>
                    <a:pt x="174" y="164"/>
                  </a:lnTo>
                  <a:lnTo>
                    <a:pt x="174" y="166"/>
                  </a:lnTo>
                  <a:lnTo>
                    <a:pt x="176" y="168"/>
                  </a:lnTo>
                  <a:lnTo>
                    <a:pt x="177" y="169"/>
                  </a:lnTo>
                  <a:lnTo>
                    <a:pt x="177" y="172"/>
                  </a:lnTo>
                  <a:lnTo>
                    <a:pt x="179" y="174"/>
                  </a:lnTo>
                  <a:lnTo>
                    <a:pt x="180" y="177"/>
                  </a:lnTo>
                  <a:lnTo>
                    <a:pt x="180" y="178"/>
                  </a:lnTo>
                  <a:lnTo>
                    <a:pt x="182" y="180"/>
                  </a:lnTo>
                  <a:lnTo>
                    <a:pt x="182" y="183"/>
                  </a:lnTo>
                  <a:lnTo>
                    <a:pt x="183" y="184"/>
                  </a:lnTo>
                  <a:lnTo>
                    <a:pt x="183" y="186"/>
                  </a:lnTo>
                  <a:lnTo>
                    <a:pt x="184" y="189"/>
                  </a:lnTo>
                  <a:lnTo>
                    <a:pt x="184" y="190"/>
                  </a:lnTo>
                  <a:lnTo>
                    <a:pt x="186" y="193"/>
                  </a:lnTo>
                  <a:lnTo>
                    <a:pt x="186" y="195"/>
                  </a:lnTo>
                  <a:lnTo>
                    <a:pt x="186" y="196"/>
                  </a:lnTo>
                  <a:lnTo>
                    <a:pt x="187" y="199"/>
                  </a:lnTo>
                  <a:lnTo>
                    <a:pt x="187" y="202"/>
                  </a:lnTo>
                  <a:lnTo>
                    <a:pt x="187" y="203"/>
                  </a:lnTo>
                  <a:lnTo>
                    <a:pt x="189" y="205"/>
                  </a:lnTo>
                  <a:lnTo>
                    <a:pt x="189" y="208"/>
                  </a:lnTo>
                  <a:lnTo>
                    <a:pt x="189" y="209"/>
                  </a:lnTo>
                  <a:lnTo>
                    <a:pt x="189" y="211"/>
                  </a:lnTo>
                  <a:lnTo>
                    <a:pt x="190" y="214"/>
                  </a:lnTo>
                  <a:lnTo>
                    <a:pt x="190" y="215"/>
                  </a:lnTo>
                  <a:lnTo>
                    <a:pt x="190" y="217"/>
                  </a:lnTo>
                  <a:lnTo>
                    <a:pt x="192" y="221"/>
                  </a:lnTo>
                  <a:lnTo>
                    <a:pt x="192" y="224"/>
                  </a:lnTo>
                  <a:lnTo>
                    <a:pt x="192" y="228"/>
                  </a:lnTo>
                  <a:lnTo>
                    <a:pt x="193" y="233"/>
                  </a:lnTo>
                  <a:lnTo>
                    <a:pt x="193" y="236"/>
                  </a:lnTo>
                  <a:lnTo>
                    <a:pt x="193" y="239"/>
                  </a:lnTo>
                  <a:lnTo>
                    <a:pt x="193" y="242"/>
                  </a:lnTo>
                  <a:lnTo>
                    <a:pt x="195" y="246"/>
                  </a:lnTo>
                  <a:lnTo>
                    <a:pt x="195" y="248"/>
                  </a:lnTo>
                  <a:lnTo>
                    <a:pt x="195" y="249"/>
                  </a:lnTo>
                  <a:lnTo>
                    <a:pt x="193" y="251"/>
                  </a:lnTo>
                  <a:lnTo>
                    <a:pt x="193" y="252"/>
                  </a:lnTo>
                  <a:lnTo>
                    <a:pt x="193" y="255"/>
                  </a:lnTo>
                  <a:lnTo>
                    <a:pt x="193" y="258"/>
                  </a:lnTo>
                  <a:lnTo>
                    <a:pt x="193" y="261"/>
                  </a:lnTo>
                  <a:lnTo>
                    <a:pt x="192" y="264"/>
                  </a:lnTo>
                  <a:lnTo>
                    <a:pt x="192" y="267"/>
                  </a:lnTo>
                  <a:lnTo>
                    <a:pt x="190" y="271"/>
                  </a:lnTo>
                  <a:lnTo>
                    <a:pt x="190" y="273"/>
                  </a:lnTo>
                  <a:lnTo>
                    <a:pt x="190" y="274"/>
                  </a:lnTo>
                  <a:lnTo>
                    <a:pt x="189" y="276"/>
                  </a:lnTo>
                  <a:lnTo>
                    <a:pt x="189" y="279"/>
                  </a:lnTo>
                  <a:lnTo>
                    <a:pt x="189" y="280"/>
                  </a:lnTo>
                  <a:lnTo>
                    <a:pt x="189" y="282"/>
                  </a:lnTo>
                  <a:lnTo>
                    <a:pt x="187" y="284"/>
                  </a:lnTo>
                  <a:lnTo>
                    <a:pt x="187" y="286"/>
                  </a:lnTo>
                  <a:lnTo>
                    <a:pt x="187" y="289"/>
                  </a:lnTo>
                  <a:lnTo>
                    <a:pt x="186" y="290"/>
                  </a:lnTo>
                  <a:lnTo>
                    <a:pt x="186" y="293"/>
                  </a:lnTo>
                  <a:lnTo>
                    <a:pt x="186" y="296"/>
                  </a:lnTo>
                  <a:lnTo>
                    <a:pt x="184" y="298"/>
                  </a:lnTo>
                  <a:lnTo>
                    <a:pt x="183" y="301"/>
                  </a:lnTo>
                  <a:lnTo>
                    <a:pt x="183" y="302"/>
                  </a:lnTo>
                  <a:lnTo>
                    <a:pt x="182" y="304"/>
                  </a:lnTo>
                  <a:lnTo>
                    <a:pt x="182" y="307"/>
                  </a:lnTo>
                  <a:lnTo>
                    <a:pt x="180" y="310"/>
                  </a:lnTo>
                  <a:lnTo>
                    <a:pt x="180" y="311"/>
                  </a:lnTo>
                  <a:lnTo>
                    <a:pt x="179" y="314"/>
                  </a:lnTo>
                  <a:lnTo>
                    <a:pt x="177" y="315"/>
                  </a:lnTo>
                  <a:lnTo>
                    <a:pt x="177" y="318"/>
                  </a:lnTo>
                  <a:lnTo>
                    <a:pt x="176" y="320"/>
                  </a:lnTo>
                  <a:lnTo>
                    <a:pt x="174" y="323"/>
                  </a:lnTo>
                  <a:lnTo>
                    <a:pt x="173" y="324"/>
                  </a:lnTo>
                  <a:lnTo>
                    <a:pt x="173" y="327"/>
                  </a:lnTo>
                  <a:lnTo>
                    <a:pt x="171" y="330"/>
                  </a:lnTo>
                  <a:lnTo>
                    <a:pt x="170" y="333"/>
                  </a:lnTo>
                  <a:lnTo>
                    <a:pt x="167" y="335"/>
                  </a:lnTo>
                  <a:lnTo>
                    <a:pt x="167" y="338"/>
                  </a:lnTo>
                  <a:lnTo>
                    <a:pt x="165" y="339"/>
                  </a:lnTo>
                  <a:lnTo>
                    <a:pt x="164" y="342"/>
                  </a:lnTo>
                  <a:lnTo>
                    <a:pt x="161" y="343"/>
                  </a:lnTo>
                  <a:lnTo>
                    <a:pt x="159" y="346"/>
                  </a:lnTo>
                  <a:lnTo>
                    <a:pt x="159" y="348"/>
                  </a:lnTo>
                  <a:lnTo>
                    <a:pt x="158" y="351"/>
                  </a:lnTo>
                  <a:lnTo>
                    <a:pt x="155" y="352"/>
                  </a:lnTo>
                  <a:lnTo>
                    <a:pt x="153" y="355"/>
                  </a:lnTo>
                  <a:lnTo>
                    <a:pt x="152" y="357"/>
                  </a:lnTo>
                  <a:lnTo>
                    <a:pt x="151" y="360"/>
                  </a:lnTo>
                  <a:lnTo>
                    <a:pt x="148" y="363"/>
                  </a:lnTo>
                  <a:lnTo>
                    <a:pt x="146" y="364"/>
                  </a:lnTo>
                  <a:lnTo>
                    <a:pt x="145" y="366"/>
                  </a:lnTo>
                  <a:lnTo>
                    <a:pt x="142" y="369"/>
                  </a:lnTo>
                  <a:lnTo>
                    <a:pt x="142" y="369"/>
                  </a:lnTo>
                  <a:lnTo>
                    <a:pt x="140" y="370"/>
                  </a:lnTo>
                  <a:lnTo>
                    <a:pt x="139" y="372"/>
                  </a:lnTo>
                  <a:lnTo>
                    <a:pt x="137" y="373"/>
                  </a:lnTo>
                  <a:lnTo>
                    <a:pt x="133" y="376"/>
                  </a:lnTo>
                  <a:lnTo>
                    <a:pt x="130" y="379"/>
                  </a:lnTo>
                  <a:lnTo>
                    <a:pt x="128" y="380"/>
                  </a:lnTo>
                  <a:lnTo>
                    <a:pt x="125" y="382"/>
                  </a:lnTo>
                  <a:lnTo>
                    <a:pt x="124" y="383"/>
                  </a:lnTo>
                  <a:lnTo>
                    <a:pt x="123" y="386"/>
                  </a:lnTo>
                  <a:lnTo>
                    <a:pt x="120" y="388"/>
                  </a:lnTo>
                  <a:lnTo>
                    <a:pt x="117" y="389"/>
                  </a:lnTo>
                  <a:lnTo>
                    <a:pt x="114" y="392"/>
                  </a:lnTo>
                  <a:lnTo>
                    <a:pt x="111" y="394"/>
                  </a:lnTo>
                  <a:lnTo>
                    <a:pt x="108" y="395"/>
                  </a:lnTo>
                  <a:lnTo>
                    <a:pt x="103" y="397"/>
                  </a:lnTo>
                  <a:lnTo>
                    <a:pt x="99" y="400"/>
                  </a:lnTo>
                  <a:lnTo>
                    <a:pt x="96" y="401"/>
                  </a:lnTo>
                  <a:lnTo>
                    <a:pt x="95" y="402"/>
                  </a:lnTo>
                  <a:lnTo>
                    <a:pt x="92" y="402"/>
                  </a:lnTo>
                  <a:lnTo>
                    <a:pt x="90" y="404"/>
                  </a:lnTo>
                  <a:lnTo>
                    <a:pt x="89" y="404"/>
                  </a:lnTo>
                  <a:lnTo>
                    <a:pt x="86" y="405"/>
                  </a:lnTo>
                  <a:lnTo>
                    <a:pt x="84" y="405"/>
                  </a:lnTo>
                  <a:lnTo>
                    <a:pt x="81" y="407"/>
                  </a:lnTo>
                  <a:lnTo>
                    <a:pt x="80" y="408"/>
                  </a:lnTo>
                  <a:lnTo>
                    <a:pt x="77" y="408"/>
                  </a:lnTo>
                  <a:lnTo>
                    <a:pt x="75" y="410"/>
                  </a:lnTo>
                  <a:lnTo>
                    <a:pt x="72" y="410"/>
                  </a:lnTo>
                  <a:lnTo>
                    <a:pt x="69" y="411"/>
                  </a:lnTo>
                  <a:lnTo>
                    <a:pt x="68" y="411"/>
                  </a:lnTo>
                  <a:lnTo>
                    <a:pt x="65" y="413"/>
                  </a:lnTo>
                  <a:lnTo>
                    <a:pt x="62" y="413"/>
                  </a:lnTo>
                  <a:lnTo>
                    <a:pt x="61" y="414"/>
                  </a:lnTo>
                  <a:lnTo>
                    <a:pt x="87" y="447"/>
                  </a:lnTo>
                  <a:lnTo>
                    <a:pt x="87" y="447"/>
                  </a:lnTo>
                  <a:close/>
                </a:path>
              </a:pathLst>
            </a:custGeom>
            <a:solidFill>
              <a:srgbClr val="96AB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1067" y="2259"/>
              <a:ext cx="136" cy="113"/>
            </a:xfrm>
            <a:custGeom>
              <a:avLst/>
              <a:gdLst/>
              <a:ahLst/>
              <a:cxnLst>
                <a:cxn ang="0">
                  <a:pos x="18" y="113"/>
                </a:cxn>
                <a:cxn ang="0">
                  <a:pos x="19" y="110"/>
                </a:cxn>
                <a:cxn ang="0">
                  <a:pos x="24" y="107"/>
                </a:cxn>
                <a:cxn ang="0">
                  <a:pos x="27" y="106"/>
                </a:cxn>
                <a:cxn ang="0">
                  <a:pos x="28" y="105"/>
                </a:cxn>
                <a:cxn ang="0">
                  <a:pos x="30" y="102"/>
                </a:cxn>
                <a:cxn ang="0">
                  <a:pos x="33" y="100"/>
                </a:cxn>
                <a:cxn ang="0">
                  <a:pos x="34" y="99"/>
                </a:cxn>
                <a:cxn ang="0">
                  <a:pos x="37" y="96"/>
                </a:cxn>
                <a:cxn ang="0">
                  <a:pos x="40" y="94"/>
                </a:cxn>
                <a:cxn ang="0">
                  <a:pos x="43" y="93"/>
                </a:cxn>
                <a:cxn ang="0">
                  <a:pos x="47" y="91"/>
                </a:cxn>
                <a:cxn ang="0">
                  <a:pos x="50" y="90"/>
                </a:cxn>
                <a:cxn ang="0">
                  <a:pos x="53" y="87"/>
                </a:cxn>
                <a:cxn ang="0">
                  <a:pos x="58" y="85"/>
                </a:cxn>
                <a:cxn ang="0">
                  <a:pos x="61" y="84"/>
                </a:cxn>
                <a:cxn ang="0">
                  <a:pos x="65" y="82"/>
                </a:cxn>
                <a:cxn ang="0">
                  <a:pos x="66" y="81"/>
                </a:cxn>
                <a:cxn ang="0">
                  <a:pos x="69" y="81"/>
                </a:cxn>
                <a:cxn ang="0">
                  <a:pos x="71" y="79"/>
                </a:cxn>
                <a:cxn ang="0">
                  <a:pos x="74" y="79"/>
                </a:cxn>
                <a:cxn ang="0">
                  <a:pos x="75" y="78"/>
                </a:cxn>
                <a:cxn ang="0">
                  <a:pos x="78" y="78"/>
                </a:cxn>
                <a:cxn ang="0">
                  <a:pos x="80" y="77"/>
                </a:cxn>
                <a:cxn ang="0">
                  <a:pos x="81" y="77"/>
                </a:cxn>
                <a:cxn ang="0">
                  <a:pos x="84" y="75"/>
                </a:cxn>
                <a:cxn ang="0">
                  <a:pos x="86" y="75"/>
                </a:cxn>
                <a:cxn ang="0">
                  <a:pos x="90" y="75"/>
                </a:cxn>
                <a:cxn ang="0">
                  <a:pos x="92" y="74"/>
                </a:cxn>
                <a:cxn ang="0">
                  <a:pos x="94" y="74"/>
                </a:cxn>
                <a:cxn ang="0">
                  <a:pos x="96" y="72"/>
                </a:cxn>
                <a:cxn ang="0">
                  <a:pos x="99" y="72"/>
                </a:cxn>
                <a:cxn ang="0">
                  <a:pos x="102" y="72"/>
                </a:cxn>
                <a:cxn ang="0">
                  <a:pos x="103" y="71"/>
                </a:cxn>
                <a:cxn ang="0">
                  <a:pos x="106" y="71"/>
                </a:cxn>
                <a:cxn ang="0">
                  <a:pos x="109" y="71"/>
                </a:cxn>
                <a:cxn ang="0">
                  <a:pos x="112" y="71"/>
                </a:cxn>
                <a:cxn ang="0">
                  <a:pos x="115" y="69"/>
                </a:cxn>
                <a:cxn ang="0">
                  <a:pos x="117" y="69"/>
                </a:cxn>
                <a:cxn ang="0">
                  <a:pos x="120" y="68"/>
                </a:cxn>
                <a:cxn ang="0">
                  <a:pos x="124" y="68"/>
                </a:cxn>
                <a:cxn ang="0">
                  <a:pos x="127" y="68"/>
                </a:cxn>
                <a:cxn ang="0">
                  <a:pos x="130" y="68"/>
                </a:cxn>
                <a:cxn ang="0">
                  <a:pos x="133" y="68"/>
                </a:cxn>
                <a:cxn ang="0">
                  <a:pos x="136" y="68"/>
                </a:cxn>
                <a:cxn ang="0">
                  <a:pos x="134" y="0"/>
                </a:cxn>
                <a:cxn ang="0">
                  <a:pos x="112" y="0"/>
                </a:cxn>
                <a:cxn ang="0">
                  <a:pos x="105" y="31"/>
                </a:cxn>
                <a:cxn ang="0">
                  <a:pos x="59" y="44"/>
                </a:cxn>
                <a:cxn ang="0">
                  <a:pos x="30" y="23"/>
                </a:cxn>
                <a:cxn ang="0">
                  <a:pos x="0" y="40"/>
                </a:cxn>
                <a:cxn ang="0">
                  <a:pos x="18" y="113"/>
                </a:cxn>
                <a:cxn ang="0">
                  <a:pos x="18" y="113"/>
                </a:cxn>
              </a:cxnLst>
              <a:rect l="0" t="0" r="r" b="b"/>
              <a:pathLst>
                <a:path w="136" h="113">
                  <a:moveTo>
                    <a:pt x="18" y="113"/>
                  </a:moveTo>
                  <a:lnTo>
                    <a:pt x="19" y="110"/>
                  </a:lnTo>
                  <a:lnTo>
                    <a:pt x="24" y="107"/>
                  </a:lnTo>
                  <a:lnTo>
                    <a:pt x="27" y="106"/>
                  </a:lnTo>
                  <a:lnTo>
                    <a:pt x="28" y="105"/>
                  </a:lnTo>
                  <a:lnTo>
                    <a:pt x="30" y="102"/>
                  </a:lnTo>
                  <a:lnTo>
                    <a:pt x="33" y="100"/>
                  </a:lnTo>
                  <a:lnTo>
                    <a:pt x="34" y="99"/>
                  </a:lnTo>
                  <a:lnTo>
                    <a:pt x="37" y="96"/>
                  </a:lnTo>
                  <a:lnTo>
                    <a:pt x="40" y="94"/>
                  </a:lnTo>
                  <a:lnTo>
                    <a:pt x="43" y="93"/>
                  </a:lnTo>
                  <a:lnTo>
                    <a:pt x="47" y="91"/>
                  </a:lnTo>
                  <a:lnTo>
                    <a:pt x="50" y="90"/>
                  </a:lnTo>
                  <a:lnTo>
                    <a:pt x="53" y="87"/>
                  </a:lnTo>
                  <a:lnTo>
                    <a:pt x="58" y="85"/>
                  </a:lnTo>
                  <a:lnTo>
                    <a:pt x="61" y="84"/>
                  </a:lnTo>
                  <a:lnTo>
                    <a:pt x="65" y="82"/>
                  </a:lnTo>
                  <a:lnTo>
                    <a:pt x="66" y="81"/>
                  </a:lnTo>
                  <a:lnTo>
                    <a:pt x="69" y="81"/>
                  </a:lnTo>
                  <a:lnTo>
                    <a:pt x="71" y="79"/>
                  </a:lnTo>
                  <a:lnTo>
                    <a:pt x="74" y="79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80" y="77"/>
                  </a:lnTo>
                  <a:lnTo>
                    <a:pt x="81" y="77"/>
                  </a:lnTo>
                  <a:lnTo>
                    <a:pt x="84" y="75"/>
                  </a:lnTo>
                  <a:lnTo>
                    <a:pt x="86" y="75"/>
                  </a:lnTo>
                  <a:lnTo>
                    <a:pt x="90" y="75"/>
                  </a:lnTo>
                  <a:lnTo>
                    <a:pt x="92" y="74"/>
                  </a:lnTo>
                  <a:lnTo>
                    <a:pt x="94" y="74"/>
                  </a:lnTo>
                  <a:lnTo>
                    <a:pt x="96" y="72"/>
                  </a:lnTo>
                  <a:lnTo>
                    <a:pt x="99" y="72"/>
                  </a:lnTo>
                  <a:lnTo>
                    <a:pt x="102" y="72"/>
                  </a:lnTo>
                  <a:lnTo>
                    <a:pt x="103" y="71"/>
                  </a:lnTo>
                  <a:lnTo>
                    <a:pt x="106" y="71"/>
                  </a:lnTo>
                  <a:lnTo>
                    <a:pt x="109" y="71"/>
                  </a:lnTo>
                  <a:lnTo>
                    <a:pt x="112" y="71"/>
                  </a:lnTo>
                  <a:lnTo>
                    <a:pt x="115" y="69"/>
                  </a:lnTo>
                  <a:lnTo>
                    <a:pt x="117" y="69"/>
                  </a:lnTo>
                  <a:lnTo>
                    <a:pt x="120" y="68"/>
                  </a:lnTo>
                  <a:lnTo>
                    <a:pt x="124" y="68"/>
                  </a:lnTo>
                  <a:lnTo>
                    <a:pt x="127" y="68"/>
                  </a:lnTo>
                  <a:lnTo>
                    <a:pt x="130" y="68"/>
                  </a:lnTo>
                  <a:lnTo>
                    <a:pt x="133" y="68"/>
                  </a:lnTo>
                  <a:lnTo>
                    <a:pt x="136" y="68"/>
                  </a:lnTo>
                  <a:lnTo>
                    <a:pt x="134" y="0"/>
                  </a:lnTo>
                  <a:lnTo>
                    <a:pt x="112" y="0"/>
                  </a:lnTo>
                  <a:lnTo>
                    <a:pt x="105" y="31"/>
                  </a:lnTo>
                  <a:lnTo>
                    <a:pt x="59" y="44"/>
                  </a:lnTo>
                  <a:lnTo>
                    <a:pt x="30" y="23"/>
                  </a:lnTo>
                  <a:lnTo>
                    <a:pt x="0" y="40"/>
                  </a:lnTo>
                  <a:lnTo>
                    <a:pt x="18" y="113"/>
                  </a:lnTo>
                  <a:lnTo>
                    <a:pt x="18" y="113"/>
                  </a:lnTo>
                  <a:close/>
                </a:path>
              </a:pathLst>
            </a:custGeom>
            <a:solidFill>
              <a:srgbClr val="96AB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1122" y="2461"/>
              <a:ext cx="125" cy="171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13" y="6"/>
                </a:cxn>
                <a:cxn ang="0">
                  <a:pos x="19" y="3"/>
                </a:cxn>
                <a:cxn ang="0">
                  <a:pos x="23" y="0"/>
                </a:cxn>
                <a:cxn ang="0">
                  <a:pos x="28" y="3"/>
                </a:cxn>
                <a:cxn ang="0">
                  <a:pos x="37" y="7"/>
                </a:cxn>
                <a:cxn ang="0">
                  <a:pos x="32" y="18"/>
                </a:cxn>
                <a:cxn ang="0">
                  <a:pos x="31" y="23"/>
                </a:cxn>
                <a:cxn ang="0">
                  <a:pos x="29" y="32"/>
                </a:cxn>
                <a:cxn ang="0">
                  <a:pos x="28" y="38"/>
                </a:cxn>
                <a:cxn ang="0">
                  <a:pos x="29" y="46"/>
                </a:cxn>
                <a:cxn ang="0">
                  <a:pos x="29" y="52"/>
                </a:cxn>
                <a:cxn ang="0">
                  <a:pos x="32" y="57"/>
                </a:cxn>
                <a:cxn ang="0">
                  <a:pos x="37" y="66"/>
                </a:cxn>
                <a:cxn ang="0">
                  <a:pos x="42" y="72"/>
                </a:cxn>
                <a:cxn ang="0">
                  <a:pos x="50" y="78"/>
                </a:cxn>
                <a:cxn ang="0">
                  <a:pos x="59" y="82"/>
                </a:cxn>
                <a:cxn ang="0">
                  <a:pos x="65" y="84"/>
                </a:cxn>
                <a:cxn ang="0">
                  <a:pos x="70" y="85"/>
                </a:cxn>
                <a:cxn ang="0">
                  <a:pos x="78" y="85"/>
                </a:cxn>
                <a:cxn ang="0">
                  <a:pos x="84" y="85"/>
                </a:cxn>
                <a:cxn ang="0">
                  <a:pos x="90" y="84"/>
                </a:cxn>
                <a:cxn ang="0">
                  <a:pos x="96" y="81"/>
                </a:cxn>
                <a:cxn ang="0">
                  <a:pos x="107" y="74"/>
                </a:cxn>
                <a:cxn ang="0">
                  <a:pos x="116" y="75"/>
                </a:cxn>
                <a:cxn ang="0">
                  <a:pos x="124" y="81"/>
                </a:cxn>
                <a:cxn ang="0">
                  <a:pos x="121" y="85"/>
                </a:cxn>
                <a:cxn ang="0">
                  <a:pos x="115" y="93"/>
                </a:cxn>
                <a:cxn ang="0">
                  <a:pos x="110" y="100"/>
                </a:cxn>
                <a:cxn ang="0">
                  <a:pos x="106" y="108"/>
                </a:cxn>
                <a:cxn ang="0">
                  <a:pos x="101" y="116"/>
                </a:cxn>
                <a:cxn ang="0">
                  <a:pos x="98" y="125"/>
                </a:cxn>
                <a:cxn ang="0">
                  <a:pos x="94" y="134"/>
                </a:cxn>
                <a:cxn ang="0">
                  <a:pos x="93" y="143"/>
                </a:cxn>
                <a:cxn ang="0">
                  <a:pos x="91" y="152"/>
                </a:cxn>
                <a:cxn ang="0">
                  <a:pos x="90" y="161"/>
                </a:cxn>
                <a:cxn ang="0">
                  <a:pos x="88" y="171"/>
                </a:cxn>
                <a:cxn ang="0">
                  <a:pos x="82" y="161"/>
                </a:cxn>
                <a:cxn ang="0">
                  <a:pos x="78" y="152"/>
                </a:cxn>
                <a:cxn ang="0">
                  <a:pos x="72" y="144"/>
                </a:cxn>
                <a:cxn ang="0">
                  <a:pos x="67" y="137"/>
                </a:cxn>
                <a:cxn ang="0">
                  <a:pos x="62" y="130"/>
                </a:cxn>
                <a:cxn ang="0">
                  <a:pos x="57" y="121"/>
                </a:cxn>
                <a:cxn ang="0">
                  <a:pos x="53" y="115"/>
                </a:cxn>
                <a:cxn ang="0">
                  <a:pos x="50" y="108"/>
                </a:cxn>
                <a:cxn ang="0">
                  <a:pos x="45" y="102"/>
                </a:cxn>
                <a:cxn ang="0">
                  <a:pos x="42" y="94"/>
                </a:cxn>
                <a:cxn ang="0">
                  <a:pos x="38" y="87"/>
                </a:cxn>
                <a:cxn ang="0">
                  <a:pos x="35" y="81"/>
                </a:cxn>
                <a:cxn ang="0">
                  <a:pos x="31" y="74"/>
                </a:cxn>
                <a:cxn ang="0">
                  <a:pos x="26" y="68"/>
                </a:cxn>
                <a:cxn ang="0">
                  <a:pos x="23" y="60"/>
                </a:cxn>
                <a:cxn ang="0">
                  <a:pos x="20" y="53"/>
                </a:cxn>
                <a:cxn ang="0">
                  <a:pos x="16" y="46"/>
                </a:cxn>
                <a:cxn ang="0">
                  <a:pos x="13" y="38"/>
                </a:cxn>
                <a:cxn ang="0">
                  <a:pos x="9" y="31"/>
                </a:cxn>
                <a:cxn ang="0">
                  <a:pos x="6" y="22"/>
                </a:cxn>
                <a:cxn ang="0">
                  <a:pos x="1" y="15"/>
                </a:cxn>
              </a:cxnLst>
              <a:rect l="0" t="0" r="r" b="b"/>
              <a:pathLst>
                <a:path w="125" h="171">
                  <a:moveTo>
                    <a:pt x="0" y="12"/>
                  </a:moveTo>
                  <a:lnTo>
                    <a:pt x="4" y="10"/>
                  </a:lnTo>
                  <a:lnTo>
                    <a:pt x="7" y="10"/>
                  </a:lnTo>
                  <a:lnTo>
                    <a:pt x="9" y="9"/>
                  </a:lnTo>
                  <a:lnTo>
                    <a:pt x="11" y="7"/>
                  </a:lnTo>
                  <a:lnTo>
                    <a:pt x="13" y="6"/>
                  </a:lnTo>
                  <a:lnTo>
                    <a:pt x="16" y="6"/>
                  </a:lnTo>
                  <a:lnTo>
                    <a:pt x="17" y="4"/>
                  </a:lnTo>
                  <a:lnTo>
                    <a:pt x="19" y="3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8" y="3"/>
                  </a:lnTo>
                  <a:lnTo>
                    <a:pt x="31" y="3"/>
                  </a:lnTo>
                  <a:lnTo>
                    <a:pt x="32" y="6"/>
                  </a:lnTo>
                  <a:lnTo>
                    <a:pt x="37" y="7"/>
                  </a:lnTo>
                  <a:lnTo>
                    <a:pt x="39" y="10"/>
                  </a:lnTo>
                  <a:lnTo>
                    <a:pt x="37" y="15"/>
                  </a:lnTo>
                  <a:lnTo>
                    <a:pt x="32" y="18"/>
                  </a:lnTo>
                  <a:lnTo>
                    <a:pt x="32" y="21"/>
                  </a:lnTo>
                  <a:lnTo>
                    <a:pt x="31" y="22"/>
                  </a:lnTo>
                  <a:lnTo>
                    <a:pt x="31" y="23"/>
                  </a:lnTo>
                  <a:lnTo>
                    <a:pt x="29" y="26"/>
                  </a:lnTo>
                  <a:lnTo>
                    <a:pt x="29" y="29"/>
                  </a:lnTo>
                  <a:lnTo>
                    <a:pt x="29" y="32"/>
                  </a:lnTo>
                  <a:lnTo>
                    <a:pt x="28" y="34"/>
                  </a:lnTo>
                  <a:lnTo>
                    <a:pt x="28" y="35"/>
                  </a:lnTo>
                  <a:lnTo>
                    <a:pt x="28" y="38"/>
                  </a:lnTo>
                  <a:lnTo>
                    <a:pt x="28" y="40"/>
                  </a:lnTo>
                  <a:lnTo>
                    <a:pt x="28" y="43"/>
                  </a:lnTo>
                  <a:lnTo>
                    <a:pt x="29" y="46"/>
                  </a:lnTo>
                  <a:lnTo>
                    <a:pt x="29" y="47"/>
                  </a:lnTo>
                  <a:lnTo>
                    <a:pt x="29" y="49"/>
                  </a:lnTo>
                  <a:lnTo>
                    <a:pt x="29" y="52"/>
                  </a:lnTo>
                  <a:lnTo>
                    <a:pt x="31" y="53"/>
                  </a:lnTo>
                  <a:lnTo>
                    <a:pt x="31" y="56"/>
                  </a:lnTo>
                  <a:lnTo>
                    <a:pt x="32" y="57"/>
                  </a:lnTo>
                  <a:lnTo>
                    <a:pt x="32" y="60"/>
                  </a:lnTo>
                  <a:lnTo>
                    <a:pt x="35" y="63"/>
                  </a:lnTo>
                  <a:lnTo>
                    <a:pt x="37" y="66"/>
                  </a:lnTo>
                  <a:lnTo>
                    <a:pt x="39" y="69"/>
                  </a:lnTo>
                  <a:lnTo>
                    <a:pt x="41" y="71"/>
                  </a:lnTo>
                  <a:lnTo>
                    <a:pt x="42" y="72"/>
                  </a:lnTo>
                  <a:lnTo>
                    <a:pt x="45" y="75"/>
                  </a:lnTo>
                  <a:lnTo>
                    <a:pt x="47" y="77"/>
                  </a:lnTo>
                  <a:lnTo>
                    <a:pt x="50" y="78"/>
                  </a:lnTo>
                  <a:lnTo>
                    <a:pt x="54" y="81"/>
                  </a:lnTo>
                  <a:lnTo>
                    <a:pt x="56" y="81"/>
                  </a:lnTo>
                  <a:lnTo>
                    <a:pt x="59" y="82"/>
                  </a:lnTo>
                  <a:lnTo>
                    <a:pt x="60" y="84"/>
                  </a:lnTo>
                  <a:lnTo>
                    <a:pt x="62" y="84"/>
                  </a:lnTo>
                  <a:lnTo>
                    <a:pt x="65" y="84"/>
                  </a:lnTo>
                  <a:lnTo>
                    <a:pt x="67" y="85"/>
                  </a:lnTo>
                  <a:lnTo>
                    <a:pt x="69" y="85"/>
                  </a:lnTo>
                  <a:lnTo>
                    <a:pt x="70" y="85"/>
                  </a:lnTo>
                  <a:lnTo>
                    <a:pt x="73" y="85"/>
                  </a:lnTo>
                  <a:lnTo>
                    <a:pt x="75" y="85"/>
                  </a:lnTo>
                  <a:lnTo>
                    <a:pt x="78" y="85"/>
                  </a:lnTo>
                  <a:lnTo>
                    <a:pt x="79" y="85"/>
                  </a:lnTo>
                  <a:lnTo>
                    <a:pt x="82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8" y="84"/>
                  </a:lnTo>
                  <a:lnTo>
                    <a:pt x="90" y="84"/>
                  </a:lnTo>
                  <a:lnTo>
                    <a:pt x="91" y="82"/>
                  </a:lnTo>
                  <a:lnTo>
                    <a:pt x="94" y="82"/>
                  </a:lnTo>
                  <a:lnTo>
                    <a:pt x="96" y="81"/>
                  </a:lnTo>
                  <a:lnTo>
                    <a:pt x="100" y="78"/>
                  </a:lnTo>
                  <a:lnTo>
                    <a:pt x="104" y="77"/>
                  </a:lnTo>
                  <a:lnTo>
                    <a:pt x="107" y="74"/>
                  </a:lnTo>
                  <a:lnTo>
                    <a:pt x="110" y="71"/>
                  </a:lnTo>
                  <a:lnTo>
                    <a:pt x="113" y="72"/>
                  </a:lnTo>
                  <a:lnTo>
                    <a:pt x="116" y="75"/>
                  </a:lnTo>
                  <a:lnTo>
                    <a:pt x="119" y="77"/>
                  </a:lnTo>
                  <a:lnTo>
                    <a:pt x="121" y="78"/>
                  </a:lnTo>
                  <a:lnTo>
                    <a:pt x="124" y="81"/>
                  </a:lnTo>
                  <a:lnTo>
                    <a:pt x="125" y="82"/>
                  </a:lnTo>
                  <a:lnTo>
                    <a:pt x="122" y="84"/>
                  </a:lnTo>
                  <a:lnTo>
                    <a:pt x="121" y="85"/>
                  </a:lnTo>
                  <a:lnTo>
                    <a:pt x="118" y="88"/>
                  </a:lnTo>
                  <a:lnTo>
                    <a:pt x="116" y="90"/>
                  </a:lnTo>
                  <a:lnTo>
                    <a:pt x="115" y="93"/>
                  </a:lnTo>
                  <a:lnTo>
                    <a:pt x="113" y="94"/>
                  </a:lnTo>
                  <a:lnTo>
                    <a:pt x="112" y="97"/>
                  </a:lnTo>
                  <a:lnTo>
                    <a:pt x="110" y="100"/>
                  </a:lnTo>
                  <a:lnTo>
                    <a:pt x="107" y="102"/>
                  </a:lnTo>
                  <a:lnTo>
                    <a:pt x="107" y="105"/>
                  </a:lnTo>
                  <a:lnTo>
                    <a:pt x="106" y="108"/>
                  </a:lnTo>
                  <a:lnTo>
                    <a:pt x="104" y="111"/>
                  </a:lnTo>
                  <a:lnTo>
                    <a:pt x="103" y="113"/>
                  </a:lnTo>
                  <a:lnTo>
                    <a:pt x="101" y="116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98" y="125"/>
                  </a:lnTo>
                  <a:lnTo>
                    <a:pt x="97" y="128"/>
                  </a:lnTo>
                  <a:lnTo>
                    <a:pt x="96" y="131"/>
                  </a:lnTo>
                  <a:lnTo>
                    <a:pt x="94" y="134"/>
                  </a:lnTo>
                  <a:lnTo>
                    <a:pt x="94" y="137"/>
                  </a:lnTo>
                  <a:lnTo>
                    <a:pt x="93" y="140"/>
                  </a:lnTo>
                  <a:lnTo>
                    <a:pt x="93" y="143"/>
                  </a:lnTo>
                  <a:lnTo>
                    <a:pt x="91" y="146"/>
                  </a:lnTo>
                  <a:lnTo>
                    <a:pt x="91" y="149"/>
                  </a:lnTo>
                  <a:lnTo>
                    <a:pt x="91" y="152"/>
                  </a:lnTo>
                  <a:lnTo>
                    <a:pt x="90" y="155"/>
                  </a:lnTo>
                  <a:lnTo>
                    <a:pt x="90" y="158"/>
                  </a:lnTo>
                  <a:lnTo>
                    <a:pt x="90" y="161"/>
                  </a:lnTo>
                  <a:lnTo>
                    <a:pt x="88" y="164"/>
                  </a:lnTo>
                  <a:lnTo>
                    <a:pt x="88" y="167"/>
                  </a:lnTo>
                  <a:lnTo>
                    <a:pt x="88" y="171"/>
                  </a:lnTo>
                  <a:lnTo>
                    <a:pt x="87" y="167"/>
                  </a:lnTo>
                  <a:lnTo>
                    <a:pt x="84" y="164"/>
                  </a:lnTo>
                  <a:lnTo>
                    <a:pt x="82" y="161"/>
                  </a:lnTo>
                  <a:lnTo>
                    <a:pt x="81" y="158"/>
                  </a:lnTo>
                  <a:lnTo>
                    <a:pt x="79" y="155"/>
                  </a:lnTo>
                  <a:lnTo>
                    <a:pt x="78" y="152"/>
                  </a:lnTo>
                  <a:lnTo>
                    <a:pt x="75" y="149"/>
                  </a:lnTo>
                  <a:lnTo>
                    <a:pt x="73" y="147"/>
                  </a:lnTo>
                  <a:lnTo>
                    <a:pt x="72" y="144"/>
                  </a:lnTo>
                  <a:lnTo>
                    <a:pt x="70" y="141"/>
                  </a:lnTo>
                  <a:lnTo>
                    <a:pt x="69" y="139"/>
                  </a:lnTo>
                  <a:lnTo>
                    <a:pt x="67" y="137"/>
                  </a:lnTo>
                  <a:lnTo>
                    <a:pt x="65" y="134"/>
                  </a:lnTo>
                  <a:lnTo>
                    <a:pt x="63" y="131"/>
                  </a:lnTo>
                  <a:lnTo>
                    <a:pt x="62" y="130"/>
                  </a:lnTo>
                  <a:lnTo>
                    <a:pt x="60" y="127"/>
                  </a:lnTo>
                  <a:lnTo>
                    <a:pt x="59" y="124"/>
                  </a:lnTo>
                  <a:lnTo>
                    <a:pt x="57" y="121"/>
                  </a:lnTo>
                  <a:lnTo>
                    <a:pt x="56" y="119"/>
                  </a:lnTo>
                  <a:lnTo>
                    <a:pt x="54" y="116"/>
                  </a:lnTo>
                  <a:lnTo>
                    <a:pt x="53" y="115"/>
                  </a:lnTo>
                  <a:lnTo>
                    <a:pt x="53" y="112"/>
                  </a:lnTo>
                  <a:lnTo>
                    <a:pt x="51" y="109"/>
                  </a:lnTo>
                  <a:lnTo>
                    <a:pt x="50" y="108"/>
                  </a:lnTo>
                  <a:lnTo>
                    <a:pt x="48" y="105"/>
                  </a:lnTo>
                  <a:lnTo>
                    <a:pt x="47" y="103"/>
                  </a:lnTo>
                  <a:lnTo>
                    <a:pt x="45" y="102"/>
                  </a:lnTo>
                  <a:lnTo>
                    <a:pt x="44" y="99"/>
                  </a:lnTo>
                  <a:lnTo>
                    <a:pt x="42" y="97"/>
                  </a:lnTo>
                  <a:lnTo>
                    <a:pt x="42" y="94"/>
                  </a:lnTo>
                  <a:lnTo>
                    <a:pt x="41" y="93"/>
                  </a:lnTo>
                  <a:lnTo>
                    <a:pt x="39" y="90"/>
                  </a:lnTo>
                  <a:lnTo>
                    <a:pt x="38" y="87"/>
                  </a:lnTo>
                  <a:lnTo>
                    <a:pt x="37" y="85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2" y="78"/>
                  </a:lnTo>
                  <a:lnTo>
                    <a:pt x="31" y="77"/>
                  </a:lnTo>
                  <a:lnTo>
                    <a:pt x="31" y="74"/>
                  </a:lnTo>
                  <a:lnTo>
                    <a:pt x="29" y="72"/>
                  </a:lnTo>
                  <a:lnTo>
                    <a:pt x="28" y="69"/>
                  </a:lnTo>
                  <a:lnTo>
                    <a:pt x="26" y="68"/>
                  </a:lnTo>
                  <a:lnTo>
                    <a:pt x="26" y="65"/>
                  </a:lnTo>
                  <a:lnTo>
                    <a:pt x="25" y="63"/>
                  </a:lnTo>
                  <a:lnTo>
                    <a:pt x="23" y="60"/>
                  </a:lnTo>
                  <a:lnTo>
                    <a:pt x="22" y="57"/>
                  </a:lnTo>
                  <a:lnTo>
                    <a:pt x="22" y="56"/>
                  </a:lnTo>
                  <a:lnTo>
                    <a:pt x="20" y="53"/>
                  </a:lnTo>
                  <a:lnTo>
                    <a:pt x="19" y="52"/>
                  </a:lnTo>
                  <a:lnTo>
                    <a:pt x="17" y="49"/>
                  </a:lnTo>
                  <a:lnTo>
                    <a:pt x="16" y="46"/>
                  </a:lnTo>
                  <a:lnTo>
                    <a:pt x="16" y="44"/>
                  </a:lnTo>
                  <a:lnTo>
                    <a:pt x="14" y="41"/>
                  </a:lnTo>
                  <a:lnTo>
                    <a:pt x="13" y="38"/>
                  </a:lnTo>
                  <a:lnTo>
                    <a:pt x="11" y="37"/>
                  </a:lnTo>
                  <a:lnTo>
                    <a:pt x="10" y="34"/>
                  </a:lnTo>
                  <a:lnTo>
                    <a:pt x="9" y="31"/>
                  </a:lnTo>
                  <a:lnTo>
                    <a:pt x="9" y="29"/>
                  </a:lnTo>
                  <a:lnTo>
                    <a:pt x="7" y="25"/>
                  </a:lnTo>
                  <a:lnTo>
                    <a:pt x="6" y="22"/>
                  </a:lnTo>
                  <a:lnTo>
                    <a:pt x="4" y="21"/>
                  </a:lnTo>
                  <a:lnTo>
                    <a:pt x="3" y="18"/>
                  </a:lnTo>
                  <a:lnTo>
                    <a:pt x="1" y="15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96AB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1147" y="2315"/>
              <a:ext cx="234" cy="228"/>
            </a:xfrm>
            <a:custGeom>
              <a:avLst/>
              <a:gdLst/>
              <a:ahLst/>
              <a:cxnLst>
                <a:cxn ang="0">
                  <a:pos x="91" y="221"/>
                </a:cxn>
                <a:cxn ang="0">
                  <a:pos x="90" y="211"/>
                </a:cxn>
                <a:cxn ang="0">
                  <a:pos x="94" y="199"/>
                </a:cxn>
                <a:cxn ang="0">
                  <a:pos x="96" y="189"/>
                </a:cxn>
                <a:cxn ang="0">
                  <a:pos x="94" y="178"/>
                </a:cxn>
                <a:cxn ang="0">
                  <a:pos x="90" y="167"/>
                </a:cxn>
                <a:cxn ang="0">
                  <a:pos x="84" y="158"/>
                </a:cxn>
                <a:cxn ang="0">
                  <a:pos x="72" y="147"/>
                </a:cxn>
                <a:cxn ang="0">
                  <a:pos x="62" y="143"/>
                </a:cxn>
                <a:cxn ang="0">
                  <a:pos x="51" y="140"/>
                </a:cxn>
                <a:cxn ang="0">
                  <a:pos x="40" y="141"/>
                </a:cxn>
                <a:cxn ang="0">
                  <a:pos x="29" y="144"/>
                </a:cxn>
                <a:cxn ang="0">
                  <a:pos x="14" y="156"/>
                </a:cxn>
                <a:cxn ang="0">
                  <a:pos x="6" y="139"/>
                </a:cxn>
                <a:cxn ang="0">
                  <a:pos x="14" y="127"/>
                </a:cxn>
                <a:cxn ang="0">
                  <a:pos x="22" y="113"/>
                </a:cxn>
                <a:cxn ang="0">
                  <a:pos x="26" y="99"/>
                </a:cxn>
                <a:cxn ang="0">
                  <a:pos x="31" y="84"/>
                </a:cxn>
                <a:cxn ang="0">
                  <a:pos x="34" y="68"/>
                </a:cxn>
                <a:cxn ang="0">
                  <a:pos x="35" y="54"/>
                </a:cxn>
                <a:cxn ang="0">
                  <a:pos x="37" y="40"/>
                </a:cxn>
                <a:cxn ang="0">
                  <a:pos x="37" y="28"/>
                </a:cxn>
                <a:cxn ang="0">
                  <a:pos x="37" y="18"/>
                </a:cxn>
                <a:cxn ang="0">
                  <a:pos x="37" y="3"/>
                </a:cxn>
                <a:cxn ang="0">
                  <a:pos x="63" y="10"/>
                </a:cxn>
                <a:cxn ang="0">
                  <a:pos x="65" y="37"/>
                </a:cxn>
                <a:cxn ang="0">
                  <a:pos x="66" y="59"/>
                </a:cxn>
                <a:cxn ang="0">
                  <a:pos x="69" y="78"/>
                </a:cxn>
                <a:cxn ang="0">
                  <a:pos x="73" y="94"/>
                </a:cxn>
                <a:cxn ang="0">
                  <a:pos x="78" y="108"/>
                </a:cxn>
                <a:cxn ang="0">
                  <a:pos x="82" y="119"/>
                </a:cxn>
                <a:cxn ang="0">
                  <a:pos x="90" y="134"/>
                </a:cxn>
                <a:cxn ang="0">
                  <a:pos x="100" y="147"/>
                </a:cxn>
                <a:cxn ang="0">
                  <a:pos x="109" y="155"/>
                </a:cxn>
                <a:cxn ang="0">
                  <a:pos x="119" y="162"/>
                </a:cxn>
                <a:cxn ang="0">
                  <a:pos x="131" y="167"/>
                </a:cxn>
                <a:cxn ang="0">
                  <a:pos x="144" y="169"/>
                </a:cxn>
                <a:cxn ang="0">
                  <a:pos x="158" y="171"/>
                </a:cxn>
                <a:cxn ang="0">
                  <a:pos x="172" y="172"/>
                </a:cxn>
                <a:cxn ang="0">
                  <a:pos x="186" y="172"/>
                </a:cxn>
                <a:cxn ang="0">
                  <a:pos x="197" y="171"/>
                </a:cxn>
                <a:cxn ang="0">
                  <a:pos x="209" y="169"/>
                </a:cxn>
                <a:cxn ang="0">
                  <a:pos x="219" y="168"/>
                </a:cxn>
                <a:cxn ang="0">
                  <a:pos x="233" y="165"/>
                </a:cxn>
                <a:cxn ang="0">
                  <a:pos x="215" y="202"/>
                </a:cxn>
                <a:cxn ang="0">
                  <a:pos x="194" y="202"/>
                </a:cxn>
                <a:cxn ang="0">
                  <a:pos x="177" y="202"/>
                </a:cxn>
                <a:cxn ang="0">
                  <a:pos x="160" y="205"/>
                </a:cxn>
                <a:cxn ang="0">
                  <a:pos x="147" y="208"/>
                </a:cxn>
                <a:cxn ang="0">
                  <a:pos x="135" y="211"/>
                </a:cxn>
                <a:cxn ang="0">
                  <a:pos x="124" y="215"/>
                </a:cxn>
                <a:cxn ang="0">
                  <a:pos x="110" y="221"/>
                </a:cxn>
                <a:cxn ang="0">
                  <a:pos x="100" y="227"/>
                </a:cxn>
              </a:cxnLst>
              <a:rect l="0" t="0" r="r" b="b"/>
              <a:pathLst>
                <a:path w="234" h="228">
                  <a:moveTo>
                    <a:pt x="100" y="228"/>
                  </a:moveTo>
                  <a:lnTo>
                    <a:pt x="99" y="227"/>
                  </a:lnTo>
                  <a:lnTo>
                    <a:pt x="96" y="226"/>
                  </a:lnTo>
                  <a:lnTo>
                    <a:pt x="94" y="223"/>
                  </a:lnTo>
                  <a:lnTo>
                    <a:pt x="91" y="221"/>
                  </a:lnTo>
                  <a:lnTo>
                    <a:pt x="88" y="218"/>
                  </a:lnTo>
                  <a:lnTo>
                    <a:pt x="85" y="217"/>
                  </a:lnTo>
                  <a:lnTo>
                    <a:pt x="87" y="215"/>
                  </a:lnTo>
                  <a:lnTo>
                    <a:pt x="88" y="212"/>
                  </a:lnTo>
                  <a:lnTo>
                    <a:pt x="90" y="211"/>
                  </a:lnTo>
                  <a:lnTo>
                    <a:pt x="90" y="208"/>
                  </a:lnTo>
                  <a:lnTo>
                    <a:pt x="91" y="205"/>
                  </a:lnTo>
                  <a:lnTo>
                    <a:pt x="93" y="203"/>
                  </a:lnTo>
                  <a:lnTo>
                    <a:pt x="93" y="200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5"/>
                  </a:lnTo>
                  <a:lnTo>
                    <a:pt x="96" y="193"/>
                  </a:lnTo>
                  <a:lnTo>
                    <a:pt x="96" y="190"/>
                  </a:lnTo>
                  <a:lnTo>
                    <a:pt x="96" y="189"/>
                  </a:lnTo>
                  <a:lnTo>
                    <a:pt x="96" y="186"/>
                  </a:lnTo>
                  <a:lnTo>
                    <a:pt x="96" y="184"/>
                  </a:lnTo>
                  <a:lnTo>
                    <a:pt x="96" y="183"/>
                  </a:lnTo>
                  <a:lnTo>
                    <a:pt x="94" y="180"/>
                  </a:lnTo>
                  <a:lnTo>
                    <a:pt x="94" y="178"/>
                  </a:lnTo>
                  <a:lnTo>
                    <a:pt x="94" y="175"/>
                  </a:lnTo>
                  <a:lnTo>
                    <a:pt x="93" y="172"/>
                  </a:lnTo>
                  <a:lnTo>
                    <a:pt x="93" y="171"/>
                  </a:lnTo>
                  <a:lnTo>
                    <a:pt x="91" y="168"/>
                  </a:lnTo>
                  <a:lnTo>
                    <a:pt x="90" y="167"/>
                  </a:lnTo>
                  <a:lnTo>
                    <a:pt x="90" y="165"/>
                  </a:lnTo>
                  <a:lnTo>
                    <a:pt x="88" y="162"/>
                  </a:lnTo>
                  <a:lnTo>
                    <a:pt x="87" y="161"/>
                  </a:lnTo>
                  <a:lnTo>
                    <a:pt x="85" y="159"/>
                  </a:lnTo>
                  <a:lnTo>
                    <a:pt x="84" y="158"/>
                  </a:lnTo>
                  <a:lnTo>
                    <a:pt x="81" y="153"/>
                  </a:lnTo>
                  <a:lnTo>
                    <a:pt x="78" y="150"/>
                  </a:lnTo>
                  <a:lnTo>
                    <a:pt x="76" y="149"/>
                  </a:lnTo>
                  <a:lnTo>
                    <a:pt x="75" y="147"/>
                  </a:lnTo>
                  <a:lnTo>
                    <a:pt x="72" y="147"/>
                  </a:lnTo>
                  <a:lnTo>
                    <a:pt x="69" y="146"/>
                  </a:lnTo>
                  <a:lnTo>
                    <a:pt x="68" y="144"/>
                  </a:lnTo>
                  <a:lnTo>
                    <a:pt x="66" y="144"/>
                  </a:lnTo>
                  <a:lnTo>
                    <a:pt x="63" y="143"/>
                  </a:lnTo>
                  <a:lnTo>
                    <a:pt x="62" y="143"/>
                  </a:lnTo>
                  <a:lnTo>
                    <a:pt x="59" y="141"/>
                  </a:lnTo>
                  <a:lnTo>
                    <a:pt x="57" y="140"/>
                  </a:lnTo>
                  <a:lnTo>
                    <a:pt x="56" y="140"/>
                  </a:lnTo>
                  <a:lnTo>
                    <a:pt x="53" y="140"/>
                  </a:lnTo>
                  <a:lnTo>
                    <a:pt x="51" y="140"/>
                  </a:lnTo>
                  <a:lnTo>
                    <a:pt x="48" y="140"/>
                  </a:lnTo>
                  <a:lnTo>
                    <a:pt x="47" y="140"/>
                  </a:lnTo>
                  <a:lnTo>
                    <a:pt x="45" y="140"/>
                  </a:lnTo>
                  <a:lnTo>
                    <a:pt x="42" y="140"/>
                  </a:lnTo>
                  <a:lnTo>
                    <a:pt x="40" y="141"/>
                  </a:lnTo>
                  <a:lnTo>
                    <a:pt x="38" y="141"/>
                  </a:lnTo>
                  <a:lnTo>
                    <a:pt x="35" y="143"/>
                  </a:lnTo>
                  <a:lnTo>
                    <a:pt x="34" y="143"/>
                  </a:lnTo>
                  <a:lnTo>
                    <a:pt x="31" y="144"/>
                  </a:lnTo>
                  <a:lnTo>
                    <a:pt x="29" y="144"/>
                  </a:lnTo>
                  <a:lnTo>
                    <a:pt x="28" y="146"/>
                  </a:lnTo>
                  <a:lnTo>
                    <a:pt x="23" y="147"/>
                  </a:lnTo>
                  <a:lnTo>
                    <a:pt x="20" y="150"/>
                  </a:lnTo>
                  <a:lnTo>
                    <a:pt x="17" y="153"/>
                  </a:lnTo>
                  <a:lnTo>
                    <a:pt x="14" y="156"/>
                  </a:lnTo>
                  <a:lnTo>
                    <a:pt x="4" y="153"/>
                  </a:lnTo>
                  <a:lnTo>
                    <a:pt x="0" y="146"/>
                  </a:lnTo>
                  <a:lnTo>
                    <a:pt x="1" y="143"/>
                  </a:lnTo>
                  <a:lnTo>
                    <a:pt x="3" y="140"/>
                  </a:lnTo>
                  <a:lnTo>
                    <a:pt x="6" y="139"/>
                  </a:lnTo>
                  <a:lnTo>
                    <a:pt x="7" y="137"/>
                  </a:lnTo>
                  <a:lnTo>
                    <a:pt x="10" y="134"/>
                  </a:lnTo>
                  <a:lnTo>
                    <a:pt x="12" y="131"/>
                  </a:lnTo>
                  <a:lnTo>
                    <a:pt x="13" y="130"/>
                  </a:lnTo>
                  <a:lnTo>
                    <a:pt x="14" y="127"/>
                  </a:lnTo>
                  <a:lnTo>
                    <a:pt x="16" y="124"/>
                  </a:lnTo>
                  <a:lnTo>
                    <a:pt x="17" y="122"/>
                  </a:lnTo>
                  <a:lnTo>
                    <a:pt x="19" y="119"/>
                  </a:lnTo>
                  <a:lnTo>
                    <a:pt x="20" y="116"/>
                  </a:lnTo>
                  <a:lnTo>
                    <a:pt x="22" y="113"/>
                  </a:lnTo>
                  <a:lnTo>
                    <a:pt x="22" y="110"/>
                  </a:lnTo>
                  <a:lnTo>
                    <a:pt x="23" y="108"/>
                  </a:lnTo>
                  <a:lnTo>
                    <a:pt x="25" y="105"/>
                  </a:lnTo>
                  <a:lnTo>
                    <a:pt x="26" y="102"/>
                  </a:lnTo>
                  <a:lnTo>
                    <a:pt x="26" y="99"/>
                  </a:lnTo>
                  <a:lnTo>
                    <a:pt x="28" y="96"/>
                  </a:lnTo>
                  <a:lnTo>
                    <a:pt x="28" y="93"/>
                  </a:lnTo>
                  <a:lnTo>
                    <a:pt x="29" y="90"/>
                  </a:lnTo>
                  <a:lnTo>
                    <a:pt x="29" y="87"/>
                  </a:lnTo>
                  <a:lnTo>
                    <a:pt x="31" y="84"/>
                  </a:lnTo>
                  <a:lnTo>
                    <a:pt x="32" y="81"/>
                  </a:lnTo>
                  <a:lnTo>
                    <a:pt x="32" y="77"/>
                  </a:lnTo>
                  <a:lnTo>
                    <a:pt x="32" y="75"/>
                  </a:lnTo>
                  <a:lnTo>
                    <a:pt x="34" y="71"/>
                  </a:lnTo>
                  <a:lnTo>
                    <a:pt x="34" y="68"/>
                  </a:lnTo>
                  <a:lnTo>
                    <a:pt x="34" y="65"/>
                  </a:lnTo>
                  <a:lnTo>
                    <a:pt x="35" y="62"/>
                  </a:lnTo>
                  <a:lnTo>
                    <a:pt x="35" y="60"/>
                  </a:lnTo>
                  <a:lnTo>
                    <a:pt x="35" y="57"/>
                  </a:lnTo>
                  <a:lnTo>
                    <a:pt x="35" y="54"/>
                  </a:lnTo>
                  <a:lnTo>
                    <a:pt x="35" y="51"/>
                  </a:lnTo>
                  <a:lnTo>
                    <a:pt x="35" y="49"/>
                  </a:lnTo>
                  <a:lnTo>
                    <a:pt x="37" y="46"/>
                  </a:lnTo>
                  <a:lnTo>
                    <a:pt x="37" y="43"/>
                  </a:lnTo>
                  <a:lnTo>
                    <a:pt x="37" y="40"/>
                  </a:lnTo>
                  <a:lnTo>
                    <a:pt x="37" y="37"/>
                  </a:lnTo>
                  <a:lnTo>
                    <a:pt x="37" y="35"/>
                  </a:lnTo>
                  <a:lnTo>
                    <a:pt x="37" y="32"/>
                  </a:lnTo>
                  <a:lnTo>
                    <a:pt x="37" y="29"/>
                  </a:lnTo>
                  <a:lnTo>
                    <a:pt x="37" y="28"/>
                  </a:lnTo>
                  <a:lnTo>
                    <a:pt x="37" y="25"/>
                  </a:lnTo>
                  <a:lnTo>
                    <a:pt x="37" y="22"/>
                  </a:lnTo>
                  <a:lnTo>
                    <a:pt x="37" y="21"/>
                  </a:lnTo>
                  <a:lnTo>
                    <a:pt x="37" y="19"/>
                  </a:lnTo>
                  <a:lnTo>
                    <a:pt x="37" y="18"/>
                  </a:lnTo>
                  <a:lnTo>
                    <a:pt x="37" y="13"/>
                  </a:lnTo>
                  <a:lnTo>
                    <a:pt x="37" y="9"/>
                  </a:lnTo>
                  <a:lnTo>
                    <a:pt x="37" y="7"/>
                  </a:lnTo>
                  <a:lnTo>
                    <a:pt x="37" y="4"/>
                  </a:lnTo>
                  <a:lnTo>
                    <a:pt x="37" y="3"/>
                  </a:lnTo>
                  <a:lnTo>
                    <a:pt x="37" y="1"/>
                  </a:lnTo>
                  <a:lnTo>
                    <a:pt x="37" y="0"/>
                  </a:lnTo>
                  <a:lnTo>
                    <a:pt x="63" y="0"/>
                  </a:lnTo>
                  <a:lnTo>
                    <a:pt x="63" y="6"/>
                  </a:lnTo>
                  <a:lnTo>
                    <a:pt x="63" y="10"/>
                  </a:lnTo>
                  <a:lnTo>
                    <a:pt x="63" y="16"/>
                  </a:lnTo>
                  <a:lnTo>
                    <a:pt x="63" y="22"/>
                  </a:lnTo>
                  <a:lnTo>
                    <a:pt x="63" y="26"/>
                  </a:lnTo>
                  <a:lnTo>
                    <a:pt x="65" y="32"/>
                  </a:lnTo>
                  <a:lnTo>
                    <a:pt x="65" y="37"/>
                  </a:lnTo>
                  <a:lnTo>
                    <a:pt x="65" y="41"/>
                  </a:lnTo>
                  <a:lnTo>
                    <a:pt x="65" y="46"/>
                  </a:lnTo>
                  <a:lnTo>
                    <a:pt x="66" y="50"/>
                  </a:lnTo>
                  <a:lnTo>
                    <a:pt x="66" y="54"/>
                  </a:lnTo>
                  <a:lnTo>
                    <a:pt x="66" y="59"/>
                  </a:lnTo>
                  <a:lnTo>
                    <a:pt x="66" y="63"/>
                  </a:lnTo>
                  <a:lnTo>
                    <a:pt x="68" y="66"/>
                  </a:lnTo>
                  <a:lnTo>
                    <a:pt x="68" y="71"/>
                  </a:lnTo>
                  <a:lnTo>
                    <a:pt x="69" y="75"/>
                  </a:lnTo>
                  <a:lnTo>
                    <a:pt x="69" y="78"/>
                  </a:lnTo>
                  <a:lnTo>
                    <a:pt x="71" y="82"/>
                  </a:lnTo>
                  <a:lnTo>
                    <a:pt x="71" y="85"/>
                  </a:lnTo>
                  <a:lnTo>
                    <a:pt x="72" y="88"/>
                  </a:lnTo>
                  <a:lnTo>
                    <a:pt x="72" y="91"/>
                  </a:lnTo>
                  <a:lnTo>
                    <a:pt x="73" y="94"/>
                  </a:lnTo>
                  <a:lnTo>
                    <a:pt x="75" y="97"/>
                  </a:lnTo>
                  <a:lnTo>
                    <a:pt x="75" y="100"/>
                  </a:lnTo>
                  <a:lnTo>
                    <a:pt x="76" y="102"/>
                  </a:lnTo>
                  <a:lnTo>
                    <a:pt x="76" y="105"/>
                  </a:lnTo>
                  <a:lnTo>
                    <a:pt x="78" y="108"/>
                  </a:lnTo>
                  <a:lnTo>
                    <a:pt x="78" y="110"/>
                  </a:lnTo>
                  <a:lnTo>
                    <a:pt x="79" y="112"/>
                  </a:lnTo>
                  <a:lnTo>
                    <a:pt x="79" y="115"/>
                  </a:lnTo>
                  <a:lnTo>
                    <a:pt x="81" y="116"/>
                  </a:lnTo>
                  <a:lnTo>
                    <a:pt x="82" y="119"/>
                  </a:lnTo>
                  <a:lnTo>
                    <a:pt x="84" y="122"/>
                  </a:lnTo>
                  <a:lnTo>
                    <a:pt x="85" y="127"/>
                  </a:lnTo>
                  <a:lnTo>
                    <a:pt x="87" y="130"/>
                  </a:lnTo>
                  <a:lnTo>
                    <a:pt x="88" y="133"/>
                  </a:lnTo>
                  <a:lnTo>
                    <a:pt x="90" y="134"/>
                  </a:lnTo>
                  <a:lnTo>
                    <a:pt x="91" y="137"/>
                  </a:lnTo>
                  <a:lnTo>
                    <a:pt x="93" y="139"/>
                  </a:lnTo>
                  <a:lnTo>
                    <a:pt x="94" y="141"/>
                  </a:lnTo>
                  <a:lnTo>
                    <a:pt x="97" y="144"/>
                  </a:lnTo>
                  <a:lnTo>
                    <a:pt x="100" y="147"/>
                  </a:lnTo>
                  <a:lnTo>
                    <a:pt x="101" y="149"/>
                  </a:lnTo>
                  <a:lnTo>
                    <a:pt x="103" y="150"/>
                  </a:lnTo>
                  <a:lnTo>
                    <a:pt x="104" y="152"/>
                  </a:lnTo>
                  <a:lnTo>
                    <a:pt x="107" y="153"/>
                  </a:lnTo>
                  <a:lnTo>
                    <a:pt x="109" y="155"/>
                  </a:lnTo>
                  <a:lnTo>
                    <a:pt x="112" y="156"/>
                  </a:lnTo>
                  <a:lnTo>
                    <a:pt x="113" y="158"/>
                  </a:lnTo>
                  <a:lnTo>
                    <a:pt x="115" y="159"/>
                  </a:lnTo>
                  <a:lnTo>
                    <a:pt x="118" y="161"/>
                  </a:lnTo>
                  <a:lnTo>
                    <a:pt x="119" y="162"/>
                  </a:lnTo>
                  <a:lnTo>
                    <a:pt x="122" y="162"/>
                  </a:lnTo>
                  <a:lnTo>
                    <a:pt x="124" y="164"/>
                  </a:lnTo>
                  <a:lnTo>
                    <a:pt x="127" y="165"/>
                  </a:lnTo>
                  <a:lnTo>
                    <a:pt x="130" y="165"/>
                  </a:lnTo>
                  <a:lnTo>
                    <a:pt x="131" y="167"/>
                  </a:lnTo>
                  <a:lnTo>
                    <a:pt x="134" y="167"/>
                  </a:lnTo>
                  <a:lnTo>
                    <a:pt x="137" y="168"/>
                  </a:lnTo>
                  <a:lnTo>
                    <a:pt x="140" y="168"/>
                  </a:lnTo>
                  <a:lnTo>
                    <a:pt x="143" y="169"/>
                  </a:lnTo>
                  <a:lnTo>
                    <a:pt x="144" y="169"/>
                  </a:lnTo>
                  <a:lnTo>
                    <a:pt x="147" y="169"/>
                  </a:lnTo>
                  <a:lnTo>
                    <a:pt x="150" y="171"/>
                  </a:lnTo>
                  <a:lnTo>
                    <a:pt x="153" y="171"/>
                  </a:lnTo>
                  <a:lnTo>
                    <a:pt x="156" y="171"/>
                  </a:lnTo>
                  <a:lnTo>
                    <a:pt x="158" y="171"/>
                  </a:lnTo>
                  <a:lnTo>
                    <a:pt x="160" y="171"/>
                  </a:lnTo>
                  <a:lnTo>
                    <a:pt x="163" y="171"/>
                  </a:lnTo>
                  <a:lnTo>
                    <a:pt x="166" y="171"/>
                  </a:lnTo>
                  <a:lnTo>
                    <a:pt x="169" y="171"/>
                  </a:lnTo>
                  <a:lnTo>
                    <a:pt x="172" y="172"/>
                  </a:lnTo>
                  <a:lnTo>
                    <a:pt x="175" y="172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3" y="172"/>
                  </a:lnTo>
                  <a:lnTo>
                    <a:pt x="186" y="172"/>
                  </a:lnTo>
                  <a:lnTo>
                    <a:pt x="188" y="171"/>
                  </a:lnTo>
                  <a:lnTo>
                    <a:pt x="190" y="171"/>
                  </a:lnTo>
                  <a:lnTo>
                    <a:pt x="193" y="171"/>
                  </a:lnTo>
                  <a:lnTo>
                    <a:pt x="194" y="171"/>
                  </a:lnTo>
                  <a:lnTo>
                    <a:pt x="197" y="171"/>
                  </a:lnTo>
                  <a:lnTo>
                    <a:pt x="200" y="171"/>
                  </a:lnTo>
                  <a:lnTo>
                    <a:pt x="202" y="171"/>
                  </a:lnTo>
                  <a:lnTo>
                    <a:pt x="205" y="169"/>
                  </a:lnTo>
                  <a:lnTo>
                    <a:pt x="208" y="169"/>
                  </a:lnTo>
                  <a:lnTo>
                    <a:pt x="209" y="169"/>
                  </a:lnTo>
                  <a:lnTo>
                    <a:pt x="212" y="169"/>
                  </a:lnTo>
                  <a:lnTo>
                    <a:pt x="214" y="169"/>
                  </a:lnTo>
                  <a:lnTo>
                    <a:pt x="215" y="168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2" y="168"/>
                  </a:lnTo>
                  <a:lnTo>
                    <a:pt x="225" y="168"/>
                  </a:lnTo>
                  <a:lnTo>
                    <a:pt x="228" y="167"/>
                  </a:lnTo>
                  <a:lnTo>
                    <a:pt x="230" y="167"/>
                  </a:lnTo>
                  <a:lnTo>
                    <a:pt x="233" y="165"/>
                  </a:lnTo>
                  <a:lnTo>
                    <a:pt x="234" y="165"/>
                  </a:lnTo>
                  <a:lnTo>
                    <a:pt x="228" y="203"/>
                  </a:lnTo>
                  <a:lnTo>
                    <a:pt x="224" y="202"/>
                  </a:lnTo>
                  <a:lnTo>
                    <a:pt x="219" y="202"/>
                  </a:lnTo>
                  <a:lnTo>
                    <a:pt x="215" y="202"/>
                  </a:lnTo>
                  <a:lnTo>
                    <a:pt x="211" y="202"/>
                  </a:lnTo>
                  <a:lnTo>
                    <a:pt x="208" y="202"/>
                  </a:lnTo>
                  <a:lnTo>
                    <a:pt x="202" y="202"/>
                  </a:lnTo>
                  <a:lnTo>
                    <a:pt x="199" y="202"/>
                  </a:lnTo>
                  <a:lnTo>
                    <a:pt x="194" y="202"/>
                  </a:lnTo>
                  <a:lnTo>
                    <a:pt x="191" y="202"/>
                  </a:lnTo>
                  <a:lnTo>
                    <a:pt x="187" y="202"/>
                  </a:lnTo>
                  <a:lnTo>
                    <a:pt x="184" y="202"/>
                  </a:lnTo>
                  <a:lnTo>
                    <a:pt x="181" y="202"/>
                  </a:lnTo>
                  <a:lnTo>
                    <a:pt x="177" y="202"/>
                  </a:lnTo>
                  <a:lnTo>
                    <a:pt x="174" y="203"/>
                  </a:lnTo>
                  <a:lnTo>
                    <a:pt x="171" y="203"/>
                  </a:lnTo>
                  <a:lnTo>
                    <a:pt x="168" y="203"/>
                  </a:lnTo>
                  <a:lnTo>
                    <a:pt x="165" y="203"/>
                  </a:lnTo>
                  <a:lnTo>
                    <a:pt x="160" y="205"/>
                  </a:lnTo>
                  <a:lnTo>
                    <a:pt x="158" y="205"/>
                  </a:lnTo>
                  <a:lnTo>
                    <a:pt x="156" y="205"/>
                  </a:lnTo>
                  <a:lnTo>
                    <a:pt x="152" y="206"/>
                  </a:lnTo>
                  <a:lnTo>
                    <a:pt x="150" y="208"/>
                  </a:lnTo>
                  <a:lnTo>
                    <a:pt x="147" y="208"/>
                  </a:lnTo>
                  <a:lnTo>
                    <a:pt x="146" y="208"/>
                  </a:lnTo>
                  <a:lnTo>
                    <a:pt x="143" y="209"/>
                  </a:lnTo>
                  <a:lnTo>
                    <a:pt x="140" y="209"/>
                  </a:lnTo>
                  <a:lnTo>
                    <a:pt x="137" y="209"/>
                  </a:lnTo>
                  <a:lnTo>
                    <a:pt x="135" y="211"/>
                  </a:lnTo>
                  <a:lnTo>
                    <a:pt x="134" y="211"/>
                  </a:lnTo>
                  <a:lnTo>
                    <a:pt x="131" y="212"/>
                  </a:lnTo>
                  <a:lnTo>
                    <a:pt x="130" y="212"/>
                  </a:lnTo>
                  <a:lnTo>
                    <a:pt x="128" y="214"/>
                  </a:lnTo>
                  <a:lnTo>
                    <a:pt x="124" y="215"/>
                  </a:lnTo>
                  <a:lnTo>
                    <a:pt x="121" y="217"/>
                  </a:lnTo>
                  <a:lnTo>
                    <a:pt x="118" y="217"/>
                  </a:lnTo>
                  <a:lnTo>
                    <a:pt x="115" y="218"/>
                  </a:lnTo>
                  <a:lnTo>
                    <a:pt x="112" y="220"/>
                  </a:lnTo>
                  <a:lnTo>
                    <a:pt x="110" y="221"/>
                  </a:lnTo>
                  <a:lnTo>
                    <a:pt x="107" y="223"/>
                  </a:lnTo>
                  <a:lnTo>
                    <a:pt x="106" y="224"/>
                  </a:lnTo>
                  <a:lnTo>
                    <a:pt x="103" y="226"/>
                  </a:lnTo>
                  <a:lnTo>
                    <a:pt x="101" y="227"/>
                  </a:lnTo>
                  <a:lnTo>
                    <a:pt x="100" y="227"/>
                  </a:lnTo>
                  <a:lnTo>
                    <a:pt x="100" y="228"/>
                  </a:lnTo>
                  <a:lnTo>
                    <a:pt x="100" y="228"/>
                  </a:lnTo>
                  <a:close/>
                </a:path>
              </a:pathLst>
            </a:custGeom>
            <a:solidFill>
              <a:srgbClr val="96AB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1706" y="2327"/>
              <a:ext cx="280" cy="523"/>
            </a:xfrm>
            <a:custGeom>
              <a:avLst/>
              <a:gdLst/>
              <a:ahLst/>
              <a:cxnLst>
                <a:cxn ang="0">
                  <a:pos x="51" y="491"/>
                </a:cxn>
                <a:cxn ang="0">
                  <a:pos x="166" y="441"/>
                </a:cxn>
                <a:cxn ang="0">
                  <a:pos x="234" y="339"/>
                </a:cxn>
                <a:cxn ang="0">
                  <a:pos x="246" y="230"/>
                </a:cxn>
                <a:cxn ang="0">
                  <a:pos x="196" y="113"/>
                </a:cxn>
                <a:cxn ang="0">
                  <a:pos x="103" y="47"/>
                </a:cxn>
                <a:cxn ang="0">
                  <a:pos x="0" y="34"/>
                </a:cxn>
                <a:cxn ang="0">
                  <a:pos x="23" y="73"/>
                </a:cxn>
                <a:cxn ang="0">
                  <a:pos x="35" y="73"/>
                </a:cxn>
                <a:cxn ang="0">
                  <a:pos x="44" y="75"/>
                </a:cxn>
                <a:cxn ang="0">
                  <a:pos x="53" y="76"/>
                </a:cxn>
                <a:cxn ang="0">
                  <a:pos x="63" y="79"/>
                </a:cxn>
                <a:cxn ang="0">
                  <a:pos x="73" y="81"/>
                </a:cxn>
                <a:cxn ang="0">
                  <a:pos x="84" y="85"/>
                </a:cxn>
                <a:cxn ang="0">
                  <a:pos x="94" y="88"/>
                </a:cxn>
                <a:cxn ang="0">
                  <a:pos x="106" y="94"/>
                </a:cxn>
                <a:cxn ang="0">
                  <a:pos x="116" y="100"/>
                </a:cxn>
                <a:cxn ang="0">
                  <a:pos x="126" y="107"/>
                </a:cxn>
                <a:cxn ang="0">
                  <a:pos x="138" y="116"/>
                </a:cxn>
                <a:cxn ang="0">
                  <a:pos x="147" y="125"/>
                </a:cxn>
                <a:cxn ang="0">
                  <a:pos x="156" y="134"/>
                </a:cxn>
                <a:cxn ang="0">
                  <a:pos x="163" y="143"/>
                </a:cxn>
                <a:cxn ang="0">
                  <a:pos x="171" y="150"/>
                </a:cxn>
                <a:cxn ang="0">
                  <a:pos x="177" y="159"/>
                </a:cxn>
                <a:cxn ang="0">
                  <a:pos x="181" y="168"/>
                </a:cxn>
                <a:cxn ang="0">
                  <a:pos x="185" y="177"/>
                </a:cxn>
                <a:cxn ang="0">
                  <a:pos x="190" y="186"/>
                </a:cxn>
                <a:cxn ang="0">
                  <a:pos x="194" y="196"/>
                </a:cxn>
                <a:cxn ang="0">
                  <a:pos x="197" y="205"/>
                </a:cxn>
                <a:cxn ang="0">
                  <a:pos x="200" y="212"/>
                </a:cxn>
                <a:cxn ang="0">
                  <a:pos x="202" y="221"/>
                </a:cxn>
                <a:cxn ang="0">
                  <a:pos x="203" y="231"/>
                </a:cxn>
                <a:cxn ang="0">
                  <a:pos x="205" y="239"/>
                </a:cxn>
                <a:cxn ang="0">
                  <a:pos x="206" y="246"/>
                </a:cxn>
                <a:cxn ang="0">
                  <a:pos x="208" y="259"/>
                </a:cxn>
                <a:cxn ang="0">
                  <a:pos x="208" y="268"/>
                </a:cxn>
                <a:cxn ang="0">
                  <a:pos x="206" y="278"/>
                </a:cxn>
                <a:cxn ang="0">
                  <a:pos x="203" y="292"/>
                </a:cxn>
                <a:cxn ang="0">
                  <a:pos x="202" y="301"/>
                </a:cxn>
                <a:cxn ang="0">
                  <a:pos x="200" y="309"/>
                </a:cxn>
                <a:cxn ang="0">
                  <a:pos x="197" y="318"/>
                </a:cxn>
                <a:cxn ang="0">
                  <a:pos x="193" y="329"/>
                </a:cxn>
                <a:cxn ang="0">
                  <a:pos x="190" y="339"/>
                </a:cxn>
                <a:cxn ang="0">
                  <a:pos x="185" y="349"/>
                </a:cxn>
                <a:cxn ang="0">
                  <a:pos x="180" y="360"/>
                </a:cxn>
                <a:cxn ang="0">
                  <a:pos x="174" y="368"/>
                </a:cxn>
                <a:cxn ang="0">
                  <a:pos x="166" y="379"/>
                </a:cxn>
                <a:cxn ang="0">
                  <a:pos x="159" y="389"/>
                </a:cxn>
                <a:cxn ang="0">
                  <a:pos x="152" y="395"/>
                </a:cxn>
                <a:cxn ang="0">
                  <a:pos x="146" y="401"/>
                </a:cxn>
                <a:cxn ang="0">
                  <a:pos x="135" y="408"/>
                </a:cxn>
                <a:cxn ang="0">
                  <a:pos x="122" y="419"/>
                </a:cxn>
                <a:cxn ang="0">
                  <a:pos x="112" y="426"/>
                </a:cxn>
                <a:cxn ang="0">
                  <a:pos x="103" y="430"/>
                </a:cxn>
                <a:cxn ang="0">
                  <a:pos x="91" y="435"/>
                </a:cxn>
                <a:cxn ang="0">
                  <a:pos x="79" y="439"/>
                </a:cxn>
                <a:cxn ang="0">
                  <a:pos x="66" y="442"/>
                </a:cxn>
                <a:cxn ang="0">
                  <a:pos x="53" y="447"/>
                </a:cxn>
                <a:cxn ang="0">
                  <a:pos x="37" y="448"/>
                </a:cxn>
                <a:cxn ang="0">
                  <a:pos x="20" y="450"/>
                </a:cxn>
              </a:cxnLst>
              <a:rect l="0" t="0" r="r" b="b"/>
              <a:pathLst>
                <a:path w="280" h="523">
                  <a:moveTo>
                    <a:pt x="17" y="451"/>
                  </a:moveTo>
                  <a:lnTo>
                    <a:pt x="19" y="523"/>
                  </a:lnTo>
                  <a:lnTo>
                    <a:pt x="38" y="522"/>
                  </a:lnTo>
                  <a:lnTo>
                    <a:pt x="51" y="491"/>
                  </a:lnTo>
                  <a:lnTo>
                    <a:pt x="100" y="476"/>
                  </a:lnTo>
                  <a:lnTo>
                    <a:pt x="141" y="494"/>
                  </a:lnTo>
                  <a:lnTo>
                    <a:pt x="162" y="481"/>
                  </a:lnTo>
                  <a:lnTo>
                    <a:pt x="166" y="441"/>
                  </a:lnTo>
                  <a:lnTo>
                    <a:pt x="196" y="410"/>
                  </a:lnTo>
                  <a:lnTo>
                    <a:pt x="236" y="408"/>
                  </a:lnTo>
                  <a:lnTo>
                    <a:pt x="252" y="382"/>
                  </a:lnTo>
                  <a:lnTo>
                    <a:pt x="234" y="339"/>
                  </a:lnTo>
                  <a:lnTo>
                    <a:pt x="247" y="296"/>
                  </a:lnTo>
                  <a:lnTo>
                    <a:pt x="278" y="275"/>
                  </a:lnTo>
                  <a:lnTo>
                    <a:pt x="280" y="246"/>
                  </a:lnTo>
                  <a:lnTo>
                    <a:pt x="246" y="230"/>
                  </a:lnTo>
                  <a:lnTo>
                    <a:pt x="233" y="181"/>
                  </a:lnTo>
                  <a:lnTo>
                    <a:pt x="249" y="137"/>
                  </a:lnTo>
                  <a:lnTo>
                    <a:pt x="239" y="119"/>
                  </a:lnTo>
                  <a:lnTo>
                    <a:pt x="196" y="113"/>
                  </a:lnTo>
                  <a:lnTo>
                    <a:pt x="169" y="87"/>
                  </a:lnTo>
                  <a:lnTo>
                    <a:pt x="166" y="44"/>
                  </a:lnTo>
                  <a:lnTo>
                    <a:pt x="143" y="29"/>
                  </a:lnTo>
                  <a:lnTo>
                    <a:pt x="103" y="47"/>
                  </a:lnTo>
                  <a:lnTo>
                    <a:pt x="53" y="32"/>
                  </a:lnTo>
                  <a:lnTo>
                    <a:pt x="47" y="1"/>
                  </a:lnTo>
                  <a:lnTo>
                    <a:pt x="16" y="0"/>
                  </a:lnTo>
                  <a:lnTo>
                    <a:pt x="0" y="34"/>
                  </a:lnTo>
                  <a:lnTo>
                    <a:pt x="19" y="73"/>
                  </a:lnTo>
                  <a:lnTo>
                    <a:pt x="19" y="73"/>
                  </a:lnTo>
                  <a:lnTo>
                    <a:pt x="22" y="73"/>
                  </a:lnTo>
                  <a:lnTo>
                    <a:pt x="23" y="73"/>
                  </a:lnTo>
                  <a:lnTo>
                    <a:pt x="26" y="73"/>
                  </a:lnTo>
                  <a:lnTo>
                    <a:pt x="28" y="73"/>
                  </a:lnTo>
                  <a:lnTo>
                    <a:pt x="31" y="73"/>
                  </a:lnTo>
                  <a:lnTo>
                    <a:pt x="35" y="73"/>
                  </a:lnTo>
                  <a:lnTo>
                    <a:pt x="38" y="73"/>
                  </a:lnTo>
                  <a:lnTo>
                    <a:pt x="41" y="73"/>
                  </a:lnTo>
                  <a:lnTo>
                    <a:pt x="42" y="75"/>
                  </a:lnTo>
                  <a:lnTo>
                    <a:pt x="44" y="75"/>
                  </a:lnTo>
                  <a:lnTo>
                    <a:pt x="47" y="75"/>
                  </a:lnTo>
                  <a:lnTo>
                    <a:pt x="48" y="75"/>
                  </a:lnTo>
                  <a:lnTo>
                    <a:pt x="51" y="76"/>
                  </a:lnTo>
                  <a:lnTo>
                    <a:pt x="53" y="76"/>
                  </a:lnTo>
                  <a:lnTo>
                    <a:pt x="56" y="78"/>
                  </a:lnTo>
                  <a:lnTo>
                    <a:pt x="57" y="78"/>
                  </a:lnTo>
                  <a:lnTo>
                    <a:pt x="60" y="78"/>
                  </a:lnTo>
                  <a:lnTo>
                    <a:pt x="63" y="79"/>
                  </a:lnTo>
                  <a:lnTo>
                    <a:pt x="65" y="79"/>
                  </a:lnTo>
                  <a:lnTo>
                    <a:pt x="67" y="79"/>
                  </a:lnTo>
                  <a:lnTo>
                    <a:pt x="70" y="81"/>
                  </a:lnTo>
                  <a:lnTo>
                    <a:pt x="73" y="81"/>
                  </a:lnTo>
                  <a:lnTo>
                    <a:pt x="76" y="82"/>
                  </a:lnTo>
                  <a:lnTo>
                    <a:pt x="78" y="82"/>
                  </a:lnTo>
                  <a:lnTo>
                    <a:pt x="81" y="84"/>
                  </a:lnTo>
                  <a:lnTo>
                    <a:pt x="84" y="85"/>
                  </a:lnTo>
                  <a:lnTo>
                    <a:pt x="87" y="87"/>
                  </a:lnTo>
                  <a:lnTo>
                    <a:pt x="88" y="87"/>
                  </a:lnTo>
                  <a:lnTo>
                    <a:pt x="91" y="88"/>
                  </a:lnTo>
                  <a:lnTo>
                    <a:pt x="94" y="88"/>
                  </a:lnTo>
                  <a:lnTo>
                    <a:pt x="97" y="90"/>
                  </a:lnTo>
                  <a:lnTo>
                    <a:pt x="100" y="91"/>
                  </a:lnTo>
                  <a:lnTo>
                    <a:pt x="103" y="93"/>
                  </a:lnTo>
                  <a:lnTo>
                    <a:pt x="106" y="94"/>
                  </a:lnTo>
                  <a:lnTo>
                    <a:pt x="109" y="96"/>
                  </a:lnTo>
                  <a:lnTo>
                    <a:pt x="112" y="97"/>
                  </a:lnTo>
                  <a:lnTo>
                    <a:pt x="115" y="98"/>
                  </a:lnTo>
                  <a:lnTo>
                    <a:pt x="116" y="100"/>
                  </a:lnTo>
                  <a:lnTo>
                    <a:pt x="119" y="103"/>
                  </a:lnTo>
                  <a:lnTo>
                    <a:pt x="122" y="103"/>
                  </a:lnTo>
                  <a:lnTo>
                    <a:pt x="125" y="106"/>
                  </a:lnTo>
                  <a:lnTo>
                    <a:pt x="126" y="107"/>
                  </a:lnTo>
                  <a:lnTo>
                    <a:pt x="129" y="110"/>
                  </a:lnTo>
                  <a:lnTo>
                    <a:pt x="132" y="112"/>
                  </a:lnTo>
                  <a:lnTo>
                    <a:pt x="135" y="113"/>
                  </a:lnTo>
                  <a:lnTo>
                    <a:pt x="138" y="116"/>
                  </a:lnTo>
                  <a:lnTo>
                    <a:pt x="140" y="118"/>
                  </a:lnTo>
                  <a:lnTo>
                    <a:pt x="143" y="121"/>
                  </a:lnTo>
                  <a:lnTo>
                    <a:pt x="146" y="122"/>
                  </a:lnTo>
                  <a:lnTo>
                    <a:pt x="147" y="125"/>
                  </a:lnTo>
                  <a:lnTo>
                    <a:pt x="150" y="128"/>
                  </a:lnTo>
                  <a:lnTo>
                    <a:pt x="152" y="131"/>
                  </a:lnTo>
                  <a:lnTo>
                    <a:pt x="154" y="132"/>
                  </a:lnTo>
                  <a:lnTo>
                    <a:pt x="156" y="134"/>
                  </a:lnTo>
                  <a:lnTo>
                    <a:pt x="157" y="135"/>
                  </a:lnTo>
                  <a:lnTo>
                    <a:pt x="160" y="138"/>
                  </a:lnTo>
                  <a:lnTo>
                    <a:pt x="162" y="140"/>
                  </a:lnTo>
                  <a:lnTo>
                    <a:pt x="163" y="143"/>
                  </a:lnTo>
                  <a:lnTo>
                    <a:pt x="166" y="144"/>
                  </a:lnTo>
                  <a:lnTo>
                    <a:pt x="168" y="146"/>
                  </a:lnTo>
                  <a:lnTo>
                    <a:pt x="169" y="149"/>
                  </a:lnTo>
                  <a:lnTo>
                    <a:pt x="171" y="150"/>
                  </a:lnTo>
                  <a:lnTo>
                    <a:pt x="172" y="153"/>
                  </a:lnTo>
                  <a:lnTo>
                    <a:pt x="174" y="155"/>
                  </a:lnTo>
                  <a:lnTo>
                    <a:pt x="175" y="156"/>
                  </a:lnTo>
                  <a:lnTo>
                    <a:pt x="177" y="159"/>
                  </a:lnTo>
                  <a:lnTo>
                    <a:pt x="178" y="160"/>
                  </a:lnTo>
                  <a:lnTo>
                    <a:pt x="180" y="163"/>
                  </a:lnTo>
                  <a:lnTo>
                    <a:pt x="181" y="166"/>
                  </a:lnTo>
                  <a:lnTo>
                    <a:pt x="181" y="168"/>
                  </a:lnTo>
                  <a:lnTo>
                    <a:pt x="183" y="171"/>
                  </a:lnTo>
                  <a:lnTo>
                    <a:pt x="184" y="172"/>
                  </a:lnTo>
                  <a:lnTo>
                    <a:pt x="185" y="175"/>
                  </a:lnTo>
                  <a:lnTo>
                    <a:pt x="185" y="177"/>
                  </a:lnTo>
                  <a:lnTo>
                    <a:pt x="187" y="180"/>
                  </a:lnTo>
                  <a:lnTo>
                    <a:pt x="188" y="181"/>
                  </a:lnTo>
                  <a:lnTo>
                    <a:pt x="190" y="184"/>
                  </a:lnTo>
                  <a:lnTo>
                    <a:pt x="190" y="186"/>
                  </a:lnTo>
                  <a:lnTo>
                    <a:pt x="191" y="188"/>
                  </a:lnTo>
                  <a:lnTo>
                    <a:pt x="191" y="190"/>
                  </a:lnTo>
                  <a:lnTo>
                    <a:pt x="193" y="193"/>
                  </a:lnTo>
                  <a:lnTo>
                    <a:pt x="194" y="196"/>
                  </a:lnTo>
                  <a:lnTo>
                    <a:pt x="194" y="197"/>
                  </a:lnTo>
                  <a:lnTo>
                    <a:pt x="196" y="200"/>
                  </a:lnTo>
                  <a:lnTo>
                    <a:pt x="196" y="202"/>
                  </a:lnTo>
                  <a:lnTo>
                    <a:pt x="197" y="205"/>
                  </a:lnTo>
                  <a:lnTo>
                    <a:pt x="199" y="206"/>
                  </a:lnTo>
                  <a:lnTo>
                    <a:pt x="199" y="209"/>
                  </a:lnTo>
                  <a:lnTo>
                    <a:pt x="199" y="211"/>
                  </a:lnTo>
                  <a:lnTo>
                    <a:pt x="200" y="212"/>
                  </a:lnTo>
                  <a:lnTo>
                    <a:pt x="200" y="215"/>
                  </a:lnTo>
                  <a:lnTo>
                    <a:pt x="202" y="218"/>
                  </a:lnTo>
                  <a:lnTo>
                    <a:pt x="202" y="219"/>
                  </a:lnTo>
                  <a:lnTo>
                    <a:pt x="202" y="221"/>
                  </a:lnTo>
                  <a:lnTo>
                    <a:pt x="202" y="224"/>
                  </a:lnTo>
                  <a:lnTo>
                    <a:pt x="203" y="227"/>
                  </a:lnTo>
                  <a:lnTo>
                    <a:pt x="203" y="228"/>
                  </a:lnTo>
                  <a:lnTo>
                    <a:pt x="203" y="231"/>
                  </a:lnTo>
                  <a:lnTo>
                    <a:pt x="205" y="233"/>
                  </a:lnTo>
                  <a:lnTo>
                    <a:pt x="205" y="234"/>
                  </a:lnTo>
                  <a:lnTo>
                    <a:pt x="205" y="237"/>
                  </a:lnTo>
                  <a:lnTo>
                    <a:pt x="205" y="239"/>
                  </a:lnTo>
                  <a:lnTo>
                    <a:pt x="205" y="240"/>
                  </a:lnTo>
                  <a:lnTo>
                    <a:pt x="205" y="243"/>
                  </a:lnTo>
                  <a:lnTo>
                    <a:pt x="206" y="245"/>
                  </a:lnTo>
                  <a:lnTo>
                    <a:pt x="206" y="246"/>
                  </a:lnTo>
                  <a:lnTo>
                    <a:pt x="206" y="249"/>
                  </a:lnTo>
                  <a:lnTo>
                    <a:pt x="206" y="252"/>
                  </a:lnTo>
                  <a:lnTo>
                    <a:pt x="208" y="256"/>
                  </a:lnTo>
                  <a:lnTo>
                    <a:pt x="208" y="259"/>
                  </a:lnTo>
                  <a:lnTo>
                    <a:pt x="208" y="264"/>
                  </a:lnTo>
                  <a:lnTo>
                    <a:pt x="208" y="265"/>
                  </a:lnTo>
                  <a:lnTo>
                    <a:pt x="208" y="267"/>
                  </a:lnTo>
                  <a:lnTo>
                    <a:pt x="208" y="268"/>
                  </a:lnTo>
                  <a:lnTo>
                    <a:pt x="208" y="271"/>
                  </a:lnTo>
                  <a:lnTo>
                    <a:pt x="208" y="273"/>
                  </a:lnTo>
                  <a:lnTo>
                    <a:pt x="206" y="275"/>
                  </a:lnTo>
                  <a:lnTo>
                    <a:pt x="206" y="278"/>
                  </a:lnTo>
                  <a:lnTo>
                    <a:pt x="206" y="283"/>
                  </a:lnTo>
                  <a:lnTo>
                    <a:pt x="205" y="286"/>
                  </a:lnTo>
                  <a:lnTo>
                    <a:pt x="205" y="289"/>
                  </a:lnTo>
                  <a:lnTo>
                    <a:pt x="203" y="292"/>
                  </a:lnTo>
                  <a:lnTo>
                    <a:pt x="203" y="295"/>
                  </a:lnTo>
                  <a:lnTo>
                    <a:pt x="203" y="296"/>
                  </a:lnTo>
                  <a:lnTo>
                    <a:pt x="203" y="298"/>
                  </a:lnTo>
                  <a:lnTo>
                    <a:pt x="202" y="301"/>
                  </a:lnTo>
                  <a:lnTo>
                    <a:pt x="202" y="302"/>
                  </a:lnTo>
                  <a:lnTo>
                    <a:pt x="202" y="305"/>
                  </a:lnTo>
                  <a:lnTo>
                    <a:pt x="202" y="306"/>
                  </a:lnTo>
                  <a:lnTo>
                    <a:pt x="200" y="309"/>
                  </a:lnTo>
                  <a:lnTo>
                    <a:pt x="200" y="312"/>
                  </a:lnTo>
                  <a:lnTo>
                    <a:pt x="199" y="314"/>
                  </a:lnTo>
                  <a:lnTo>
                    <a:pt x="199" y="317"/>
                  </a:lnTo>
                  <a:lnTo>
                    <a:pt x="197" y="318"/>
                  </a:lnTo>
                  <a:lnTo>
                    <a:pt x="196" y="321"/>
                  </a:lnTo>
                  <a:lnTo>
                    <a:pt x="196" y="324"/>
                  </a:lnTo>
                  <a:lnTo>
                    <a:pt x="194" y="327"/>
                  </a:lnTo>
                  <a:lnTo>
                    <a:pt x="193" y="329"/>
                  </a:lnTo>
                  <a:lnTo>
                    <a:pt x="193" y="332"/>
                  </a:lnTo>
                  <a:lnTo>
                    <a:pt x="191" y="333"/>
                  </a:lnTo>
                  <a:lnTo>
                    <a:pt x="191" y="336"/>
                  </a:lnTo>
                  <a:lnTo>
                    <a:pt x="190" y="339"/>
                  </a:lnTo>
                  <a:lnTo>
                    <a:pt x="188" y="342"/>
                  </a:lnTo>
                  <a:lnTo>
                    <a:pt x="187" y="343"/>
                  </a:lnTo>
                  <a:lnTo>
                    <a:pt x="187" y="346"/>
                  </a:lnTo>
                  <a:lnTo>
                    <a:pt x="185" y="349"/>
                  </a:lnTo>
                  <a:lnTo>
                    <a:pt x="184" y="351"/>
                  </a:lnTo>
                  <a:lnTo>
                    <a:pt x="183" y="354"/>
                  </a:lnTo>
                  <a:lnTo>
                    <a:pt x="181" y="357"/>
                  </a:lnTo>
                  <a:lnTo>
                    <a:pt x="180" y="360"/>
                  </a:lnTo>
                  <a:lnTo>
                    <a:pt x="178" y="361"/>
                  </a:lnTo>
                  <a:lnTo>
                    <a:pt x="177" y="364"/>
                  </a:lnTo>
                  <a:lnTo>
                    <a:pt x="175" y="367"/>
                  </a:lnTo>
                  <a:lnTo>
                    <a:pt x="174" y="368"/>
                  </a:lnTo>
                  <a:lnTo>
                    <a:pt x="172" y="371"/>
                  </a:lnTo>
                  <a:lnTo>
                    <a:pt x="171" y="374"/>
                  </a:lnTo>
                  <a:lnTo>
                    <a:pt x="169" y="376"/>
                  </a:lnTo>
                  <a:lnTo>
                    <a:pt x="166" y="379"/>
                  </a:lnTo>
                  <a:lnTo>
                    <a:pt x="165" y="382"/>
                  </a:lnTo>
                  <a:lnTo>
                    <a:pt x="162" y="383"/>
                  </a:lnTo>
                  <a:lnTo>
                    <a:pt x="160" y="386"/>
                  </a:lnTo>
                  <a:lnTo>
                    <a:pt x="159" y="389"/>
                  </a:lnTo>
                  <a:lnTo>
                    <a:pt x="156" y="391"/>
                  </a:lnTo>
                  <a:lnTo>
                    <a:pt x="154" y="392"/>
                  </a:lnTo>
                  <a:lnTo>
                    <a:pt x="152" y="395"/>
                  </a:lnTo>
                  <a:lnTo>
                    <a:pt x="152" y="395"/>
                  </a:lnTo>
                  <a:lnTo>
                    <a:pt x="150" y="396"/>
                  </a:lnTo>
                  <a:lnTo>
                    <a:pt x="149" y="398"/>
                  </a:lnTo>
                  <a:lnTo>
                    <a:pt x="147" y="399"/>
                  </a:lnTo>
                  <a:lnTo>
                    <a:pt x="146" y="401"/>
                  </a:lnTo>
                  <a:lnTo>
                    <a:pt x="144" y="402"/>
                  </a:lnTo>
                  <a:lnTo>
                    <a:pt x="141" y="404"/>
                  </a:lnTo>
                  <a:lnTo>
                    <a:pt x="138" y="407"/>
                  </a:lnTo>
                  <a:lnTo>
                    <a:pt x="135" y="408"/>
                  </a:lnTo>
                  <a:lnTo>
                    <a:pt x="134" y="411"/>
                  </a:lnTo>
                  <a:lnTo>
                    <a:pt x="129" y="413"/>
                  </a:lnTo>
                  <a:lnTo>
                    <a:pt x="125" y="416"/>
                  </a:lnTo>
                  <a:lnTo>
                    <a:pt x="122" y="419"/>
                  </a:lnTo>
                  <a:lnTo>
                    <a:pt x="118" y="422"/>
                  </a:lnTo>
                  <a:lnTo>
                    <a:pt x="116" y="423"/>
                  </a:lnTo>
                  <a:lnTo>
                    <a:pt x="113" y="424"/>
                  </a:lnTo>
                  <a:lnTo>
                    <a:pt x="112" y="426"/>
                  </a:lnTo>
                  <a:lnTo>
                    <a:pt x="110" y="427"/>
                  </a:lnTo>
                  <a:lnTo>
                    <a:pt x="107" y="427"/>
                  </a:lnTo>
                  <a:lnTo>
                    <a:pt x="104" y="429"/>
                  </a:lnTo>
                  <a:lnTo>
                    <a:pt x="103" y="430"/>
                  </a:lnTo>
                  <a:lnTo>
                    <a:pt x="98" y="432"/>
                  </a:lnTo>
                  <a:lnTo>
                    <a:pt x="96" y="433"/>
                  </a:lnTo>
                  <a:lnTo>
                    <a:pt x="94" y="433"/>
                  </a:lnTo>
                  <a:lnTo>
                    <a:pt x="91" y="435"/>
                  </a:lnTo>
                  <a:lnTo>
                    <a:pt x="88" y="436"/>
                  </a:lnTo>
                  <a:lnTo>
                    <a:pt x="85" y="436"/>
                  </a:lnTo>
                  <a:lnTo>
                    <a:pt x="82" y="438"/>
                  </a:lnTo>
                  <a:lnTo>
                    <a:pt x="79" y="439"/>
                  </a:lnTo>
                  <a:lnTo>
                    <a:pt x="76" y="441"/>
                  </a:lnTo>
                  <a:lnTo>
                    <a:pt x="73" y="441"/>
                  </a:lnTo>
                  <a:lnTo>
                    <a:pt x="70" y="442"/>
                  </a:lnTo>
                  <a:lnTo>
                    <a:pt x="66" y="442"/>
                  </a:lnTo>
                  <a:lnTo>
                    <a:pt x="63" y="444"/>
                  </a:lnTo>
                  <a:lnTo>
                    <a:pt x="59" y="445"/>
                  </a:lnTo>
                  <a:lnTo>
                    <a:pt x="56" y="445"/>
                  </a:lnTo>
                  <a:lnTo>
                    <a:pt x="53" y="447"/>
                  </a:lnTo>
                  <a:lnTo>
                    <a:pt x="48" y="447"/>
                  </a:lnTo>
                  <a:lnTo>
                    <a:pt x="45" y="447"/>
                  </a:lnTo>
                  <a:lnTo>
                    <a:pt x="41" y="448"/>
                  </a:lnTo>
                  <a:lnTo>
                    <a:pt x="37" y="448"/>
                  </a:lnTo>
                  <a:lnTo>
                    <a:pt x="34" y="450"/>
                  </a:lnTo>
                  <a:lnTo>
                    <a:pt x="29" y="450"/>
                  </a:lnTo>
                  <a:lnTo>
                    <a:pt x="25" y="450"/>
                  </a:lnTo>
                  <a:lnTo>
                    <a:pt x="20" y="450"/>
                  </a:lnTo>
                  <a:lnTo>
                    <a:pt x="17" y="451"/>
                  </a:lnTo>
                  <a:lnTo>
                    <a:pt x="17" y="451"/>
                  </a:lnTo>
                  <a:close/>
                </a:path>
              </a:pathLst>
            </a:custGeom>
            <a:solidFill>
              <a:srgbClr val="CCCC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1465" y="2327"/>
              <a:ext cx="280" cy="525"/>
            </a:xfrm>
            <a:custGeom>
              <a:avLst/>
              <a:gdLst/>
              <a:ahLst/>
              <a:cxnLst>
                <a:cxn ang="0">
                  <a:pos x="180" y="47"/>
                </a:cxn>
                <a:cxn ang="0">
                  <a:pos x="50" y="106"/>
                </a:cxn>
                <a:cxn ang="0">
                  <a:pos x="2" y="236"/>
                </a:cxn>
                <a:cxn ang="0">
                  <a:pos x="0" y="252"/>
                </a:cxn>
                <a:cxn ang="0">
                  <a:pos x="0" y="268"/>
                </a:cxn>
                <a:cxn ang="0">
                  <a:pos x="0" y="284"/>
                </a:cxn>
                <a:cxn ang="0">
                  <a:pos x="84" y="410"/>
                </a:cxn>
                <a:cxn ang="0">
                  <a:pos x="227" y="491"/>
                </a:cxn>
                <a:cxn ang="0">
                  <a:pos x="261" y="451"/>
                </a:cxn>
                <a:cxn ang="0">
                  <a:pos x="248" y="450"/>
                </a:cxn>
                <a:cxn ang="0">
                  <a:pos x="233" y="448"/>
                </a:cxn>
                <a:cxn ang="0">
                  <a:pos x="223" y="445"/>
                </a:cxn>
                <a:cxn ang="0">
                  <a:pos x="210" y="442"/>
                </a:cxn>
                <a:cxn ang="0">
                  <a:pos x="198" y="439"/>
                </a:cxn>
                <a:cxn ang="0">
                  <a:pos x="183" y="433"/>
                </a:cxn>
                <a:cxn ang="0">
                  <a:pos x="170" y="427"/>
                </a:cxn>
                <a:cxn ang="0">
                  <a:pos x="155" y="419"/>
                </a:cxn>
                <a:cxn ang="0">
                  <a:pos x="142" y="408"/>
                </a:cxn>
                <a:cxn ang="0">
                  <a:pos x="130" y="396"/>
                </a:cxn>
                <a:cxn ang="0">
                  <a:pos x="120" y="388"/>
                </a:cxn>
                <a:cxn ang="0">
                  <a:pos x="111" y="376"/>
                </a:cxn>
                <a:cxn ang="0">
                  <a:pos x="104" y="365"/>
                </a:cxn>
                <a:cxn ang="0">
                  <a:pos x="96" y="355"/>
                </a:cxn>
                <a:cxn ang="0">
                  <a:pos x="90" y="343"/>
                </a:cxn>
                <a:cxn ang="0">
                  <a:pos x="86" y="332"/>
                </a:cxn>
                <a:cxn ang="0">
                  <a:pos x="83" y="320"/>
                </a:cxn>
                <a:cxn ang="0">
                  <a:pos x="78" y="309"/>
                </a:cxn>
                <a:cxn ang="0">
                  <a:pos x="75" y="299"/>
                </a:cxn>
                <a:cxn ang="0">
                  <a:pos x="74" y="287"/>
                </a:cxn>
                <a:cxn ang="0">
                  <a:pos x="73" y="274"/>
                </a:cxn>
                <a:cxn ang="0">
                  <a:pos x="73" y="258"/>
                </a:cxn>
                <a:cxn ang="0">
                  <a:pos x="73" y="246"/>
                </a:cxn>
                <a:cxn ang="0">
                  <a:pos x="74" y="231"/>
                </a:cxn>
                <a:cxn ang="0">
                  <a:pos x="77" y="219"/>
                </a:cxn>
                <a:cxn ang="0">
                  <a:pos x="80" y="209"/>
                </a:cxn>
                <a:cxn ang="0">
                  <a:pos x="84" y="197"/>
                </a:cxn>
                <a:cxn ang="0">
                  <a:pos x="89" y="183"/>
                </a:cxn>
                <a:cxn ang="0">
                  <a:pos x="95" y="171"/>
                </a:cxn>
                <a:cxn ang="0">
                  <a:pos x="102" y="157"/>
                </a:cxn>
                <a:cxn ang="0">
                  <a:pos x="109" y="147"/>
                </a:cxn>
                <a:cxn ang="0">
                  <a:pos x="121" y="135"/>
                </a:cxn>
                <a:cxn ang="0">
                  <a:pos x="130" y="127"/>
                </a:cxn>
                <a:cxn ang="0">
                  <a:pos x="137" y="118"/>
                </a:cxn>
                <a:cxn ang="0">
                  <a:pos x="154" y="107"/>
                </a:cxn>
                <a:cxn ang="0">
                  <a:pos x="162" y="101"/>
                </a:cxn>
                <a:cxn ang="0">
                  <a:pos x="174" y="94"/>
                </a:cxn>
                <a:cxn ang="0">
                  <a:pos x="188" y="87"/>
                </a:cxn>
                <a:cxn ang="0">
                  <a:pos x="202" y="82"/>
                </a:cxn>
                <a:cxn ang="0">
                  <a:pos x="220" y="78"/>
                </a:cxn>
                <a:cxn ang="0">
                  <a:pos x="238" y="75"/>
                </a:cxn>
                <a:cxn ang="0">
                  <a:pos x="258" y="73"/>
                </a:cxn>
              </a:cxnLst>
              <a:rect l="0" t="0" r="r" b="b"/>
              <a:pathLst>
                <a:path w="280" h="525">
                  <a:moveTo>
                    <a:pt x="263" y="73"/>
                  </a:moveTo>
                  <a:lnTo>
                    <a:pt x="261" y="0"/>
                  </a:lnTo>
                  <a:lnTo>
                    <a:pt x="238" y="0"/>
                  </a:lnTo>
                  <a:lnTo>
                    <a:pt x="229" y="32"/>
                  </a:lnTo>
                  <a:lnTo>
                    <a:pt x="180" y="47"/>
                  </a:lnTo>
                  <a:lnTo>
                    <a:pt x="148" y="23"/>
                  </a:lnTo>
                  <a:lnTo>
                    <a:pt x="111" y="45"/>
                  </a:lnTo>
                  <a:lnTo>
                    <a:pt x="112" y="82"/>
                  </a:lnTo>
                  <a:lnTo>
                    <a:pt x="87" y="112"/>
                  </a:lnTo>
                  <a:lnTo>
                    <a:pt x="50" y="106"/>
                  </a:lnTo>
                  <a:lnTo>
                    <a:pt x="25" y="146"/>
                  </a:lnTo>
                  <a:lnTo>
                    <a:pt x="46" y="177"/>
                  </a:lnTo>
                  <a:lnTo>
                    <a:pt x="33" y="228"/>
                  </a:lnTo>
                  <a:lnTo>
                    <a:pt x="2" y="233"/>
                  </a:lnTo>
                  <a:lnTo>
                    <a:pt x="2" y="236"/>
                  </a:lnTo>
                  <a:lnTo>
                    <a:pt x="0" y="239"/>
                  </a:lnTo>
                  <a:lnTo>
                    <a:pt x="0" y="242"/>
                  </a:lnTo>
                  <a:lnTo>
                    <a:pt x="0" y="245"/>
                  </a:lnTo>
                  <a:lnTo>
                    <a:pt x="0" y="249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0" y="259"/>
                  </a:lnTo>
                  <a:lnTo>
                    <a:pt x="0" y="262"/>
                  </a:lnTo>
                  <a:lnTo>
                    <a:pt x="0" y="265"/>
                  </a:lnTo>
                  <a:lnTo>
                    <a:pt x="0" y="268"/>
                  </a:lnTo>
                  <a:lnTo>
                    <a:pt x="0" y="271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81"/>
                  </a:lnTo>
                  <a:lnTo>
                    <a:pt x="0" y="284"/>
                  </a:lnTo>
                  <a:lnTo>
                    <a:pt x="33" y="295"/>
                  </a:lnTo>
                  <a:lnTo>
                    <a:pt x="46" y="343"/>
                  </a:lnTo>
                  <a:lnTo>
                    <a:pt x="28" y="380"/>
                  </a:lnTo>
                  <a:lnTo>
                    <a:pt x="39" y="401"/>
                  </a:lnTo>
                  <a:lnTo>
                    <a:pt x="84" y="410"/>
                  </a:lnTo>
                  <a:lnTo>
                    <a:pt x="111" y="436"/>
                  </a:lnTo>
                  <a:lnTo>
                    <a:pt x="115" y="479"/>
                  </a:lnTo>
                  <a:lnTo>
                    <a:pt x="136" y="494"/>
                  </a:lnTo>
                  <a:lnTo>
                    <a:pt x="176" y="476"/>
                  </a:lnTo>
                  <a:lnTo>
                    <a:pt x="227" y="491"/>
                  </a:lnTo>
                  <a:lnTo>
                    <a:pt x="248" y="525"/>
                  </a:lnTo>
                  <a:lnTo>
                    <a:pt x="263" y="523"/>
                  </a:lnTo>
                  <a:lnTo>
                    <a:pt x="280" y="489"/>
                  </a:lnTo>
                  <a:lnTo>
                    <a:pt x="261" y="451"/>
                  </a:lnTo>
                  <a:lnTo>
                    <a:pt x="261" y="451"/>
                  </a:lnTo>
                  <a:lnTo>
                    <a:pt x="258" y="451"/>
                  </a:lnTo>
                  <a:lnTo>
                    <a:pt x="255" y="451"/>
                  </a:lnTo>
                  <a:lnTo>
                    <a:pt x="254" y="451"/>
                  </a:lnTo>
                  <a:lnTo>
                    <a:pt x="251" y="450"/>
                  </a:lnTo>
                  <a:lnTo>
                    <a:pt x="248" y="450"/>
                  </a:lnTo>
                  <a:lnTo>
                    <a:pt x="245" y="450"/>
                  </a:lnTo>
                  <a:lnTo>
                    <a:pt x="241" y="448"/>
                  </a:lnTo>
                  <a:lnTo>
                    <a:pt x="238" y="448"/>
                  </a:lnTo>
                  <a:lnTo>
                    <a:pt x="236" y="448"/>
                  </a:lnTo>
                  <a:lnTo>
                    <a:pt x="233" y="448"/>
                  </a:lnTo>
                  <a:lnTo>
                    <a:pt x="232" y="448"/>
                  </a:lnTo>
                  <a:lnTo>
                    <a:pt x="230" y="447"/>
                  </a:lnTo>
                  <a:lnTo>
                    <a:pt x="227" y="447"/>
                  </a:lnTo>
                  <a:lnTo>
                    <a:pt x="224" y="447"/>
                  </a:lnTo>
                  <a:lnTo>
                    <a:pt x="223" y="445"/>
                  </a:lnTo>
                  <a:lnTo>
                    <a:pt x="220" y="445"/>
                  </a:lnTo>
                  <a:lnTo>
                    <a:pt x="219" y="445"/>
                  </a:lnTo>
                  <a:lnTo>
                    <a:pt x="216" y="444"/>
                  </a:lnTo>
                  <a:lnTo>
                    <a:pt x="214" y="444"/>
                  </a:lnTo>
                  <a:lnTo>
                    <a:pt x="210" y="442"/>
                  </a:lnTo>
                  <a:lnTo>
                    <a:pt x="208" y="442"/>
                  </a:lnTo>
                  <a:lnTo>
                    <a:pt x="205" y="441"/>
                  </a:lnTo>
                  <a:lnTo>
                    <a:pt x="202" y="441"/>
                  </a:lnTo>
                  <a:lnTo>
                    <a:pt x="199" y="439"/>
                  </a:lnTo>
                  <a:lnTo>
                    <a:pt x="198" y="439"/>
                  </a:lnTo>
                  <a:lnTo>
                    <a:pt x="195" y="438"/>
                  </a:lnTo>
                  <a:lnTo>
                    <a:pt x="192" y="436"/>
                  </a:lnTo>
                  <a:lnTo>
                    <a:pt x="189" y="435"/>
                  </a:lnTo>
                  <a:lnTo>
                    <a:pt x="186" y="435"/>
                  </a:lnTo>
                  <a:lnTo>
                    <a:pt x="183" y="433"/>
                  </a:lnTo>
                  <a:lnTo>
                    <a:pt x="182" y="432"/>
                  </a:lnTo>
                  <a:lnTo>
                    <a:pt x="177" y="430"/>
                  </a:lnTo>
                  <a:lnTo>
                    <a:pt x="174" y="429"/>
                  </a:lnTo>
                  <a:lnTo>
                    <a:pt x="171" y="427"/>
                  </a:lnTo>
                  <a:lnTo>
                    <a:pt x="170" y="427"/>
                  </a:lnTo>
                  <a:lnTo>
                    <a:pt x="167" y="426"/>
                  </a:lnTo>
                  <a:lnTo>
                    <a:pt x="164" y="424"/>
                  </a:lnTo>
                  <a:lnTo>
                    <a:pt x="161" y="422"/>
                  </a:lnTo>
                  <a:lnTo>
                    <a:pt x="158" y="420"/>
                  </a:lnTo>
                  <a:lnTo>
                    <a:pt x="155" y="419"/>
                  </a:lnTo>
                  <a:lnTo>
                    <a:pt x="154" y="416"/>
                  </a:lnTo>
                  <a:lnTo>
                    <a:pt x="151" y="414"/>
                  </a:lnTo>
                  <a:lnTo>
                    <a:pt x="148" y="413"/>
                  </a:lnTo>
                  <a:lnTo>
                    <a:pt x="145" y="411"/>
                  </a:lnTo>
                  <a:lnTo>
                    <a:pt x="142" y="408"/>
                  </a:lnTo>
                  <a:lnTo>
                    <a:pt x="139" y="407"/>
                  </a:lnTo>
                  <a:lnTo>
                    <a:pt x="137" y="404"/>
                  </a:lnTo>
                  <a:lnTo>
                    <a:pt x="134" y="402"/>
                  </a:lnTo>
                  <a:lnTo>
                    <a:pt x="133" y="399"/>
                  </a:lnTo>
                  <a:lnTo>
                    <a:pt x="130" y="396"/>
                  </a:lnTo>
                  <a:lnTo>
                    <a:pt x="129" y="395"/>
                  </a:lnTo>
                  <a:lnTo>
                    <a:pt x="126" y="393"/>
                  </a:lnTo>
                  <a:lnTo>
                    <a:pt x="124" y="391"/>
                  </a:lnTo>
                  <a:lnTo>
                    <a:pt x="123" y="389"/>
                  </a:lnTo>
                  <a:lnTo>
                    <a:pt x="120" y="388"/>
                  </a:lnTo>
                  <a:lnTo>
                    <a:pt x="118" y="385"/>
                  </a:lnTo>
                  <a:lnTo>
                    <a:pt x="117" y="382"/>
                  </a:lnTo>
                  <a:lnTo>
                    <a:pt x="115" y="380"/>
                  </a:lnTo>
                  <a:lnTo>
                    <a:pt x="112" y="379"/>
                  </a:lnTo>
                  <a:lnTo>
                    <a:pt x="111" y="376"/>
                  </a:lnTo>
                  <a:lnTo>
                    <a:pt x="109" y="374"/>
                  </a:lnTo>
                  <a:lnTo>
                    <a:pt x="108" y="373"/>
                  </a:lnTo>
                  <a:lnTo>
                    <a:pt x="106" y="370"/>
                  </a:lnTo>
                  <a:lnTo>
                    <a:pt x="105" y="368"/>
                  </a:lnTo>
                  <a:lnTo>
                    <a:pt x="104" y="365"/>
                  </a:lnTo>
                  <a:lnTo>
                    <a:pt x="102" y="364"/>
                  </a:lnTo>
                  <a:lnTo>
                    <a:pt x="101" y="361"/>
                  </a:lnTo>
                  <a:lnTo>
                    <a:pt x="99" y="360"/>
                  </a:lnTo>
                  <a:lnTo>
                    <a:pt x="98" y="357"/>
                  </a:lnTo>
                  <a:lnTo>
                    <a:pt x="96" y="355"/>
                  </a:lnTo>
                  <a:lnTo>
                    <a:pt x="95" y="352"/>
                  </a:lnTo>
                  <a:lnTo>
                    <a:pt x="95" y="349"/>
                  </a:lnTo>
                  <a:lnTo>
                    <a:pt x="93" y="348"/>
                  </a:lnTo>
                  <a:lnTo>
                    <a:pt x="92" y="345"/>
                  </a:lnTo>
                  <a:lnTo>
                    <a:pt x="90" y="343"/>
                  </a:lnTo>
                  <a:lnTo>
                    <a:pt x="90" y="340"/>
                  </a:lnTo>
                  <a:lnTo>
                    <a:pt x="89" y="339"/>
                  </a:lnTo>
                  <a:lnTo>
                    <a:pt x="87" y="336"/>
                  </a:lnTo>
                  <a:lnTo>
                    <a:pt x="87" y="334"/>
                  </a:lnTo>
                  <a:lnTo>
                    <a:pt x="86" y="332"/>
                  </a:lnTo>
                  <a:lnTo>
                    <a:pt x="86" y="330"/>
                  </a:lnTo>
                  <a:lnTo>
                    <a:pt x="84" y="327"/>
                  </a:lnTo>
                  <a:lnTo>
                    <a:pt x="84" y="326"/>
                  </a:lnTo>
                  <a:lnTo>
                    <a:pt x="83" y="323"/>
                  </a:lnTo>
                  <a:lnTo>
                    <a:pt x="83" y="320"/>
                  </a:lnTo>
                  <a:lnTo>
                    <a:pt x="81" y="318"/>
                  </a:lnTo>
                  <a:lnTo>
                    <a:pt x="80" y="315"/>
                  </a:lnTo>
                  <a:lnTo>
                    <a:pt x="80" y="314"/>
                  </a:lnTo>
                  <a:lnTo>
                    <a:pt x="80" y="311"/>
                  </a:lnTo>
                  <a:lnTo>
                    <a:pt x="78" y="309"/>
                  </a:lnTo>
                  <a:lnTo>
                    <a:pt x="78" y="306"/>
                  </a:lnTo>
                  <a:lnTo>
                    <a:pt x="77" y="305"/>
                  </a:lnTo>
                  <a:lnTo>
                    <a:pt x="77" y="304"/>
                  </a:lnTo>
                  <a:lnTo>
                    <a:pt x="77" y="301"/>
                  </a:lnTo>
                  <a:lnTo>
                    <a:pt x="75" y="299"/>
                  </a:lnTo>
                  <a:lnTo>
                    <a:pt x="75" y="296"/>
                  </a:lnTo>
                  <a:lnTo>
                    <a:pt x="75" y="295"/>
                  </a:lnTo>
                  <a:lnTo>
                    <a:pt x="75" y="292"/>
                  </a:lnTo>
                  <a:lnTo>
                    <a:pt x="75" y="290"/>
                  </a:lnTo>
                  <a:lnTo>
                    <a:pt x="74" y="287"/>
                  </a:lnTo>
                  <a:lnTo>
                    <a:pt x="74" y="286"/>
                  </a:lnTo>
                  <a:lnTo>
                    <a:pt x="74" y="283"/>
                  </a:lnTo>
                  <a:lnTo>
                    <a:pt x="74" y="281"/>
                  </a:lnTo>
                  <a:lnTo>
                    <a:pt x="73" y="277"/>
                  </a:lnTo>
                  <a:lnTo>
                    <a:pt x="73" y="274"/>
                  </a:lnTo>
                  <a:lnTo>
                    <a:pt x="73" y="270"/>
                  </a:lnTo>
                  <a:lnTo>
                    <a:pt x="73" y="267"/>
                  </a:lnTo>
                  <a:lnTo>
                    <a:pt x="73" y="264"/>
                  </a:lnTo>
                  <a:lnTo>
                    <a:pt x="73" y="261"/>
                  </a:lnTo>
                  <a:lnTo>
                    <a:pt x="73" y="258"/>
                  </a:lnTo>
                  <a:lnTo>
                    <a:pt x="73" y="256"/>
                  </a:lnTo>
                  <a:lnTo>
                    <a:pt x="73" y="253"/>
                  </a:lnTo>
                  <a:lnTo>
                    <a:pt x="73" y="252"/>
                  </a:lnTo>
                  <a:lnTo>
                    <a:pt x="73" y="249"/>
                  </a:lnTo>
                  <a:lnTo>
                    <a:pt x="73" y="246"/>
                  </a:lnTo>
                  <a:lnTo>
                    <a:pt x="73" y="243"/>
                  </a:lnTo>
                  <a:lnTo>
                    <a:pt x="74" y="240"/>
                  </a:lnTo>
                  <a:lnTo>
                    <a:pt x="74" y="236"/>
                  </a:lnTo>
                  <a:lnTo>
                    <a:pt x="74" y="233"/>
                  </a:lnTo>
                  <a:lnTo>
                    <a:pt x="74" y="231"/>
                  </a:lnTo>
                  <a:lnTo>
                    <a:pt x="75" y="228"/>
                  </a:lnTo>
                  <a:lnTo>
                    <a:pt x="75" y="227"/>
                  </a:lnTo>
                  <a:lnTo>
                    <a:pt x="75" y="224"/>
                  </a:lnTo>
                  <a:lnTo>
                    <a:pt x="75" y="221"/>
                  </a:lnTo>
                  <a:lnTo>
                    <a:pt x="77" y="219"/>
                  </a:lnTo>
                  <a:lnTo>
                    <a:pt x="77" y="218"/>
                  </a:lnTo>
                  <a:lnTo>
                    <a:pt x="78" y="215"/>
                  </a:lnTo>
                  <a:lnTo>
                    <a:pt x="78" y="212"/>
                  </a:lnTo>
                  <a:lnTo>
                    <a:pt x="78" y="211"/>
                  </a:lnTo>
                  <a:lnTo>
                    <a:pt x="80" y="209"/>
                  </a:lnTo>
                  <a:lnTo>
                    <a:pt x="80" y="206"/>
                  </a:lnTo>
                  <a:lnTo>
                    <a:pt x="81" y="203"/>
                  </a:lnTo>
                  <a:lnTo>
                    <a:pt x="83" y="202"/>
                  </a:lnTo>
                  <a:lnTo>
                    <a:pt x="83" y="199"/>
                  </a:lnTo>
                  <a:lnTo>
                    <a:pt x="84" y="197"/>
                  </a:lnTo>
                  <a:lnTo>
                    <a:pt x="84" y="193"/>
                  </a:lnTo>
                  <a:lnTo>
                    <a:pt x="86" y="191"/>
                  </a:lnTo>
                  <a:lnTo>
                    <a:pt x="87" y="188"/>
                  </a:lnTo>
                  <a:lnTo>
                    <a:pt x="87" y="186"/>
                  </a:lnTo>
                  <a:lnTo>
                    <a:pt x="89" y="183"/>
                  </a:lnTo>
                  <a:lnTo>
                    <a:pt x="90" y="181"/>
                  </a:lnTo>
                  <a:lnTo>
                    <a:pt x="90" y="178"/>
                  </a:lnTo>
                  <a:lnTo>
                    <a:pt x="92" y="177"/>
                  </a:lnTo>
                  <a:lnTo>
                    <a:pt x="93" y="174"/>
                  </a:lnTo>
                  <a:lnTo>
                    <a:pt x="95" y="171"/>
                  </a:lnTo>
                  <a:lnTo>
                    <a:pt x="96" y="169"/>
                  </a:lnTo>
                  <a:lnTo>
                    <a:pt x="98" y="166"/>
                  </a:lnTo>
                  <a:lnTo>
                    <a:pt x="99" y="163"/>
                  </a:lnTo>
                  <a:lnTo>
                    <a:pt x="101" y="160"/>
                  </a:lnTo>
                  <a:lnTo>
                    <a:pt x="102" y="157"/>
                  </a:lnTo>
                  <a:lnTo>
                    <a:pt x="104" y="156"/>
                  </a:lnTo>
                  <a:lnTo>
                    <a:pt x="105" y="153"/>
                  </a:lnTo>
                  <a:lnTo>
                    <a:pt x="106" y="152"/>
                  </a:lnTo>
                  <a:lnTo>
                    <a:pt x="108" y="149"/>
                  </a:lnTo>
                  <a:lnTo>
                    <a:pt x="109" y="147"/>
                  </a:lnTo>
                  <a:lnTo>
                    <a:pt x="112" y="144"/>
                  </a:lnTo>
                  <a:lnTo>
                    <a:pt x="114" y="143"/>
                  </a:lnTo>
                  <a:lnTo>
                    <a:pt x="117" y="140"/>
                  </a:lnTo>
                  <a:lnTo>
                    <a:pt x="118" y="138"/>
                  </a:lnTo>
                  <a:lnTo>
                    <a:pt x="121" y="135"/>
                  </a:lnTo>
                  <a:lnTo>
                    <a:pt x="123" y="134"/>
                  </a:lnTo>
                  <a:lnTo>
                    <a:pt x="126" y="131"/>
                  </a:lnTo>
                  <a:lnTo>
                    <a:pt x="127" y="129"/>
                  </a:lnTo>
                  <a:lnTo>
                    <a:pt x="129" y="128"/>
                  </a:lnTo>
                  <a:lnTo>
                    <a:pt x="130" y="127"/>
                  </a:lnTo>
                  <a:lnTo>
                    <a:pt x="130" y="125"/>
                  </a:lnTo>
                  <a:lnTo>
                    <a:pt x="132" y="124"/>
                  </a:lnTo>
                  <a:lnTo>
                    <a:pt x="133" y="122"/>
                  </a:lnTo>
                  <a:lnTo>
                    <a:pt x="136" y="121"/>
                  </a:lnTo>
                  <a:lnTo>
                    <a:pt x="137" y="118"/>
                  </a:lnTo>
                  <a:lnTo>
                    <a:pt x="140" y="116"/>
                  </a:lnTo>
                  <a:lnTo>
                    <a:pt x="143" y="113"/>
                  </a:lnTo>
                  <a:lnTo>
                    <a:pt x="146" y="112"/>
                  </a:lnTo>
                  <a:lnTo>
                    <a:pt x="149" y="109"/>
                  </a:lnTo>
                  <a:lnTo>
                    <a:pt x="154" y="107"/>
                  </a:lnTo>
                  <a:lnTo>
                    <a:pt x="155" y="106"/>
                  </a:lnTo>
                  <a:lnTo>
                    <a:pt x="157" y="104"/>
                  </a:lnTo>
                  <a:lnTo>
                    <a:pt x="160" y="103"/>
                  </a:lnTo>
                  <a:lnTo>
                    <a:pt x="161" y="103"/>
                  </a:lnTo>
                  <a:lnTo>
                    <a:pt x="162" y="101"/>
                  </a:lnTo>
                  <a:lnTo>
                    <a:pt x="165" y="100"/>
                  </a:lnTo>
                  <a:lnTo>
                    <a:pt x="167" y="98"/>
                  </a:lnTo>
                  <a:lnTo>
                    <a:pt x="170" y="96"/>
                  </a:lnTo>
                  <a:lnTo>
                    <a:pt x="171" y="96"/>
                  </a:lnTo>
                  <a:lnTo>
                    <a:pt x="174" y="94"/>
                  </a:lnTo>
                  <a:lnTo>
                    <a:pt x="177" y="93"/>
                  </a:lnTo>
                  <a:lnTo>
                    <a:pt x="180" y="91"/>
                  </a:lnTo>
                  <a:lnTo>
                    <a:pt x="183" y="90"/>
                  </a:lnTo>
                  <a:lnTo>
                    <a:pt x="185" y="88"/>
                  </a:lnTo>
                  <a:lnTo>
                    <a:pt x="188" y="87"/>
                  </a:lnTo>
                  <a:lnTo>
                    <a:pt x="191" y="87"/>
                  </a:lnTo>
                  <a:lnTo>
                    <a:pt x="193" y="85"/>
                  </a:lnTo>
                  <a:lnTo>
                    <a:pt x="196" y="84"/>
                  </a:lnTo>
                  <a:lnTo>
                    <a:pt x="199" y="84"/>
                  </a:lnTo>
                  <a:lnTo>
                    <a:pt x="202" y="82"/>
                  </a:lnTo>
                  <a:lnTo>
                    <a:pt x="205" y="81"/>
                  </a:lnTo>
                  <a:lnTo>
                    <a:pt x="208" y="81"/>
                  </a:lnTo>
                  <a:lnTo>
                    <a:pt x="213" y="79"/>
                  </a:lnTo>
                  <a:lnTo>
                    <a:pt x="216" y="79"/>
                  </a:lnTo>
                  <a:lnTo>
                    <a:pt x="220" y="78"/>
                  </a:lnTo>
                  <a:lnTo>
                    <a:pt x="223" y="76"/>
                  </a:lnTo>
                  <a:lnTo>
                    <a:pt x="226" y="76"/>
                  </a:lnTo>
                  <a:lnTo>
                    <a:pt x="230" y="76"/>
                  </a:lnTo>
                  <a:lnTo>
                    <a:pt x="233" y="75"/>
                  </a:lnTo>
                  <a:lnTo>
                    <a:pt x="238" y="75"/>
                  </a:lnTo>
                  <a:lnTo>
                    <a:pt x="241" y="73"/>
                  </a:lnTo>
                  <a:lnTo>
                    <a:pt x="247" y="73"/>
                  </a:lnTo>
                  <a:lnTo>
                    <a:pt x="249" y="73"/>
                  </a:lnTo>
                  <a:lnTo>
                    <a:pt x="254" y="73"/>
                  </a:lnTo>
                  <a:lnTo>
                    <a:pt x="258" y="73"/>
                  </a:lnTo>
                  <a:lnTo>
                    <a:pt x="263" y="73"/>
                  </a:lnTo>
                  <a:lnTo>
                    <a:pt x="263" y="73"/>
                  </a:lnTo>
                  <a:close/>
                </a:path>
              </a:pathLst>
            </a:custGeom>
            <a:solidFill>
              <a:srgbClr val="CCCC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1290" y="2145"/>
              <a:ext cx="458" cy="462"/>
            </a:xfrm>
            <a:custGeom>
              <a:avLst/>
              <a:gdLst/>
              <a:ahLst/>
              <a:cxnLst>
                <a:cxn ang="0">
                  <a:pos x="252" y="460"/>
                </a:cxn>
                <a:cxn ang="0">
                  <a:pos x="280" y="456"/>
                </a:cxn>
                <a:cxn ang="0">
                  <a:pos x="308" y="447"/>
                </a:cxn>
                <a:cxn ang="0">
                  <a:pos x="333" y="435"/>
                </a:cxn>
                <a:cxn ang="0">
                  <a:pos x="358" y="422"/>
                </a:cxn>
                <a:cxn ang="0">
                  <a:pos x="379" y="404"/>
                </a:cxn>
                <a:cxn ang="0">
                  <a:pos x="399" y="385"/>
                </a:cxn>
                <a:cxn ang="0">
                  <a:pos x="416" y="363"/>
                </a:cxn>
                <a:cxn ang="0">
                  <a:pos x="430" y="339"/>
                </a:cxn>
                <a:cxn ang="0">
                  <a:pos x="442" y="316"/>
                </a:cxn>
                <a:cxn ang="0">
                  <a:pos x="451" y="288"/>
                </a:cxn>
                <a:cxn ang="0">
                  <a:pos x="457" y="260"/>
                </a:cxn>
                <a:cxn ang="0">
                  <a:pos x="458" y="230"/>
                </a:cxn>
                <a:cxn ang="0">
                  <a:pos x="457" y="201"/>
                </a:cxn>
                <a:cxn ang="0">
                  <a:pos x="451" y="173"/>
                </a:cxn>
                <a:cxn ang="0">
                  <a:pos x="442" y="146"/>
                </a:cxn>
                <a:cxn ang="0">
                  <a:pos x="430" y="121"/>
                </a:cxn>
                <a:cxn ang="0">
                  <a:pos x="416" y="98"/>
                </a:cxn>
                <a:cxn ang="0">
                  <a:pos x="399" y="75"/>
                </a:cxn>
                <a:cxn ang="0">
                  <a:pos x="379" y="56"/>
                </a:cxn>
                <a:cxn ang="0">
                  <a:pos x="358" y="40"/>
                </a:cxn>
                <a:cxn ang="0">
                  <a:pos x="333" y="25"/>
                </a:cxn>
                <a:cxn ang="0">
                  <a:pos x="308" y="15"/>
                </a:cxn>
                <a:cxn ang="0">
                  <a:pos x="280" y="6"/>
                </a:cxn>
                <a:cxn ang="0">
                  <a:pos x="252" y="2"/>
                </a:cxn>
                <a:cxn ang="0">
                  <a:pos x="222" y="0"/>
                </a:cxn>
                <a:cxn ang="0">
                  <a:pos x="194" y="3"/>
                </a:cxn>
                <a:cxn ang="0">
                  <a:pos x="166" y="9"/>
                </a:cxn>
                <a:cxn ang="0">
                  <a:pos x="140" y="18"/>
                </a:cxn>
                <a:cxn ang="0">
                  <a:pos x="113" y="31"/>
                </a:cxn>
                <a:cxn ang="0">
                  <a:pos x="91" y="46"/>
                </a:cxn>
                <a:cxn ang="0">
                  <a:pos x="71" y="64"/>
                </a:cxn>
                <a:cxn ang="0">
                  <a:pos x="51" y="84"/>
                </a:cxn>
                <a:cxn ang="0">
                  <a:pos x="35" y="106"/>
                </a:cxn>
                <a:cxn ang="0">
                  <a:pos x="22" y="130"/>
                </a:cxn>
                <a:cxn ang="0">
                  <a:pos x="12" y="157"/>
                </a:cxn>
                <a:cxn ang="0">
                  <a:pos x="4" y="185"/>
                </a:cxn>
                <a:cxn ang="0">
                  <a:pos x="0" y="213"/>
                </a:cxn>
                <a:cxn ang="0">
                  <a:pos x="0" y="242"/>
                </a:cxn>
                <a:cxn ang="0">
                  <a:pos x="3" y="270"/>
                </a:cxn>
                <a:cxn ang="0">
                  <a:pos x="10" y="298"/>
                </a:cxn>
                <a:cxn ang="0">
                  <a:pos x="19" y="325"/>
                </a:cxn>
                <a:cxn ang="0">
                  <a:pos x="32" y="350"/>
                </a:cxn>
                <a:cxn ang="0">
                  <a:pos x="48" y="372"/>
                </a:cxn>
                <a:cxn ang="0">
                  <a:pos x="66" y="394"/>
                </a:cxn>
                <a:cxn ang="0">
                  <a:pos x="87" y="412"/>
                </a:cxn>
                <a:cxn ang="0">
                  <a:pos x="109" y="428"/>
                </a:cxn>
                <a:cxn ang="0">
                  <a:pos x="134" y="441"/>
                </a:cxn>
                <a:cxn ang="0">
                  <a:pos x="161" y="452"/>
                </a:cxn>
                <a:cxn ang="0">
                  <a:pos x="187" y="457"/>
                </a:cxn>
                <a:cxn ang="0">
                  <a:pos x="217" y="460"/>
                </a:cxn>
              </a:cxnLst>
              <a:rect l="0" t="0" r="r" b="b"/>
              <a:pathLst>
                <a:path w="458" h="462">
                  <a:moveTo>
                    <a:pt x="230" y="462"/>
                  </a:moveTo>
                  <a:lnTo>
                    <a:pt x="236" y="462"/>
                  </a:lnTo>
                  <a:lnTo>
                    <a:pt x="240" y="460"/>
                  </a:lnTo>
                  <a:lnTo>
                    <a:pt x="246" y="460"/>
                  </a:lnTo>
                  <a:lnTo>
                    <a:pt x="252" y="460"/>
                  </a:lnTo>
                  <a:lnTo>
                    <a:pt x="258" y="459"/>
                  </a:lnTo>
                  <a:lnTo>
                    <a:pt x="264" y="459"/>
                  </a:lnTo>
                  <a:lnTo>
                    <a:pt x="270" y="457"/>
                  </a:lnTo>
                  <a:lnTo>
                    <a:pt x="276" y="456"/>
                  </a:lnTo>
                  <a:lnTo>
                    <a:pt x="280" y="456"/>
                  </a:lnTo>
                  <a:lnTo>
                    <a:pt x="286" y="455"/>
                  </a:lnTo>
                  <a:lnTo>
                    <a:pt x="292" y="453"/>
                  </a:lnTo>
                  <a:lnTo>
                    <a:pt x="298" y="452"/>
                  </a:lnTo>
                  <a:lnTo>
                    <a:pt x="302" y="449"/>
                  </a:lnTo>
                  <a:lnTo>
                    <a:pt x="308" y="447"/>
                  </a:lnTo>
                  <a:lnTo>
                    <a:pt x="312" y="446"/>
                  </a:lnTo>
                  <a:lnTo>
                    <a:pt x="318" y="444"/>
                  </a:lnTo>
                  <a:lnTo>
                    <a:pt x="323" y="441"/>
                  </a:lnTo>
                  <a:lnTo>
                    <a:pt x="329" y="438"/>
                  </a:lnTo>
                  <a:lnTo>
                    <a:pt x="333" y="435"/>
                  </a:lnTo>
                  <a:lnTo>
                    <a:pt x="339" y="432"/>
                  </a:lnTo>
                  <a:lnTo>
                    <a:pt x="343" y="431"/>
                  </a:lnTo>
                  <a:lnTo>
                    <a:pt x="348" y="428"/>
                  </a:lnTo>
                  <a:lnTo>
                    <a:pt x="352" y="425"/>
                  </a:lnTo>
                  <a:lnTo>
                    <a:pt x="358" y="422"/>
                  </a:lnTo>
                  <a:lnTo>
                    <a:pt x="363" y="418"/>
                  </a:lnTo>
                  <a:lnTo>
                    <a:pt x="367" y="415"/>
                  </a:lnTo>
                  <a:lnTo>
                    <a:pt x="370" y="412"/>
                  </a:lnTo>
                  <a:lnTo>
                    <a:pt x="374" y="409"/>
                  </a:lnTo>
                  <a:lnTo>
                    <a:pt x="379" y="404"/>
                  </a:lnTo>
                  <a:lnTo>
                    <a:pt x="383" y="401"/>
                  </a:lnTo>
                  <a:lnTo>
                    <a:pt x="388" y="397"/>
                  </a:lnTo>
                  <a:lnTo>
                    <a:pt x="392" y="394"/>
                  </a:lnTo>
                  <a:lnTo>
                    <a:pt x="395" y="390"/>
                  </a:lnTo>
                  <a:lnTo>
                    <a:pt x="399" y="385"/>
                  </a:lnTo>
                  <a:lnTo>
                    <a:pt x="402" y="381"/>
                  </a:lnTo>
                  <a:lnTo>
                    <a:pt x="405" y="378"/>
                  </a:lnTo>
                  <a:lnTo>
                    <a:pt x="410" y="372"/>
                  </a:lnTo>
                  <a:lnTo>
                    <a:pt x="413" y="368"/>
                  </a:lnTo>
                  <a:lnTo>
                    <a:pt x="416" y="363"/>
                  </a:lnTo>
                  <a:lnTo>
                    <a:pt x="420" y="360"/>
                  </a:lnTo>
                  <a:lnTo>
                    <a:pt x="423" y="354"/>
                  </a:lnTo>
                  <a:lnTo>
                    <a:pt x="426" y="350"/>
                  </a:lnTo>
                  <a:lnTo>
                    <a:pt x="429" y="345"/>
                  </a:lnTo>
                  <a:lnTo>
                    <a:pt x="430" y="339"/>
                  </a:lnTo>
                  <a:lnTo>
                    <a:pt x="433" y="335"/>
                  </a:lnTo>
                  <a:lnTo>
                    <a:pt x="436" y="331"/>
                  </a:lnTo>
                  <a:lnTo>
                    <a:pt x="438" y="325"/>
                  </a:lnTo>
                  <a:lnTo>
                    <a:pt x="441" y="320"/>
                  </a:lnTo>
                  <a:lnTo>
                    <a:pt x="442" y="316"/>
                  </a:lnTo>
                  <a:lnTo>
                    <a:pt x="444" y="309"/>
                  </a:lnTo>
                  <a:lnTo>
                    <a:pt x="447" y="304"/>
                  </a:lnTo>
                  <a:lnTo>
                    <a:pt x="448" y="298"/>
                  </a:lnTo>
                  <a:lnTo>
                    <a:pt x="450" y="292"/>
                  </a:lnTo>
                  <a:lnTo>
                    <a:pt x="451" y="288"/>
                  </a:lnTo>
                  <a:lnTo>
                    <a:pt x="453" y="282"/>
                  </a:lnTo>
                  <a:lnTo>
                    <a:pt x="454" y="276"/>
                  </a:lnTo>
                  <a:lnTo>
                    <a:pt x="455" y="270"/>
                  </a:lnTo>
                  <a:lnTo>
                    <a:pt x="455" y="266"/>
                  </a:lnTo>
                  <a:lnTo>
                    <a:pt x="457" y="260"/>
                  </a:lnTo>
                  <a:lnTo>
                    <a:pt x="458" y="254"/>
                  </a:lnTo>
                  <a:lnTo>
                    <a:pt x="458" y="248"/>
                  </a:lnTo>
                  <a:lnTo>
                    <a:pt x="458" y="242"/>
                  </a:lnTo>
                  <a:lnTo>
                    <a:pt x="458" y="236"/>
                  </a:lnTo>
                  <a:lnTo>
                    <a:pt x="458" y="230"/>
                  </a:lnTo>
                  <a:lnTo>
                    <a:pt x="458" y="224"/>
                  </a:lnTo>
                  <a:lnTo>
                    <a:pt x="458" y="219"/>
                  </a:lnTo>
                  <a:lnTo>
                    <a:pt x="458" y="213"/>
                  </a:lnTo>
                  <a:lnTo>
                    <a:pt x="458" y="207"/>
                  </a:lnTo>
                  <a:lnTo>
                    <a:pt x="457" y="201"/>
                  </a:lnTo>
                  <a:lnTo>
                    <a:pt x="455" y="195"/>
                  </a:lnTo>
                  <a:lnTo>
                    <a:pt x="455" y="191"/>
                  </a:lnTo>
                  <a:lnTo>
                    <a:pt x="454" y="185"/>
                  </a:lnTo>
                  <a:lnTo>
                    <a:pt x="453" y="179"/>
                  </a:lnTo>
                  <a:lnTo>
                    <a:pt x="451" y="173"/>
                  </a:lnTo>
                  <a:lnTo>
                    <a:pt x="450" y="167"/>
                  </a:lnTo>
                  <a:lnTo>
                    <a:pt x="448" y="162"/>
                  </a:lnTo>
                  <a:lnTo>
                    <a:pt x="447" y="157"/>
                  </a:lnTo>
                  <a:lnTo>
                    <a:pt x="444" y="151"/>
                  </a:lnTo>
                  <a:lnTo>
                    <a:pt x="442" y="146"/>
                  </a:lnTo>
                  <a:lnTo>
                    <a:pt x="441" y="140"/>
                  </a:lnTo>
                  <a:lnTo>
                    <a:pt x="438" y="136"/>
                  </a:lnTo>
                  <a:lnTo>
                    <a:pt x="436" y="130"/>
                  </a:lnTo>
                  <a:lnTo>
                    <a:pt x="433" y="126"/>
                  </a:lnTo>
                  <a:lnTo>
                    <a:pt x="430" y="121"/>
                  </a:lnTo>
                  <a:lnTo>
                    <a:pt x="429" y="115"/>
                  </a:lnTo>
                  <a:lnTo>
                    <a:pt x="426" y="111"/>
                  </a:lnTo>
                  <a:lnTo>
                    <a:pt x="423" y="106"/>
                  </a:lnTo>
                  <a:lnTo>
                    <a:pt x="420" y="102"/>
                  </a:lnTo>
                  <a:lnTo>
                    <a:pt x="416" y="98"/>
                  </a:lnTo>
                  <a:lnTo>
                    <a:pt x="413" y="93"/>
                  </a:lnTo>
                  <a:lnTo>
                    <a:pt x="410" y="89"/>
                  </a:lnTo>
                  <a:lnTo>
                    <a:pt x="405" y="84"/>
                  </a:lnTo>
                  <a:lnTo>
                    <a:pt x="402" y="80"/>
                  </a:lnTo>
                  <a:lnTo>
                    <a:pt x="399" y="75"/>
                  </a:lnTo>
                  <a:lnTo>
                    <a:pt x="395" y="71"/>
                  </a:lnTo>
                  <a:lnTo>
                    <a:pt x="392" y="68"/>
                  </a:lnTo>
                  <a:lnTo>
                    <a:pt x="388" y="64"/>
                  </a:lnTo>
                  <a:lnTo>
                    <a:pt x="383" y="61"/>
                  </a:lnTo>
                  <a:lnTo>
                    <a:pt x="379" y="56"/>
                  </a:lnTo>
                  <a:lnTo>
                    <a:pt x="374" y="53"/>
                  </a:lnTo>
                  <a:lnTo>
                    <a:pt x="370" y="49"/>
                  </a:lnTo>
                  <a:lnTo>
                    <a:pt x="367" y="46"/>
                  </a:lnTo>
                  <a:lnTo>
                    <a:pt x="363" y="43"/>
                  </a:lnTo>
                  <a:lnTo>
                    <a:pt x="358" y="40"/>
                  </a:lnTo>
                  <a:lnTo>
                    <a:pt x="352" y="37"/>
                  </a:lnTo>
                  <a:lnTo>
                    <a:pt x="348" y="34"/>
                  </a:lnTo>
                  <a:lnTo>
                    <a:pt x="343" y="31"/>
                  </a:lnTo>
                  <a:lnTo>
                    <a:pt x="339" y="28"/>
                  </a:lnTo>
                  <a:lnTo>
                    <a:pt x="333" y="25"/>
                  </a:lnTo>
                  <a:lnTo>
                    <a:pt x="329" y="22"/>
                  </a:lnTo>
                  <a:lnTo>
                    <a:pt x="323" y="21"/>
                  </a:lnTo>
                  <a:lnTo>
                    <a:pt x="318" y="18"/>
                  </a:lnTo>
                  <a:lnTo>
                    <a:pt x="312" y="16"/>
                  </a:lnTo>
                  <a:lnTo>
                    <a:pt x="308" y="15"/>
                  </a:lnTo>
                  <a:lnTo>
                    <a:pt x="302" y="12"/>
                  </a:lnTo>
                  <a:lnTo>
                    <a:pt x="298" y="11"/>
                  </a:lnTo>
                  <a:lnTo>
                    <a:pt x="292" y="9"/>
                  </a:lnTo>
                  <a:lnTo>
                    <a:pt x="286" y="8"/>
                  </a:lnTo>
                  <a:lnTo>
                    <a:pt x="280" y="6"/>
                  </a:lnTo>
                  <a:lnTo>
                    <a:pt x="276" y="6"/>
                  </a:lnTo>
                  <a:lnTo>
                    <a:pt x="270" y="5"/>
                  </a:lnTo>
                  <a:lnTo>
                    <a:pt x="264" y="3"/>
                  </a:lnTo>
                  <a:lnTo>
                    <a:pt x="258" y="2"/>
                  </a:lnTo>
                  <a:lnTo>
                    <a:pt x="252" y="2"/>
                  </a:lnTo>
                  <a:lnTo>
                    <a:pt x="246" y="2"/>
                  </a:lnTo>
                  <a:lnTo>
                    <a:pt x="240" y="0"/>
                  </a:lnTo>
                  <a:lnTo>
                    <a:pt x="236" y="0"/>
                  </a:lnTo>
                  <a:lnTo>
                    <a:pt x="230" y="0"/>
                  </a:lnTo>
                  <a:lnTo>
                    <a:pt x="222" y="0"/>
                  </a:lnTo>
                  <a:lnTo>
                    <a:pt x="217" y="0"/>
                  </a:lnTo>
                  <a:lnTo>
                    <a:pt x="211" y="2"/>
                  </a:lnTo>
                  <a:lnTo>
                    <a:pt x="205" y="2"/>
                  </a:lnTo>
                  <a:lnTo>
                    <a:pt x="200" y="2"/>
                  </a:lnTo>
                  <a:lnTo>
                    <a:pt x="194" y="3"/>
                  </a:lnTo>
                  <a:lnTo>
                    <a:pt x="187" y="5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8"/>
                  </a:lnTo>
                  <a:lnTo>
                    <a:pt x="166" y="9"/>
                  </a:lnTo>
                  <a:lnTo>
                    <a:pt x="161" y="11"/>
                  </a:lnTo>
                  <a:lnTo>
                    <a:pt x="155" y="12"/>
                  </a:lnTo>
                  <a:lnTo>
                    <a:pt x="150" y="15"/>
                  </a:lnTo>
                  <a:lnTo>
                    <a:pt x="144" y="16"/>
                  </a:lnTo>
                  <a:lnTo>
                    <a:pt x="140" y="18"/>
                  </a:lnTo>
                  <a:lnTo>
                    <a:pt x="134" y="21"/>
                  </a:lnTo>
                  <a:lnTo>
                    <a:pt x="130" y="22"/>
                  </a:lnTo>
                  <a:lnTo>
                    <a:pt x="124" y="25"/>
                  </a:lnTo>
                  <a:lnTo>
                    <a:pt x="119" y="28"/>
                  </a:lnTo>
                  <a:lnTo>
                    <a:pt x="113" y="31"/>
                  </a:lnTo>
                  <a:lnTo>
                    <a:pt x="109" y="34"/>
                  </a:lnTo>
                  <a:lnTo>
                    <a:pt x="104" y="37"/>
                  </a:lnTo>
                  <a:lnTo>
                    <a:pt x="100" y="40"/>
                  </a:lnTo>
                  <a:lnTo>
                    <a:pt x="96" y="43"/>
                  </a:lnTo>
                  <a:lnTo>
                    <a:pt x="91" y="46"/>
                  </a:lnTo>
                  <a:lnTo>
                    <a:pt x="87" y="49"/>
                  </a:lnTo>
                  <a:lnTo>
                    <a:pt x="82" y="53"/>
                  </a:lnTo>
                  <a:lnTo>
                    <a:pt x="78" y="56"/>
                  </a:lnTo>
                  <a:lnTo>
                    <a:pt x="74" y="61"/>
                  </a:lnTo>
                  <a:lnTo>
                    <a:pt x="71" y="64"/>
                  </a:lnTo>
                  <a:lnTo>
                    <a:pt x="66" y="68"/>
                  </a:lnTo>
                  <a:lnTo>
                    <a:pt x="63" y="71"/>
                  </a:lnTo>
                  <a:lnTo>
                    <a:pt x="59" y="75"/>
                  </a:lnTo>
                  <a:lnTo>
                    <a:pt x="54" y="80"/>
                  </a:lnTo>
                  <a:lnTo>
                    <a:pt x="51" y="84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1" y="98"/>
                  </a:lnTo>
                  <a:lnTo>
                    <a:pt x="38" y="102"/>
                  </a:lnTo>
                  <a:lnTo>
                    <a:pt x="35" y="106"/>
                  </a:lnTo>
                  <a:lnTo>
                    <a:pt x="32" y="111"/>
                  </a:lnTo>
                  <a:lnTo>
                    <a:pt x="29" y="115"/>
                  </a:lnTo>
                  <a:lnTo>
                    <a:pt x="26" y="121"/>
                  </a:lnTo>
                  <a:lnTo>
                    <a:pt x="23" y="126"/>
                  </a:lnTo>
                  <a:lnTo>
                    <a:pt x="22" y="130"/>
                  </a:lnTo>
                  <a:lnTo>
                    <a:pt x="19" y="136"/>
                  </a:lnTo>
                  <a:lnTo>
                    <a:pt x="17" y="140"/>
                  </a:lnTo>
                  <a:lnTo>
                    <a:pt x="15" y="146"/>
                  </a:lnTo>
                  <a:lnTo>
                    <a:pt x="13" y="151"/>
                  </a:lnTo>
                  <a:lnTo>
                    <a:pt x="12" y="157"/>
                  </a:lnTo>
                  <a:lnTo>
                    <a:pt x="10" y="162"/>
                  </a:lnTo>
                  <a:lnTo>
                    <a:pt x="7" y="167"/>
                  </a:lnTo>
                  <a:lnTo>
                    <a:pt x="7" y="173"/>
                  </a:lnTo>
                  <a:lnTo>
                    <a:pt x="6" y="179"/>
                  </a:lnTo>
                  <a:lnTo>
                    <a:pt x="4" y="185"/>
                  </a:lnTo>
                  <a:lnTo>
                    <a:pt x="3" y="191"/>
                  </a:lnTo>
                  <a:lnTo>
                    <a:pt x="3" y="195"/>
                  </a:lnTo>
                  <a:lnTo>
                    <a:pt x="1" y="201"/>
                  </a:lnTo>
                  <a:lnTo>
                    <a:pt x="1" y="207"/>
                  </a:lnTo>
                  <a:lnTo>
                    <a:pt x="0" y="213"/>
                  </a:lnTo>
                  <a:lnTo>
                    <a:pt x="0" y="219"/>
                  </a:lnTo>
                  <a:lnTo>
                    <a:pt x="0" y="224"/>
                  </a:lnTo>
                  <a:lnTo>
                    <a:pt x="0" y="230"/>
                  </a:lnTo>
                  <a:lnTo>
                    <a:pt x="0" y="236"/>
                  </a:lnTo>
                  <a:lnTo>
                    <a:pt x="0" y="242"/>
                  </a:lnTo>
                  <a:lnTo>
                    <a:pt x="0" y="248"/>
                  </a:lnTo>
                  <a:lnTo>
                    <a:pt x="1" y="254"/>
                  </a:lnTo>
                  <a:lnTo>
                    <a:pt x="1" y="260"/>
                  </a:lnTo>
                  <a:lnTo>
                    <a:pt x="3" y="266"/>
                  </a:lnTo>
                  <a:lnTo>
                    <a:pt x="3" y="270"/>
                  </a:lnTo>
                  <a:lnTo>
                    <a:pt x="4" y="276"/>
                  </a:lnTo>
                  <a:lnTo>
                    <a:pt x="6" y="282"/>
                  </a:lnTo>
                  <a:lnTo>
                    <a:pt x="7" y="288"/>
                  </a:lnTo>
                  <a:lnTo>
                    <a:pt x="7" y="292"/>
                  </a:lnTo>
                  <a:lnTo>
                    <a:pt x="10" y="298"/>
                  </a:lnTo>
                  <a:lnTo>
                    <a:pt x="12" y="304"/>
                  </a:lnTo>
                  <a:lnTo>
                    <a:pt x="13" y="309"/>
                  </a:lnTo>
                  <a:lnTo>
                    <a:pt x="15" y="316"/>
                  </a:lnTo>
                  <a:lnTo>
                    <a:pt x="17" y="320"/>
                  </a:lnTo>
                  <a:lnTo>
                    <a:pt x="19" y="325"/>
                  </a:lnTo>
                  <a:lnTo>
                    <a:pt x="22" y="331"/>
                  </a:lnTo>
                  <a:lnTo>
                    <a:pt x="23" y="335"/>
                  </a:lnTo>
                  <a:lnTo>
                    <a:pt x="26" y="339"/>
                  </a:lnTo>
                  <a:lnTo>
                    <a:pt x="29" y="345"/>
                  </a:lnTo>
                  <a:lnTo>
                    <a:pt x="32" y="350"/>
                  </a:lnTo>
                  <a:lnTo>
                    <a:pt x="35" y="354"/>
                  </a:lnTo>
                  <a:lnTo>
                    <a:pt x="38" y="360"/>
                  </a:lnTo>
                  <a:lnTo>
                    <a:pt x="41" y="363"/>
                  </a:lnTo>
                  <a:lnTo>
                    <a:pt x="44" y="368"/>
                  </a:lnTo>
                  <a:lnTo>
                    <a:pt x="48" y="372"/>
                  </a:lnTo>
                  <a:lnTo>
                    <a:pt x="51" y="378"/>
                  </a:lnTo>
                  <a:lnTo>
                    <a:pt x="54" y="381"/>
                  </a:lnTo>
                  <a:lnTo>
                    <a:pt x="59" y="385"/>
                  </a:lnTo>
                  <a:lnTo>
                    <a:pt x="63" y="390"/>
                  </a:lnTo>
                  <a:lnTo>
                    <a:pt x="66" y="394"/>
                  </a:lnTo>
                  <a:lnTo>
                    <a:pt x="71" y="397"/>
                  </a:lnTo>
                  <a:lnTo>
                    <a:pt x="74" y="401"/>
                  </a:lnTo>
                  <a:lnTo>
                    <a:pt x="78" y="404"/>
                  </a:lnTo>
                  <a:lnTo>
                    <a:pt x="82" y="409"/>
                  </a:lnTo>
                  <a:lnTo>
                    <a:pt x="87" y="412"/>
                  </a:lnTo>
                  <a:lnTo>
                    <a:pt x="91" y="415"/>
                  </a:lnTo>
                  <a:lnTo>
                    <a:pt x="96" y="418"/>
                  </a:lnTo>
                  <a:lnTo>
                    <a:pt x="100" y="422"/>
                  </a:lnTo>
                  <a:lnTo>
                    <a:pt x="104" y="425"/>
                  </a:lnTo>
                  <a:lnTo>
                    <a:pt x="109" y="428"/>
                  </a:lnTo>
                  <a:lnTo>
                    <a:pt x="113" y="431"/>
                  </a:lnTo>
                  <a:lnTo>
                    <a:pt x="119" y="432"/>
                  </a:lnTo>
                  <a:lnTo>
                    <a:pt x="124" y="435"/>
                  </a:lnTo>
                  <a:lnTo>
                    <a:pt x="130" y="438"/>
                  </a:lnTo>
                  <a:lnTo>
                    <a:pt x="134" y="441"/>
                  </a:lnTo>
                  <a:lnTo>
                    <a:pt x="140" y="444"/>
                  </a:lnTo>
                  <a:lnTo>
                    <a:pt x="144" y="446"/>
                  </a:lnTo>
                  <a:lnTo>
                    <a:pt x="150" y="447"/>
                  </a:lnTo>
                  <a:lnTo>
                    <a:pt x="155" y="449"/>
                  </a:lnTo>
                  <a:lnTo>
                    <a:pt x="161" y="452"/>
                  </a:lnTo>
                  <a:lnTo>
                    <a:pt x="166" y="453"/>
                  </a:lnTo>
                  <a:lnTo>
                    <a:pt x="171" y="455"/>
                  </a:lnTo>
                  <a:lnTo>
                    <a:pt x="177" y="456"/>
                  </a:lnTo>
                  <a:lnTo>
                    <a:pt x="183" y="456"/>
                  </a:lnTo>
                  <a:lnTo>
                    <a:pt x="187" y="457"/>
                  </a:lnTo>
                  <a:lnTo>
                    <a:pt x="194" y="459"/>
                  </a:lnTo>
                  <a:lnTo>
                    <a:pt x="200" y="459"/>
                  </a:lnTo>
                  <a:lnTo>
                    <a:pt x="205" y="460"/>
                  </a:lnTo>
                  <a:lnTo>
                    <a:pt x="211" y="460"/>
                  </a:lnTo>
                  <a:lnTo>
                    <a:pt x="217" y="460"/>
                  </a:lnTo>
                  <a:lnTo>
                    <a:pt x="222" y="462"/>
                  </a:lnTo>
                  <a:lnTo>
                    <a:pt x="230" y="462"/>
                  </a:lnTo>
                  <a:lnTo>
                    <a:pt x="230" y="462"/>
                  </a:lnTo>
                  <a:close/>
                </a:path>
              </a:pathLst>
            </a:custGeom>
            <a:solidFill>
              <a:srgbClr val="B5D4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1350" y="2389"/>
              <a:ext cx="129" cy="18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62" y="16"/>
                </a:cxn>
                <a:cxn ang="0">
                  <a:pos x="81" y="39"/>
                </a:cxn>
                <a:cxn ang="0">
                  <a:pos x="105" y="41"/>
                </a:cxn>
                <a:cxn ang="0">
                  <a:pos x="129" y="60"/>
                </a:cxn>
                <a:cxn ang="0">
                  <a:pos x="105" y="112"/>
                </a:cxn>
                <a:cxn ang="0">
                  <a:pos x="67" y="150"/>
                </a:cxn>
                <a:cxn ang="0">
                  <a:pos x="52" y="185"/>
                </a:cxn>
                <a:cxn ang="0">
                  <a:pos x="31" y="172"/>
                </a:cxn>
                <a:cxn ang="0">
                  <a:pos x="36" y="95"/>
                </a:cxn>
                <a:cxn ang="0">
                  <a:pos x="16" y="57"/>
                </a:cxn>
                <a:cxn ang="0">
                  <a:pos x="0" y="28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29" h="185">
                  <a:moveTo>
                    <a:pt x="31" y="0"/>
                  </a:moveTo>
                  <a:lnTo>
                    <a:pt x="62" y="16"/>
                  </a:lnTo>
                  <a:lnTo>
                    <a:pt x="81" y="39"/>
                  </a:lnTo>
                  <a:lnTo>
                    <a:pt x="105" y="41"/>
                  </a:lnTo>
                  <a:lnTo>
                    <a:pt x="129" y="60"/>
                  </a:lnTo>
                  <a:lnTo>
                    <a:pt x="105" y="112"/>
                  </a:lnTo>
                  <a:lnTo>
                    <a:pt x="67" y="150"/>
                  </a:lnTo>
                  <a:lnTo>
                    <a:pt x="52" y="185"/>
                  </a:lnTo>
                  <a:lnTo>
                    <a:pt x="31" y="172"/>
                  </a:lnTo>
                  <a:lnTo>
                    <a:pt x="36" y="95"/>
                  </a:lnTo>
                  <a:lnTo>
                    <a:pt x="16" y="57"/>
                  </a:lnTo>
                  <a:lnTo>
                    <a:pt x="0" y="28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E8FA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1293" y="2163"/>
              <a:ext cx="283" cy="255"/>
            </a:xfrm>
            <a:custGeom>
              <a:avLst/>
              <a:gdLst/>
              <a:ahLst/>
              <a:cxnLst>
                <a:cxn ang="0">
                  <a:pos x="159" y="62"/>
                </a:cxn>
                <a:cxn ang="0">
                  <a:pos x="212" y="12"/>
                </a:cxn>
                <a:cxn ang="0">
                  <a:pos x="261" y="91"/>
                </a:cxn>
                <a:cxn ang="0">
                  <a:pos x="147" y="105"/>
                </a:cxn>
                <a:cxn ang="0">
                  <a:pos x="130" y="116"/>
                </a:cxn>
                <a:cxn ang="0">
                  <a:pos x="206" y="143"/>
                </a:cxn>
                <a:cxn ang="0">
                  <a:pos x="107" y="121"/>
                </a:cxn>
                <a:cxn ang="0">
                  <a:pos x="60" y="127"/>
                </a:cxn>
                <a:cxn ang="0">
                  <a:pos x="50" y="214"/>
                </a:cxn>
                <a:cxn ang="0">
                  <a:pos x="56" y="255"/>
                </a:cxn>
                <a:cxn ang="0">
                  <a:pos x="0" y="190"/>
                </a:cxn>
                <a:cxn ang="0">
                  <a:pos x="1" y="183"/>
                </a:cxn>
                <a:cxn ang="0">
                  <a:pos x="3" y="174"/>
                </a:cxn>
                <a:cxn ang="0">
                  <a:pos x="4" y="167"/>
                </a:cxn>
                <a:cxn ang="0">
                  <a:pos x="6" y="158"/>
                </a:cxn>
                <a:cxn ang="0">
                  <a:pos x="9" y="149"/>
                </a:cxn>
                <a:cxn ang="0">
                  <a:pos x="12" y="139"/>
                </a:cxn>
                <a:cxn ang="0">
                  <a:pos x="13" y="133"/>
                </a:cxn>
                <a:cxn ang="0">
                  <a:pos x="16" y="125"/>
                </a:cxn>
                <a:cxn ang="0">
                  <a:pos x="17" y="119"/>
                </a:cxn>
                <a:cxn ang="0">
                  <a:pos x="20" y="112"/>
                </a:cxn>
                <a:cxn ang="0">
                  <a:pos x="23" y="105"/>
                </a:cxn>
                <a:cxn ang="0">
                  <a:pos x="28" y="97"/>
                </a:cxn>
                <a:cxn ang="0">
                  <a:pos x="31" y="90"/>
                </a:cxn>
                <a:cxn ang="0">
                  <a:pos x="35" y="84"/>
                </a:cxn>
                <a:cxn ang="0">
                  <a:pos x="40" y="78"/>
                </a:cxn>
                <a:cxn ang="0">
                  <a:pos x="44" y="71"/>
                </a:cxn>
                <a:cxn ang="0">
                  <a:pos x="50" y="65"/>
                </a:cxn>
                <a:cxn ang="0">
                  <a:pos x="56" y="56"/>
                </a:cxn>
                <a:cxn ang="0">
                  <a:pos x="65" y="49"/>
                </a:cxn>
                <a:cxn ang="0">
                  <a:pos x="71" y="43"/>
                </a:cxn>
                <a:cxn ang="0">
                  <a:pos x="76" y="38"/>
                </a:cxn>
                <a:cxn ang="0">
                  <a:pos x="82" y="32"/>
                </a:cxn>
                <a:cxn ang="0">
                  <a:pos x="88" y="28"/>
                </a:cxn>
                <a:cxn ang="0">
                  <a:pos x="96" y="24"/>
                </a:cxn>
                <a:cxn ang="0">
                  <a:pos x="101" y="19"/>
                </a:cxn>
                <a:cxn ang="0">
                  <a:pos x="107" y="16"/>
                </a:cxn>
                <a:cxn ang="0">
                  <a:pos x="115" y="13"/>
                </a:cxn>
                <a:cxn ang="0">
                  <a:pos x="121" y="10"/>
                </a:cxn>
                <a:cxn ang="0">
                  <a:pos x="128" y="7"/>
                </a:cxn>
                <a:cxn ang="0">
                  <a:pos x="138" y="3"/>
                </a:cxn>
                <a:cxn ang="0">
                  <a:pos x="146" y="1"/>
                </a:cxn>
                <a:cxn ang="0">
                  <a:pos x="153" y="0"/>
                </a:cxn>
                <a:cxn ang="0">
                  <a:pos x="159" y="3"/>
                </a:cxn>
                <a:cxn ang="0">
                  <a:pos x="156" y="12"/>
                </a:cxn>
              </a:cxnLst>
              <a:rect l="0" t="0" r="r" b="b"/>
              <a:pathLst>
                <a:path w="283" h="255">
                  <a:moveTo>
                    <a:pt x="156" y="12"/>
                  </a:moveTo>
                  <a:lnTo>
                    <a:pt x="149" y="31"/>
                  </a:lnTo>
                  <a:lnTo>
                    <a:pt x="159" y="62"/>
                  </a:lnTo>
                  <a:lnTo>
                    <a:pt x="186" y="40"/>
                  </a:lnTo>
                  <a:lnTo>
                    <a:pt x="188" y="7"/>
                  </a:lnTo>
                  <a:lnTo>
                    <a:pt x="212" y="12"/>
                  </a:lnTo>
                  <a:lnTo>
                    <a:pt x="259" y="49"/>
                  </a:lnTo>
                  <a:lnTo>
                    <a:pt x="283" y="81"/>
                  </a:lnTo>
                  <a:lnTo>
                    <a:pt x="261" y="91"/>
                  </a:lnTo>
                  <a:lnTo>
                    <a:pt x="222" y="88"/>
                  </a:lnTo>
                  <a:lnTo>
                    <a:pt x="178" y="109"/>
                  </a:lnTo>
                  <a:lnTo>
                    <a:pt x="147" y="105"/>
                  </a:lnTo>
                  <a:lnTo>
                    <a:pt x="135" y="88"/>
                  </a:lnTo>
                  <a:lnTo>
                    <a:pt x="125" y="94"/>
                  </a:lnTo>
                  <a:lnTo>
                    <a:pt x="130" y="116"/>
                  </a:lnTo>
                  <a:lnTo>
                    <a:pt x="172" y="122"/>
                  </a:lnTo>
                  <a:lnTo>
                    <a:pt x="219" y="116"/>
                  </a:lnTo>
                  <a:lnTo>
                    <a:pt x="206" y="143"/>
                  </a:lnTo>
                  <a:lnTo>
                    <a:pt x="159" y="140"/>
                  </a:lnTo>
                  <a:lnTo>
                    <a:pt x="132" y="133"/>
                  </a:lnTo>
                  <a:lnTo>
                    <a:pt x="107" y="121"/>
                  </a:lnTo>
                  <a:lnTo>
                    <a:pt x="76" y="140"/>
                  </a:lnTo>
                  <a:lnTo>
                    <a:pt x="66" y="164"/>
                  </a:lnTo>
                  <a:lnTo>
                    <a:pt x="60" y="127"/>
                  </a:lnTo>
                  <a:lnTo>
                    <a:pt x="40" y="125"/>
                  </a:lnTo>
                  <a:lnTo>
                    <a:pt x="22" y="167"/>
                  </a:lnTo>
                  <a:lnTo>
                    <a:pt x="50" y="214"/>
                  </a:lnTo>
                  <a:lnTo>
                    <a:pt x="57" y="218"/>
                  </a:lnTo>
                  <a:lnTo>
                    <a:pt x="54" y="232"/>
                  </a:lnTo>
                  <a:lnTo>
                    <a:pt x="56" y="255"/>
                  </a:lnTo>
                  <a:lnTo>
                    <a:pt x="34" y="215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87"/>
                  </a:lnTo>
                  <a:lnTo>
                    <a:pt x="0" y="184"/>
                  </a:lnTo>
                  <a:lnTo>
                    <a:pt x="1" y="183"/>
                  </a:lnTo>
                  <a:lnTo>
                    <a:pt x="1" y="180"/>
                  </a:lnTo>
                  <a:lnTo>
                    <a:pt x="3" y="175"/>
                  </a:lnTo>
                  <a:lnTo>
                    <a:pt x="3" y="174"/>
                  </a:lnTo>
                  <a:lnTo>
                    <a:pt x="3" y="171"/>
                  </a:lnTo>
                  <a:lnTo>
                    <a:pt x="3" y="170"/>
                  </a:lnTo>
                  <a:lnTo>
                    <a:pt x="4" y="167"/>
                  </a:lnTo>
                  <a:lnTo>
                    <a:pt x="4" y="164"/>
                  </a:lnTo>
                  <a:lnTo>
                    <a:pt x="4" y="161"/>
                  </a:lnTo>
                  <a:lnTo>
                    <a:pt x="6" y="158"/>
                  </a:lnTo>
                  <a:lnTo>
                    <a:pt x="7" y="155"/>
                  </a:lnTo>
                  <a:lnTo>
                    <a:pt x="7" y="152"/>
                  </a:lnTo>
                  <a:lnTo>
                    <a:pt x="9" y="149"/>
                  </a:lnTo>
                  <a:lnTo>
                    <a:pt x="10" y="144"/>
                  </a:lnTo>
                  <a:lnTo>
                    <a:pt x="12" y="142"/>
                  </a:lnTo>
                  <a:lnTo>
                    <a:pt x="12" y="139"/>
                  </a:lnTo>
                  <a:lnTo>
                    <a:pt x="12" y="137"/>
                  </a:lnTo>
                  <a:lnTo>
                    <a:pt x="12" y="136"/>
                  </a:lnTo>
                  <a:lnTo>
                    <a:pt x="13" y="133"/>
                  </a:lnTo>
                  <a:lnTo>
                    <a:pt x="14" y="130"/>
                  </a:lnTo>
                  <a:lnTo>
                    <a:pt x="14" y="128"/>
                  </a:lnTo>
                  <a:lnTo>
                    <a:pt x="16" y="125"/>
                  </a:lnTo>
                  <a:lnTo>
                    <a:pt x="16" y="124"/>
                  </a:lnTo>
                  <a:lnTo>
                    <a:pt x="17" y="121"/>
                  </a:lnTo>
                  <a:lnTo>
                    <a:pt x="17" y="119"/>
                  </a:lnTo>
                  <a:lnTo>
                    <a:pt x="19" y="116"/>
                  </a:lnTo>
                  <a:lnTo>
                    <a:pt x="19" y="114"/>
                  </a:lnTo>
                  <a:lnTo>
                    <a:pt x="20" y="112"/>
                  </a:lnTo>
                  <a:lnTo>
                    <a:pt x="22" y="109"/>
                  </a:lnTo>
                  <a:lnTo>
                    <a:pt x="22" y="108"/>
                  </a:lnTo>
                  <a:lnTo>
                    <a:pt x="23" y="105"/>
                  </a:lnTo>
                  <a:lnTo>
                    <a:pt x="25" y="103"/>
                  </a:lnTo>
                  <a:lnTo>
                    <a:pt x="26" y="100"/>
                  </a:lnTo>
                  <a:lnTo>
                    <a:pt x="28" y="97"/>
                  </a:lnTo>
                  <a:lnTo>
                    <a:pt x="29" y="96"/>
                  </a:lnTo>
                  <a:lnTo>
                    <a:pt x="29" y="93"/>
                  </a:lnTo>
                  <a:lnTo>
                    <a:pt x="31" y="90"/>
                  </a:lnTo>
                  <a:lnTo>
                    <a:pt x="32" y="88"/>
                  </a:lnTo>
                  <a:lnTo>
                    <a:pt x="34" y="87"/>
                  </a:lnTo>
                  <a:lnTo>
                    <a:pt x="35" y="84"/>
                  </a:lnTo>
                  <a:lnTo>
                    <a:pt x="37" y="83"/>
                  </a:lnTo>
                  <a:lnTo>
                    <a:pt x="38" y="80"/>
                  </a:lnTo>
                  <a:lnTo>
                    <a:pt x="40" y="78"/>
                  </a:lnTo>
                  <a:lnTo>
                    <a:pt x="41" y="75"/>
                  </a:lnTo>
                  <a:lnTo>
                    <a:pt x="42" y="74"/>
                  </a:lnTo>
                  <a:lnTo>
                    <a:pt x="44" y="71"/>
                  </a:lnTo>
                  <a:lnTo>
                    <a:pt x="47" y="68"/>
                  </a:lnTo>
                  <a:lnTo>
                    <a:pt x="48" y="66"/>
                  </a:lnTo>
                  <a:lnTo>
                    <a:pt x="50" y="65"/>
                  </a:lnTo>
                  <a:lnTo>
                    <a:pt x="51" y="62"/>
                  </a:lnTo>
                  <a:lnTo>
                    <a:pt x="53" y="60"/>
                  </a:lnTo>
                  <a:lnTo>
                    <a:pt x="56" y="56"/>
                  </a:lnTo>
                  <a:lnTo>
                    <a:pt x="62" y="53"/>
                  </a:lnTo>
                  <a:lnTo>
                    <a:pt x="63" y="50"/>
                  </a:lnTo>
                  <a:lnTo>
                    <a:pt x="65" y="49"/>
                  </a:lnTo>
                  <a:lnTo>
                    <a:pt x="66" y="47"/>
                  </a:lnTo>
                  <a:lnTo>
                    <a:pt x="69" y="44"/>
                  </a:lnTo>
                  <a:lnTo>
                    <a:pt x="71" y="43"/>
                  </a:lnTo>
                  <a:lnTo>
                    <a:pt x="72" y="41"/>
                  </a:lnTo>
                  <a:lnTo>
                    <a:pt x="73" y="40"/>
                  </a:lnTo>
                  <a:lnTo>
                    <a:pt x="76" y="38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2" y="32"/>
                  </a:lnTo>
                  <a:lnTo>
                    <a:pt x="84" y="31"/>
                  </a:lnTo>
                  <a:lnTo>
                    <a:pt x="85" y="29"/>
                  </a:lnTo>
                  <a:lnTo>
                    <a:pt x="88" y="28"/>
                  </a:lnTo>
                  <a:lnTo>
                    <a:pt x="91" y="26"/>
                  </a:lnTo>
                  <a:lnTo>
                    <a:pt x="93" y="25"/>
                  </a:lnTo>
                  <a:lnTo>
                    <a:pt x="96" y="24"/>
                  </a:lnTo>
                  <a:lnTo>
                    <a:pt x="97" y="22"/>
                  </a:lnTo>
                  <a:lnTo>
                    <a:pt x="100" y="21"/>
                  </a:lnTo>
                  <a:lnTo>
                    <a:pt x="101" y="19"/>
                  </a:lnTo>
                  <a:lnTo>
                    <a:pt x="103" y="18"/>
                  </a:lnTo>
                  <a:lnTo>
                    <a:pt x="106" y="18"/>
                  </a:lnTo>
                  <a:lnTo>
                    <a:pt x="107" y="16"/>
                  </a:lnTo>
                  <a:lnTo>
                    <a:pt x="110" y="15"/>
                  </a:lnTo>
                  <a:lnTo>
                    <a:pt x="112" y="13"/>
                  </a:lnTo>
                  <a:lnTo>
                    <a:pt x="115" y="13"/>
                  </a:lnTo>
                  <a:lnTo>
                    <a:pt x="116" y="12"/>
                  </a:lnTo>
                  <a:lnTo>
                    <a:pt x="118" y="10"/>
                  </a:lnTo>
                  <a:lnTo>
                    <a:pt x="121" y="10"/>
                  </a:lnTo>
                  <a:lnTo>
                    <a:pt x="124" y="9"/>
                  </a:lnTo>
                  <a:lnTo>
                    <a:pt x="125" y="9"/>
                  </a:lnTo>
                  <a:lnTo>
                    <a:pt x="128" y="7"/>
                  </a:lnTo>
                  <a:lnTo>
                    <a:pt x="131" y="6"/>
                  </a:lnTo>
                  <a:lnTo>
                    <a:pt x="134" y="4"/>
                  </a:lnTo>
                  <a:lnTo>
                    <a:pt x="138" y="3"/>
                  </a:lnTo>
                  <a:lnTo>
                    <a:pt x="141" y="3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3" y="0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3"/>
                  </a:lnTo>
                  <a:lnTo>
                    <a:pt x="159" y="6"/>
                  </a:lnTo>
                  <a:lnTo>
                    <a:pt x="158" y="9"/>
                  </a:lnTo>
                  <a:lnTo>
                    <a:pt x="156" y="12"/>
                  </a:lnTo>
                  <a:lnTo>
                    <a:pt x="156" y="12"/>
                  </a:lnTo>
                  <a:lnTo>
                    <a:pt x="156" y="12"/>
                  </a:lnTo>
                  <a:close/>
                </a:path>
              </a:pathLst>
            </a:custGeom>
            <a:solidFill>
              <a:srgbClr val="E8FA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1597" y="2324"/>
              <a:ext cx="148" cy="21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79" y="10"/>
                </a:cxn>
                <a:cxn ang="0">
                  <a:pos x="85" y="26"/>
                </a:cxn>
                <a:cxn ang="0">
                  <a:pos x="122" y="29"/>
                </a:cxn>
                <a:cxn ang="0">
                  <a:pos x="138" y="76"/>
                </a:cxn>
                <a:cxn ang="0">
                  <a:pos x="148" y="79"/>
                </a:cxn>
                <a:cxn ang="0">
                  <a:pos x="117" y="106"/>
                </a:cxn>
                <a:cxn ang="0">
                  <a:pos x="101" y="144"/>
                </a:cxn>
                <a:cxn ang="0">
                  <a:pos x="94" y="149"/>
                </a:cxn>
                <a:cxn ang="0">
                  <a:pos x="75" y="200"/>
                </a:cxn>
                <a:cxn ang="0">
                  <a:pos x="50" y="212"/>
                </a:cxn>
                <a:cxn ang="0">
                  <a:pos x="41" y="172"/>
                </a:cxn>
                <a:cxn ang="0">
                  <a:pos x="45" y="103"/>
                </a:cxn>
                <a:cxn ang="0">
                  <a:pos x="33" y="88"/>
                </a:cxn>
                <a:cxn ang="0">
                  <a:pos x="10" y="87"/>
                </a:cxn>
                <a:cxn ang="0">
                  <a:pos x="0" y="34"/>
                </a:cxn>
                <a:cxn ang="0">
                  <a:pos x="28" y="3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148" h="212">
                  <a:moveTo>
                    <a:pt x="48" y="0"/>
                  </a:moveTo>
                  <a:lnTo>
                    <a:pt x="79" y="10"/>
                  </a:lnTo>
                  <a:lnTo>
                    <a:pt x="85" y="26"/>
                  </a:lnTo>
                  <a:lnTo>
                    <a:pt x="122" y="29"/>
                  </a:lnTo>
                  <a:lnTo>
                    <a:pt x="138" y="76"/>
                  </a:lnTo>
                  <a:lnTo>
                    <a:pt x="148" y="79"/>
                  </a:lnTo>
                  <a:lnTo>
                    <a:pt x="117" y="106"/>
                  </a:lnTo>
                  <a:lnTo>
                    <a:pt x="101" y="144"/>
                  </a:lnTo>
                  <a:lnTo>
                    <a:pt x="94" y="149"/>
                  </a:lnTo>
                  <a:lnTo>
                    <a:pt x="75" y="200"/>
                  </a:lnTo>
                  <a:lnTo>
                    <a:pt x="50" y="212"/>
                  </a:lnTo>
                  <a:lnTo>
                    <a:pt x="41" y="172"/>
                  </a:lnTo>
                  <a:lnTo>
                    <a:pt x="45" y="103"/>
                  </a:lnTo>
                  <a:lnTo>
                    <a:pt x="33" y="88"/>
                  </a:lnTo>
                  <a:lnTo>
                    <a:pt x="10" y="87"/>
                  </a:lnTo>
                  <a:lnTo>
                    <a:pt x="0" y="34"/>
                  </a:lnTo>
                  <a:lnTo>
                    <a:pt x="28" y="3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8FA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1630" y="2195"/>
              <a:ext cx="117" cy="146"/>
            </a:xfrm>
            <a:custGeom>
              <a:avLst/>
              <a:gdLst/>
              <a:ahLst/>
              <a:cxnLst>
                <a:cxn ang="0">
                  <a:pos x="3" y="118"/>
                </a:cxn>
                <a:cxn ang="0">
                  <a:pos x="39" y="120"/>
                </a:cxn>
                <a:cxn ang="0">
                  <a:pos x="62" y="110"/>
                </a:cxn>
                <a:cxn ang="0">
                  <a:pos x="74" y="146"/>
                </a:cxn>
                <a:cxn ang="0">
                  <a:pos x="77" y="118"/>
                </a:cxn>
                <a:cxn ang="0">
                  <a:pos x="93" y="101"/>
                </a:cxn>
                <a:cxn ang="0">
                  <a:pos x="107" y="133"/>
                </a:cxn>
                <a:cxn ang="0">
                  <a:pos x="117" y="138"/>
                </a:cxn>
                <a:cxn ang="0">
                  <a:pos x="115" y="132"/>
                </a:cxn>
                <a:cxn ang="0">
                  <a:pos x="114" y="127"/>
                </a:cxn>
                <a:cxn ang="0">
                  <a:pos x="113" y="121"/>
                </a:cxn>
                <a:cxn ang="0">
                  <a:pos x="110" y="117"/>
                </a:cxn>
                <a:cxn ang="0">
                  <a:pos x="108" y="111"/>
                </a:cxn>
                <a:cxn ang="0">
                  <a:pos x="105" y="104"/>
                </a:cxn>
                <a:cxn ang="0">
                  <a:pos x="104" y="96"/>
                </a:cxn>
                <a:cxn ang="0">
                  <a:pos x="101" y="90"/>
                </a:cxn>
                <a:cxn ang="0">
                  <a:pos x="98" y="83"/>
                </a:cxn>
                <a:cxn ang="0">
                  <a:pos x="95" y="77"/>
                </a:cxn>
                <a:cxn ang="0">
                  <a:pos x="90" y="71"/>
                </a:cxn>
                <a:cxn ang="0">
                  <a:pos x="87" y="64"/>
                </a:cxn>
                <a:cxn ang="0">
                  <a:pos x="84" y="58"/>
                </a:cxn>
                <a:cxn ang="0">
                  <a:pos x="80" y="52"/>
                </a:cxn>
                <a:cxn ang="0">
                  <a:pos x="76" y="46"/>
                </a:cxn>
                <a:cxn ang="0">
                  <a:pos x="71" y="42"/>
                </a:cxn>
                <a:cxn ang="0">
                  <a:pos x="67" y="36"/>
                </a:cxn>
                <a:cxn ang="0">
                  <a:pos x="62" y="30"/>
                </a:cxn>
                <a:cxn ang="0">
                  <a:pos x="58" y="25"/>
                </a:cxn>
                <a:cxn ang="0">
                  <a:pos x="55" y="21"/>
                </a:cxn>
                <a:cxn ang="0">
                  <a:pos x="51" y="18"/>
                </a:cxn>
                <a:cxn ang="0">
                  <a:pos x="45" y="12"/>
                </a:cxn>
                <a:cxn ang="0">
                  <a:pos x="39" y="6"/>
                </a:cxn>
                <a:cxn ang="0">
                  <a:pos x="34" y="2"/>
                </a:cxn>
                <a:cxn ang="0">
                  <a:pos x="33" y="0"/>
                </a:cxn>
                <a:cxn ang="0">
                  <a:pos x="15" y="24"/>
                </a:cxn>
                <a:cxn ang="0">
                  <a:pos x="23" y="42"/>
                </a:cxn>
                <a:cxn ang="0">
                  <a:pos x="27" y="14"/>
                </a:cxn>
                <a:cxn ang="0">
                  <a:pos x="42" y="34"/>
                </a:cxn>
                <a:cxn ang="0">
                  <a:pos x="26" y="58"/>
                </a:cxn>
                <a:cxn ang="0">
                  <a:pos x="15" y="71"/>
                </a:cxn>
                <a:cxn ang="0">
                  <a:pos x="26" y="89"/>
                </a:cxn>
                <a:cxn ang="0">
                  <a:pos x="0" y="95"/>
                </a:cxn>
              </a:cxnLst>
              <a:rect l="0" t="0" r="r" b="b"/>
              <a:pathLst>
                <a:path w="117" h="146">
                  <a:moveTo>
                    <a:pt x="0" y="95"/>
                  </a:moveTo>
                  <a:lnTo>
                    <a:pt x="3" y="118"/>
                  </a:lnTo>
                  <a:lnTo>
                    <a:pt x="21" y="126"/>
                  </a:lnTo>
                  <a:lnTo>
                    <a:pt x="39" y="120"/>
                  </a:lnTo>
                  <a:lnTo>
                    <a:pt x="42" y="110"/>
                  </a:lnTo>
                  <a:lnTo>
                    <a:pt x="62" y="110"/>
                  </a:lnTo>
                  <a:lnTo>
                    <a:pt x="77" y="135"/>
                  </a:lnTo>
                  <a:lnTo>
                    <a:pt x="74" y="146"/>
                  </a:lnTo>
                  <a:lnTo>
                    <a:pt x="89" y="135"/>
                  </a:lnTo>
                  <a:lnTo>
                    <a:pt x="77" y="118"/>
                  </a:lnTo>
                  <a:lnTo>
                    <a:pt x="76" y="101"/>
                  </a:lnTo>
                  <a:lnTo>
                    <a:pt x="93" y="101"/>
                  </a:lnTo>
                  <a:lnTo>
                    <a:pt x="108" y="121"/>
                  </a:lnTo>
                  <a:lnTo>
                    <a:pt x="107" y="133"/>
                  </a:lnTo>
                  <a:lnTo>
                    <a:pt x="117" y="139"/>
                  </a:lnTo>
                  <a:lnTo>
                    <a:pt x="117" y="138"/>
                  </a:lnTo>
                  <a:lnTo>
                    <a:pt x="115" y="136"/>
                  </a:lnTo>
                  <a:lnTo>
                    <a:pt x="115" y="132"/>
                  </a:lnTo>
                  <a:lnTo>
                    <a:pt x="114" y="129"/>
                  </a:lnTo>
                  <a:lnTo>
                    <a:pt x="114" y="127"/>
                  </a:lnTo>
                  <a:lnTo>
                    <a:pt x="113" y="124"/>
                  </a:lnTo>
                  <a:lnTo>
                    <a:pt x="113" y="121"/>
                  </a:lnTo>
                  <a:lnTo>
                    <a:pt x="111" y="120"/>
                  </a:lnTo>
                  <a:lnTo>
                    <a:pt x="110" y="117"/>
                  </a:lnTo>
                  <a:lnTo>
                    <a:pt x="108" y="114"/>
                  </a:lnTo>
                  <a:lnTo>
                    <a:pt x="108" y="111"/>
                  </a:lnTo>
                  <a:lnTo>
                    <a:pt x="107" y="108"/>
                  </a:lnTo>
                  <a:lnTo>
                    <a:pt x="105" y="104"/>
                  </a:lnTo>
                  <a:lnTo>
                    <a:pt x="104" y="101"/>
                  </a:lnTo>
                  <a:lnTo>
                    <a:pt x="104" y="96"/>
                  </a:lnTo>
                  <a:lnTo>
                    <a:pt x="102" y="93"/>
                  </a:lnTo>
                  <a:lnTo>
                    <a:pt x="101" y="90"/>
                  </a:lnTo>
                  <a:lnTo>
                    <a:pt x="99" y="87"/>
                  </a:lnTo>
                  <a:lnTo>
                    <a:pt x="98" y="83"/>
                  </a:lnTo>
                  <a:lnTo>
                    <a:pt x="96" y="80"/>
                  </a:lnTo>
                  <a:lnTo>
                    <a:pt x="95" y="77"/>
                  </a:lnTo>
                  <a:lnTo>
                    <a:pt x="93" y="74"/>
                  </a:lnTo>
                  <a:lnTo>
                    <a:pt x="90" y="71"/>
                  </a:lnTo>
                  <a:lnTo>
                    <a:pt x="89" y="67"/>
                  </a:lnTo>
                  <a:lnTo>
                    <a:pt x="87" y="64"/>
                  </a:lnTo>
                  <a:lnTo>
                    <a:pt x="86" y="61"/>
                  </a:lnTo>
                  <a:lnTo>
                    <a:pt x="84" y="58"/>
                  </a:lnTo>
                  <a:lnTo>
                    <a:pt x="83" y="55"/>
                  </a:lnTo>
                  <a:lnTo>
                    <a:pt x="80" y="52"/>
                  </a:lnTo>
                  <a:lnTo>
                    <a:pt x="77" y="49"/>
                  </a:lnTo>
                  <a:lnTo>
                    <a:pt x="76" y="46"/>
                  </a:lnTo>
                  <a:lnTo>
                    <a:pt x="73" y="43"/>
                  </a:lnTo>
                  <a:lnTo>
                    <a:pt x="71" y="42"/>
                  </a:lnTo>
                  <a:lnTo>
                    <a:pt x="70" y="39"/>
                  </a:lnTo>
                  <a:lnTo>
                    <a:pt x="67" y="36"/>
                  </a:lnTo>
                  <a:lnTo>
                    <a:pt x="65" y="33"/>
                  </a:lnTo>
                  <a:lnTo>
                    <a:pt x="62" y="30"/>
                  </a:lnTo>
                  <a:lnTo>
                    <a:pt x="61" y="28"/>
                  </a:lnTo>
                  <a:lnTo>
                    <a:pt x="58" y="25"/>
                  </a:lnTo>
                  <a:lnTo>
                    <a:pt x="56" y="24"/>
                  </a:lnTo>
                  <a:lnTo>
                    <a:pt x="55" y="21"/>
                  </a:lnTo>
                  <a:lnTo>
                    <a:pt x="52" y="20"/>
                  </a:lnTo>
                  <a:lnTo>
                    <a:pt x="51" y="18"/>
                  </a:lnTo>
                  <a:lnTo>
                    <a:pt x="49" y="17"/>
                  </a:lnTo>
                  <a:lnTo>
                    <a:pt x="45" y="12"/>
                  </a:lnTo>
                  <a:lnTo>
                    <a:pt x="42" y="9"/>
                  </a:lnTo>
                  <a:lnTo>
                    <a:pt x="39" y="6"/>
                  </a:lnTo>
                  <a:lnTo>
                    <a:pt x="37" y="3"/>
                  </a:lnTo>
                  <a:lnTo>
                    <a:pt x="34" y="2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12" y="3"/>
                  </a:lnTo>
                  <a:lnTo>
                    <a:pt x="15" y="24"/>
                  </a:lnTo>
                  <a:lnTo>
                    <a:pt x="12" y="30"/>
                  </a:lnTo>
                  <a:lnTo>
                    <a:pt x="23" y="42"/>
                  </a:lnTo>
                  <a:lnTo>
                    <a:pt x="27" y="36"/>
                  </a:lnTo>
                  <a:lnTo>
                    <a:pt x="27" y="14"/>
                  </a:lnTo>
                  <a:lnTo>
                    <a:pt x="34" y="21"/>
                  </a:lnTo>
                  <a:lnTo>
                    <a:pt x="42" y="34"/>
                  </a:lnTo>
                  <a:lnTo>
                    <a:pt x="37" y="52"/>
                  </a:lnTo>
                  <a:lnTo>
                    <a:pt x="26" y="58"/>
                  </a:lnTo>
                  <a:lnTo>
                    <a:pt x="18" y="55"/>
                  </a:lnTo>
                  <a:lnTo>
                    <a:pt x="15" y="71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7" y="96"/>
                  </a:lnTo>
                  <a:lnTo>
                    <a:pt x="0" y="95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E8FA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1498" y="2064"/>
              <a:ext cx="332" cy="626"/>
            </a:xfrm>
            <a:custGeom>
              <a:avLst/>
              <a:gdLst/>
              <a:ahLst/>
              <a:cxnLst>
                <a:cxn ang="0">
                  <a:pos x="119" y="569"/>
                </a:cxn>
                <a:cxn ang="0">
                  <a:pos x="273" y="499"/>
                </a:cxn>
                <a:cxn ang="0">
                  <a:pos x="332" y="345"/>
                </a:cxn>
                <a:cxn ang="0">
                  <a:pos x="332" y="335"/>
                </a:cxn>
                <a:cxn ang="0">
                  <a:pos x="332" y="326"/>
                </a:cxn>
                <a:cxn ang="0">
                  <a:pos x="332" y="311"/>
                </a:cxn>
                <a:cxn ang="0">
                  <a:pos x="332" y="302"/>
                </a:cxn>
                <a:cxn ang="0">
                  <a:pos x="332" y="285"/>
                </a:cxn>
                <a:cxn ang="0">
                  <a:pos x="234" y="137"/>
                </a:cxn>
                <a:cxn ang="0">
                  <a:pos x="62" y="40"/>
                </a:cxn>
                <a:cxn ang="0">
                  <a:pos x="22" y="87"/>
                </a:cxn>
                <a:cxn ang="0">
                  <a:pos x="32" y="87"/>
                </a:cxn>
                <a:cxn ang="0">
                  <a:pos x="44" y="89"/>
                </a:cxn>
                <a:cxn ang="0">
                  <a:pos x="57" y="90"/>
                </a:cxn>
                <a:cxn ang="0">
                  <a:pos x="71" y="95"/>
                </a:cxn>
                <a:cxn ang="0">
                  <a:pos x="87" y="97"/>
                </a:cxn>
                <a:cxn ang="0">
                  <a:pos x="103" y="103"/>
                </a:cxn>
                <a:cxn ang="0">
                  <a:pos x="119" y="111"/>
                </a:cxn>
                <a:cxn ang="0">
                  <a:pos x="135" y="120"/>
                </a:cxn>
                <a:cxn ang="0">
                  <a:pos x="152" y="130"/>
                </a:cxn>
                <a:cxn ang="0">
                  <a:pos x="166" y="143"/>
                </a:cxn>
                <a:cxn ang="0">
                  <a:pos x="181" y="156"/>
                </a:cxn>
                <a:cxn ang="0">
                  <a:pos x="193" y="168"/>
                </a:cxn>
                <a:cxn ang="0">
                  <a:pos x="203" y="180"/>
                </a:cxn>
                <a:cxn ang="0">
                  <a:pos x="212" y="193"/>
                </a:cxn>
                <a:cxn ang="0">
                  <a:pos x="219" y="207"/>
                </a:cxn>
                <a:cxn ang="0">
                  <a:pos x="225" y="220"/>
                </a:cxn>
                <a:cxn ang="0">
                  <a:pos x="231" y="235"/>
                </a:cxn>
                <a:cxn ang="0">
                  <a:pos x="236" y="246"/>
                </a:cxn>
                <a:cxn ang="0">
                  <a:pos x="239" y="260"/>
                </a:cxn>
                <a:cxn ang="0">
                  <a:pos x="242" y="273"/>
                </a:cxn>
                <a:cxn ang="0">
                  <a:pos x="245" y="285"/>
                </a:cxn>
                <a:cxn ang="0">
                  <a:pos x="246" y="298"/>
                </a:cxn>
                <a:cxn ang="0">
                  <a:pos x="246" y="308"/>
                </a:cxn>
                <a:cxn ang="0">
                  <a:pos x="247" y="319"/>
                </a:cxn>
                <a:cxn ang="0">
                  <a:pos x="246" y="332"/>
                </a:cxn>
                <a:cxn ang="0">
                  <a:pos x="245" y="342"/>
                </a:cxn>
                <a:cxn ang="0">
                  <a:pos x="242" y="354"/>
                </a:cxn>
                <a:cxn ang="0">
                  <a:pos x="239" y="367"/>
                </a:cxn>
                <a:cxn ang="0">
                  <a:pos x="234" y="381"/>
                </a:cxn>
                <a:cxn ang="0">
                  <a:pos x="230" y="397"/>
                </a:cxn>
                <a:cxn ang="0">
                  <a:pos x="222" y="410"/>
                </a:cxn>
                <a:cxn ang="0">
                  <a:pos x="216" y="426"/>
                </a:cxn>
                <a:cxn ang="0">
                  <a:pos x="206" y="441"/>
                </a:cxn>
                <a:cxn ang="0">
                  <a:pos x="196" y="454"/>
                </a:cxn>
                <a:cxn ang="0">
                  <a:pos x="183" y="469"/>
                </a:cxn>
                <a:cxn ang="0">
                  <a:pos x="174" y="477"/>
                </a:cxn>
                <a:cxn ang="0">
                  <a:pos x="160" y="488"/>
                </a:cxn>
                <a:cxn ang="0">
                  <a:pos x="149" y="497"/>
                </a:cxn>
                <a:cxn ang="0">
                  <a:pos x="137" y="505"/>
                </a:cxn>
                <a:cxn ang="0">
                  <a:pos x="124" y="512"/>
                </a:cxn>
                <a:cxn ang="0">
                  <a:pos x="107" y="519"/>
                </a:cxn>
                <a:cxn ang="0">
                  <a:pos x="90" y="527"/>
                </a:cxn>
                <a:cxn ang="0">
                  <a:pos x="69" y="531"/>
                </a:cxn>
                <a:cxn ang="0">
                  <a:pos x="47" y="536"/>
                </a:cxn>
                <a:cxn ang="0">
                  <a:pos x="25" y="538"/>
                </a:cxn>
              </a:cxnLst>
              <a:rect l="0" t="0" r="r" b="b"/>
              <a:pathLst>
                <a:path w="332" h="626">
                  <a:moveTo>
                    <a:pt x="20" y="538"/>
                  </a:moveTo>
                  <a:lnTo>
                    <a:pt x="22" y="626"/>
                  </a:lnTo>
                  <a:lnTo>
                    <a:pt x="50" y="626"/>
                  </a:lnTo>
                  <a:lnTo>
                    <a:pt x="60" y="587"/>
                  </a:lnTo>
                  <a:lnTo>
                    <a:pt x="119" y="569"/>
                  </a:lnTo>
                  <a:lnTo>
                    <a:pt x="158" y="596"/>
                  </a:lnTo>
                  <a:lnTo>
                    <a:pt x="199" y="571"/>
                  </a:lnTo>
                  <a:lnTo>
                    <a:pt x="197" y="527"/>
                  </a:lnTo>
                  <a:lnTo>
                    <a:pt x="230" y="493"/>
                  </a:lnTo>
                  <a:lnTo>
                    <a:pt x="273" y="499"/>
                  </a:lnTo>
                  <a:lnTo>
                    <a:pt x="302" y="451"/>
                  </a:lnTo>
                  <a:lnTo>
                    <a:pt x="277" y="415"/>
                  </a:lnTo>
                  <a:lnTo>
                    <a:pt x="295" y="354"/>
                  </a:lnTo>
                  <a:lnTo>
                    <a:pt x="332" y="348"/>
                  </a:lnTo>
                  <a:lnTo>
                    <a:pt x="332" y="345"/>
                  </a:lnTo>
                  <a:lnTo>
                    <a:pt x="332" y="344"/>
                  </a:lnTo>
                  <a:lnTo>
                    <a:pt x="332" y="342"/>
                  </a:lnTo>
                  <a:lnTo>
                    <a:pt x="332" y="339"/>
                  </a:lnTo>
                  <a:lnTo>
                    <a:pt x="332" y="338"/>
                  </a:lnTo>
                  <a:lnTo>
                    <a:pt x="332" y="335"/>
                  </a:lnTo>
                  <a:lnTo>
                    <a:pt x="332" y="333"/>
                  </a:lnTo>
                  <a:lnTo>
                    <a:pt x="332" y="332"/>
                  </a:lnTo>
                  <a:lnTo>
                    <a:pt x="332" y="331"/>
                  </a:lnTo>
                  <a:lnTo>
                    <a:pt x="332" y="328"/>
                  </a:lnTo>
                  <a:lnTo>
                    <a:pt x="332" y="326"/>
                  </a:lnTo>
                  <a:lnTo>
                    <a:pt x="332" y="323"/>
                  </a:lnTo>
                  <a:lnTo>
                    <a:pt x="332" y="320"/>
                  </a:lnTo>
                  <a:lnTo>
                    <a:pt x="332" y="316"/>
                  </a:lnTo>
                  <a:lnTo>
                    <a:pt x="332" y="314"/>
                  </a:lnTo>
                  <a:lnTo>
                    <a:pt x="332" y="311"/>
                  </a:lnTo>
                  <a:lnTo>
                    <a:pt x="332" y="310"/>
                  </a:lnTo>
                  <a:lnTo>
                    <a:pt x="332" y="308"/>
                  </a:lnTo>
                  <a:lnTo>
                    <a:pt x="332" y="307"/>
                  </a:lnTo>
                  <a:lnTo>
                    <a:pt x="332" y="304"/>
                  </a:lnTo>
                  <a:lnTo>
                    <a:pt x="332" y="302"/>
                  </a:lnTo>
                  <a:lnTo>
                    <a:pt x="332" y="301"/>
                  </a:lnTo>
                  <a:lnTo>
                    <a:pt x="332" y="297"/>
                  </a:lnTo>
                  <a:lnTo>
                    <a:pt x="332" y="292"/>
                  </a:lnTo>
                  <a:lnTo>
                    <a:pt x="332" y="289"/>
                  </a:lnTo>
                  <a:lnTo>
                    <a:pt x="332" y="285"/>
                  </a:lnTo>
                  <a:lnTo>
                    <a:pt x="293" y="274"/>
                  </a:lnTo>
                  <a:lnTo>
                    <a:pt x="277" y="215"/>
                  </a:lnTo>
                  <a:lnTo>
                    <a:pt x="304" y="177"/>
                  </a:lnTo>
                  <a:lnTo>
                    <a:pt x="278" y="134"/>
                  </a:lnTo>
                  <a:lnTo>
                    <a:pt x="234" y="137"/>
                  </a:lnTo>
                  <a:lnTo>
                    <a:pt x="200" y="105"/>
                  </a:lnTo>
                  <a:lnTo>
                    <a:pt x="206" y="61"/>
                  </a:lnTo>
                  <a:lnTo>
                    <a:pt x="159" y="31"/>
                  </a:lnTo>
                  <a:lnTo>
                    <a:pt x="122" y="58"/>
                  </a:lnTo>
                  <a:lnTo>
                    <a:pt x="62" y="40"/>
                  </a:lnTo>
                  <a:lnTo>
                    <a:pt x="56" y="2"/>
                  </a:lnTo>
                  <a:lnTo>
                    <a:pt x="19" y="0"/>
                  </a:lnTo>
                  <a:lnTo>
                    <a:pt x="0" y="41"/>
                  </a:lnTo>
                  <a:lnTo>
                    <a:pt x="20" y="87"/>
                  </a:lnTo>
                  <a:lnTo>
                    <a:pt x="22" y="87"/>
                  </a:lnTo>
                  <a:lnTo>
                    <a:pt x="23" y="87"/>
                  </a:lnTo>
                  <a:lnTo>
                    <a:pt x="25" y="87"/>
                  </a:lnTo>
                  <a:lnTo>
                    <a:pt x="26" y="87"/>
                  </a:lnTo>
                  <a:lnTo>
                    <a:pt x="29" y="87"/>
                  </a:lnTo>
                  <a:lnTo>
                    <a:pt x="32" y="87"/>
                  </a:lnTo>
                  <a:lnTo>
                    <a:pt x="37" y="89"/>
                  </a:lnTo>
                  <a:lnTo>
                    <a:pt x="38" y="89"/>
                  </a:lnTo>
                  <a:lnTo>
                    <a:pt x="40" y="89"/>
                  </a:lnTo>
                  <a:lnTo>
                    <a:pt x="42" y="89"/>
                  </a:lnTo>
                  <a:lnTo>
                    <a:pt x="44" y="89"/>
                  </a:lnTo>
                  <a:lnTo>
                    <a:pt x="47" y="89"/>
                  </a:lnTo>
                  <a:lnTo>
                    <a:pt x="50" y="90"/>
                  </a:lnTo>
                  <a:lnTo>
                    <a:pt x="53" y="90"/>
                  </a:lnTo>
                  <a:lnTo>
                    <a:pt x="54" y="90"/>
                  </a:lnTo>
                  <a:lnTo>
                    <a:pt x="57" y="90"/>
                  </a:lnTo>
                  <a:lnTo>
                    <a:pt x="60" y="92"/>
                  </a:lnTo>
                  <a:lnTo>
                    <a:pt x="62" y="92"/>
                  </a:lnTo>
                  <a:lnTo>
                    <a:pt x="66" y="93"/>
                  </a:lnTo>
                  <a:lnTo>
                    <a:pt x="68" y="93"/>
                  </a:lnTo>
                  <a:lnTo>
                    <a:pt x="71" y="95"/>
                  </a:lnTo>
                  <a:lnTo>
                    <a:pt x="73" y="95"/>
                  </a:lnTo>
                  <a:lnTo>
                    <a:pt x="76" y="96"/>
                  </a:lnTo>
                  <a:lnTo>
                    <a:pt x="79" y="96"/>
                  </a:lnTo>
                  <a:lnTo>
                    <a:pt x="84" y="96"/>
                  </a:lnTo>
                  <a:lnTo>
                    <a:pt x="87" y="97"/>
                  </a:lnTo>
                  <a:lnTo>
                    <a:pt x="90" y="99"/>
                  </a:lnTo>
                  <a:lnTo>
                    <a:pt x="93" y="99"/>
                  </a:lnTo>
                  <a:lnTo>
                    <a:pt x="96" y="100"/>
                  </a:lnTo>
                  <a:lnTo>
                    <a:pt x="99" y="102"/>
                  </a:lnTo>
                  <a:lnTo>
                    <a:pt x="103" y="103"/>
                  </a:lnTo>
                  <a:lnTo>
                    <a:pt x="106" y="103"/>
                  </a:lnTo>
                  <a:lnTo>
                    <a:pt x="109" y="106"/>
                  </a:lnTo>
                  <a:lnTo>
                    <a:pt x="112" y="108"/>
                  </a:lnTo>
                  <a:lnTo>
                    <a:pt x="116" y="109"/>
                  </a:lnTo>
                  <a:lnTo>
                    <a:pt x="119" y="111"/>
                  </a:lnTo>
                  <a:lnTo>
                    <a:pt x="122" y="112"/>
                  </a:lnTo>
                  <a:lnTo>
                    <a:pt x="125" y="114"/>
                  </a:lnTo>
                  <a:lnTo>
                    <a:pt x="129" y="115"/>
                  </a:lnTo>
                  <a:lnTo>
                    <a:pt x="132" y="117"/>
                  </a:lnTo>
                  <a:lnTo>
                    <a:pt x="135" y="120"/>
                  </a:lnTo>
                  <a:lnTo>
                    <a:pt x="138" y="121"/>
                  </a:lnTo>
                  <a:lnTo>
                    <a:pt x="141" y="123"/>
                  </a:lnTo>
                  <a:lnTo>
                    <a:pt x="144" y="125"/>
                  </a:lnTo>
                  <a:lnTo>
                    <a:pt x="149" y="127"/>
                  </a:lnTo>
                  <a:lnTo>
                    <a:pt x="152" y="130"/>
                  </a:lnTo>
                  <a:lnTo>
                    <a:pt x="155" y="131"/>
                  </a:lnTo>
                  <a:lnTo>
                    <a:pt x="158" y="134"/>
                  </a:lnTo>
                  <a:lnTo>
                    <a:pt x="160" y="137"/>
                  </a:lnTo>
                  <a:lnTo>
                    <a:pt x="163" y="140"/>
                  </a:lnTo>
                  <a:lnTo>
                    <a:pt x="166" y="143"/>
                  </a:lnTo>
                  <a:lnTo>
                    <a:pt x="169" y="145"/>
                  </a:lnTo>
                  <a:lnTo>
                    <a:pt x="172" y="148"/>
                  </a:lnTo>
                  <a:lnTo>
                    <a:pt x="175" y="151"/>
                  </a:lnTo>
                  <a:lnTo>
                    <a:pt x="180" y="155"/>
                  </a:lnTo>
                  <a:lnTo>
                    <a:pt x="181" y="156"/>
                  </a:lnTo>
                  <a:lnTo>
                    <a:pt x="184" y="158"/>
                  </a:lnTo>
                  <a:lnTo>
                    <a:pt x="187" y="161"/>
                  </a:lnTo>
                  <a:lnTo>
                    <a:pt x="188" y="164"/>
                  </a:lnTo>
                  <a:lnTo>
                    <a:pt x="191" y="165"/>
                  </a:lnTo>
                  <a:lnTo>
                    <a:pt x="193" y="168"/>
                  </a:lnTo>
                  <a:lnTo>
                    <a:pt x="196" y="171"/>
                  </a:lnTo>
                  <a:lnTo>
                    <a:pt x="197" y="173"/>
                  </a:lnTo>
                  <a:lnTo>
                    <a:pt x="199" y="176"/>
                  </a:lnTo>
                  <a:lnTo>
                    <a:pt x="200" y="179"/>
                  </a:lnTo>
                  <a:lnTo>
                    <a:pt x="203" y="180"/>
                  </a:lnTo>
                  <a:lnTo>
                    <a:pt x="205" y="183"/>
                  </a:lnTo>
                  <a:lnTo>
                    <a:pt x="206" y="186"/>
                  </a:lnTo>
                  <a:lnTo>
                    <a:pt x="208" y="187"/>
                  </a:lnTo>
                  <a:lnTo>
                    <a:pt x="211" y="190"/>
                  </a:lnTo>
                  <a:lnTo>
                    <a:pt x="212" y="193"/>
                  </a:lnTo>
                  <a:lnTo>
                    <a:pt x="214" y="195"/>
                  </a:lnTo>
                  <a:lnTo>
                    <a:pt x="215" y="198"/>
                  </a:lnTo>
                  <a:lnTo>
                    <a:pt x="216" y="201"/>
                  </a:lnTo>
                  <a:lnTo>
                    <a:pt x="218" y="204"/>
                  </a:lnTo>
                  <a:lnTo>
                    <a:pt x="219" y="207"/>
                  </a:lnTo>
                  <a:lnTo>
                    <a:pt x="221" y="210"/>
                  </a:lnTo>
                  <a:lnTo>
                    <a:pt x="222" y="211"/>
                  </a:lnTo>
                  <a:lnTo>
                    <a:pt x="224" y="214"/>
                  </a:lnTo>
                  <a:lnTo>
                    <a:pt x="225" y="217"/>
                  </a:lnTo>
                  <a:lnTo>
                    <a:pt x="225" y="220"/>
                  </a:lnTo>
                  <a:lnTo>
                    <a:pt x="227" y="223"/>
                  </a:lnTo>
                  <a:lnTo>
                    <a:pt x="228" y="226"/>
                  </a:lnTo>
                  <a:lnTo>
                    <a:pt x="230" y="227"/>
                  </a:lnTo>
                  <a:lnTo>
                    <a:pt x="230" y="230"/>
                  </a:lnTo>
                  <a:lnTo>
                    <a:pt x="231" y="235"/>
                  </a:lnTo>
                  <a:lnTo>
                    <a:pt x="233" y="236"/>
                  </a:lnTo>
                  <a:lnTo>
                    <a:pt x="233" y="239"/>
                  </a:lnTo>
                  <a:lnTo>
                    <a:pt x="234" y="242"/>
                  </a:lnTo>
                  <a:lnTo>
                    <a:pt x="234" y="243"/>
                  </a:lnTo>
                  <a:lnTo>
                    <a:pt x="236" y="246"/>
                  </a:lnTo>
                  <a:lnTo>
                    <a:pt x="236" y="249"/>
                  </a:lnTo>
                  <a:lnTo>
                    <a:pt x="237" y="252"/>
                  </a:lnTo>
                  <a:lnTo>
                    <a:pt x="237" y="255"/>
                  </a:lnTo>
                  <a:lnTo>
                    <a:pt x="239" y="258"/>
                  </a:lnTo>
                  <a:lnTo>
                    <a:pt x="239" y="260"/>
                  </a:lnTo>
                  <a:lnTo>
                    <a:pt x="240" y="263"/>
                  </a:lnTo>
                  <a:lnTo>
                    <a:pt x="240" y="266"/>
                  </a:lnTo>
                  <a:lnTo>
                    <a:pt x="240" y="269"/>
                  </a:lnTo>
                  <a:lnTo>
                    <a:pt x="242" y="272"/>
                  </a:lnTo>
                  <a:lnTo>
                    <a:pt x="242" y="273"/>
                  </a:lnTo>
                  <a:lnTo>
                    <a:pt x="242" y="276"/>
                  </a:lnTo>
                  <a:lnTo>
                    <a:pt x="243" y="279"/>
                  </a:lnTo>
                  <a:lnTo>
                    <a:pt x="243" y="280"/>
                  </a:lnTo>
                  <a:lnTo>
                    <a:pt x="243" y="283"/>
                  </a:lnTo>
                  <a:lnTo>
                    <a:pt x="245" y="285"/>
                  </a:lnTo>
                  <a:lnTo>
                    <a:pt x="245" y="288"/>
                  </a:lnTo>
                  <a:lnTo>
                    <a:pt x="245" y="289"/>
                  </a:lnTo>
                  <a:lnTo>
                    <a:pt x="245" y="292"/>
                  </a:lnTo>
                  <a:lnTo>
                    <a:pt x="246" y="295"/>
                  </a:lnTo>
                  <a:lnTo>
                    <a:pt x="246" y="298"/>
                  </a:lnTo>
                  <a:lnTo>
                    <a:pt x="246" y="300"/>
                  </a:lnTo>
                  <a:lnTo>
                    <a:pt x="246" y="302"/>
                  </a:lnTo>
                  <a:lnTo>
                    <a:pt x="246" y="304"/>
                  </a:lnTo>
                  <a:lnTo>
                    <a:pt x="246" y="307"/>
                  </a:lnTo>
                  <a:lnTo>
                    <a:pt x="246" y="308"/>
                  </a:lnTo>
                  <a:lnTo>
                    <a:pt x="247" y="311"/>
                  </a:lnTo>
                  <a:lnTo>
                    <a:pt x="247" y="313"/>
                  </a:lnTo>
                  <a:lnTo>
                    <a:pt x="247" y="316"/>
                  </a:lnTo>
                  <a:lnTo>
                    <a:pt x="247" y="316"/>
                  </a:lnTo>
                  <a:lnTo>
                    <a:pt x="247" y="319"/>
                  </a:lnTo>
                  <a:lnTo>
                    <a:pt x="247" y="320"/>
                  </a:lnTo>
                  <a:lnTo>
                    <a:pt x="247" y="323"/>
                  </a:lnTo>
                  <a:lnTo>
                    <a:pt x="246" y="326"/>
                  </a:lnTo>
                  <a:lnTo>
                    <a:pt x="246" y="331"/>
                  </a:lnTo>
                  <a:lnTo>
                    <a:pt x="246" y="332"/>
                  </a:lnTo>
                  <a:lnTo>
                    <a:pt x="246" y="335"/>
                  </a:lnTo>
                  <a:lnTo>
                    <a:pt x="245" y="336"/>
                  </a:lnTo>
                  <a:lnTo>
                    <a:pt x="245" y="338"/>
                  </a:lnTo>
                  <a:lnTo>
                    <a:pt x="245" y="341"/>
                  </a:lnTo>
                  <a:lnTo>
                    <a:pt x="245" y="342"/>
                  </a:lnTo>
                  <a:lnTo>
                    <a:pt x="243" y="344"/>
                  </a:lnTo>
                  <a:lnTo>
                    <a:pt x="243" y="347"/>
                  </a:lnTo>
                  <a:lnTo>
                    <a:pt x="242" y="350"/>
                  </a:lnTo>
                  <a:lnTo>
                    <a:pt x="242" y="351"/>
                  </a:lnTo>
                  <a:lnTo>
                    <a:pt x="242" y="354"/>
                  </a:lnTo>
                  <a:lnTo>
                    <a:pt x="242" y="357"/>
                  </a:lnTo>
                  <a:lnTo>
                    <a:pt x="240" y="359"/>
                  </a:lnTo>
                  <a:lnTo>
                    <a:pt x="240" y="363"/>
                  </a:lnTo>
                  <a:lnTo>
                    <a:pt x="239" y="364"/>
                  </a:lnTo>
                  <a:lnTo>
                    <a:pt x="239" y="367"/>
                  </a:lnTo>
                  <a:lnTo>
                    <a:pt x="237" y="370"/>
                  </a:lnTo>
                  <a:lnTo>
                    <a:pt x="237" y="373"/>
                  </a:lnTo>
                  <a:lnTo>
                    <a:pt x="236" y="376"/>
                  </a:lnTo>
                  <a:lnTo>
                    <a:pt x="236" y="379"/>
                  </a:lnTo>
                  <a:lnTo>
                    <a:pt x="234" y="381"/>
                  </a:lnTo>
                  <a:lnTo>
                    <a:pt x="234" y="384"/>
                  </a:lnTo>
                  <a:lnTo>
                    <a:pt x="233" y="387"/>
                  </a:lnTo>
                  <a:lnTo>
                    <a:pt x="231" y="390"/>
                  </a:lnTo>
                  <a:lnTo>
                    <a:pt x="230" y="394"/>
                  </a:lnTo>
                  <a:lnTo>
                    <a:pt x="230" y="397"/>
                  </a:lnTo>
                  <a:lnTo>
                    <a:pt x="228" y="398"/>
                  </a:lnTo>
                  <a:lnTo>
                    <a:pt x="227" y="403"/>
                  </a:lnTo>
                  <a:lnTo>
                    <a:pt x="225" y="406"/>
                  </a:lnTo>
                  <a:lnTo>
                    <a:pt x="224" y="407"/>
                  </a:lnTo>
                  <a:lnTo>
                    <a:pt x="222" y="410"/>
                  </a:lnTo>
                  <a:lnTo>
                    <a:pt x="222" y="413"/>
                  </a:lnTo>
                  <a:lnTo>
                    <a:pt x="221" y="416"/>
                  </a:lnTo>
                  <a:lnTo>
                    <a:pt x="219" y="419"/>
                  </a:lnTo>
                  <a:lnTo>
                    <a:pt x="218" y="422"/>
                  </a:lnTo>
                  <a:lnTo>
                    <a:pt x="216" y="426"/>
                  </a:lnTo>
                  <a:lnTo>
                    <a:pt x="214" y="429"/>
                  </a:lnTo>
                  <a:lnTo>
                    <a:pt x="212" y="432"/>
                  </a:lnTo>
                  <a:lnTo>
                    <a:pt x="209" y="435"/>
                  </a:lnTo>
                  <a:lnTo>
                    <a:pt x="208" y="438"/>
                  </a:lnTo>
                  <a:lnTo>
                    <a:pt x="206" y="441"/>
                  </a:lnTo>
                  <a:lnTo>
                    <a:pt x="203" y="444"/>
                  </a:lnTo>
                  <a:lnTo>
                    <a:pt x="202" y="446"/>
                  </a:lnTo>
                  <a:lnTo>
                    <a:pt x="200" y="450"/>
                  </a:lnTo>
                  <a:lnTo>
                    <a:pt x="197" y="451"/>
                  </a:lnTo>
                  <a:lnTo>
                    <a:pt x="196" y="454"/>
                  </a:lnTo>
                  <a:lnTo>
                    <a:pt x="193" y="459"/>
                  </a:lnTo>
                  <a:lnTo>
                    <a:pt x="190" y="460"/>
                  </a:lnTo>
                  <a:lnTo>
                    <a:pt x="188" y="463"/>
                  </a:lnTo>
                  <a:lnTo>
                    <a:pt x="186" y="466"/>
                  </a:lnTo>
                  <a:lnTo>
                    <a:pt x="183" y="469"/>
                  </a:lnTo>
                  <a:lnTo>
                    <a:pt x="181" y="472"/>
                  </a:lnTo>
                  <a:lnTo>
                    <a:pt x="180" y="472"/>
                  </a:lnTo>
                  <a:lnTo>
                    <a:pt x="177" y="474"/>
                  </a:lnTo>
                  <a:lnTo>
                    <a:pt x="175" y="475"/>
                  </a:lnTo>
                  <a:lnTo>
                    <a:pt x="174" y="477"/>
                  </a:lnTo>
                  <a:lnTo>
                    <a:pt x="172" y="479"/>
                  </a:lnTo>
                  <a:lnTo>
                    <a:pt x="169" y="481"/>
                  </a:lnTo>
                  <a:lnTo>
                    <a:pt x="166" y="482"/>
                  </a:lnTo>
                  <a:lnTo>
                    <a:pt x="163" y="485"/>
                  </a:lnTo>
                  <a:lnTo>
                    <a:pt x="160" y="488"/>
                  </a:lnTo>
                  <a:lnTo>
                    <a:pt x="158" y="491"/>
                  </a:lnTo>
                  <a:lnTo>
                    <a:pt x="155" y="493"/>
                  </a:lnTo>
                  <a:lnTo>
                    <a:pt x="153" y="494"/>
                  </a:lnTo>
                  <a:lnTo>
                    <a:pt x="152" y="496"/>
                  </a:lnTo>
                  <a:lnTo>
                    <a:pt x="149" y="497"/>
                  </a:lnTo>
                  <a:lnTo>
                    <a:pt x="147" y="499"/>
                  </a:lnTo>
                  <a:lnTo>
                    <a:pt x="144" y="500"/>
                  </a:lnTo>
                  <a:lnTo>
                    <a:pt x="141" y="502"/>
                  </a:lnTo>
                  <a:lnTo>
                    <a:pt x="140" y="505"/>
                  </a:lnTo>
                  <a:lnTo>
                    <a:pt x="137" y="505"/>
                  </a:lnTo>
                  <a:lnTo>
                    <a:pt x="134" y="506"/>
                  </a:lnTo>
                  <a:lnTo>
                    <a:pt x="131" y="508"/>
                  </a:lnTo>
                  <a:lnTo>
                    <a:pt x="129" y="509"/>
                  </a:lnTo>
                  <a:lnTo>
                    <a:pt x="127" y="510"/>
                  </a:lnTo>
                  <a:lnTo>
                    <a:pt x="124" y="512"/>
                  </a:lnTo>
                  <a:lnTo>
                    <a:pt x="121" y="513"/>
                  </a:lnTo>
                  <a:lnTo>
                    <a:pt x="118" y="515"/>
                  </a:lnTo>
                  <a:lnTo>
                    <a:pt x="115" y="516"/>
                  </a:lnTo>
                  <a:lnTo>
                    <a:pt x="110" y="518"/>
                  </a:lnTo>
                  <a:lnTo>
                    <a:pt x="107" y="519"/>
                  </a:lnTo>
                  <a:lnTo>
                    <a:pt x="104" y="521"/>
                  </a:lnTo>
                  <a:lnTo>
                    <a:pt x="100" y="522"/>
                  </a:lnTo>
                  <a:lnTo>
                    <a:pt x="97" y="524"/>
                  </a:lnTo>
                  <a:lnTo>
                    <a:pt x="93" y="525"/>
                  </a:lnTo>
                  <a:lnTo>
                    <a:pt x="90" y="527"/>
                  </a:lnTo>
                  <a:lnTo>
                    <a:pt x="85" y="528"/>
                  </a:lnTo>
                  <a:lnTo>
                    <a:pt x="82" y="530"/>
                  </a:lnTo>
                  <a:lnTo>
                    <a:pt x="78" y="530"/>
                  </a:lnTo>
                  <a:lnTo>
                    <a:pt x="73" y="531"/>
                  </a:lnTo>
                  <a:lnTo>
                    <a:pt x="69" y="531"/>
                  </a:lnTo>
                  <a:lnTo>
                    <a:pt x="65" y="533"/>
                  </a:lnTo>
                  <a:lnTo>
                    <a:pt x="62" y="534"/>
                  </a:lnTo>
                  <a:lnTo>
                    <a:pt x="57" y="534"/>
                  </a:lnTo>
                  <a:lnTo>
                    <a:pt x="53" y="536"/>
                  </a:lnTo>
                  <a:lnTo>
                    <a:pt x="47" y="536"/>
                  </a:lnTo>
                  <a:lnTo>
                    <a:pt x="42" y="537"/>
                  </a:lnTo>
                  <a:lnTo>
                    <a:pt x="38" y="537"/>
                  </a:lnTo>
                  <a:lnTo>
                    <a:pt x="34" y="537"/>
                  </a:lnTo>
                  <a:lnTo>
                    <a:pt x="29" y="537"/>
                  </a:lnTo>
                  <a:lnTo>
                    <a:pt x="25" y="538"/>
                  </a:lnTo>
                  <a:lnTo>
                    <a:pt x="20" y="538"/>
                  </a:lnTo>
                  <a:lnTo>
                    <a:pt x="20" y="538"/>
                  </a:lnTo>
                  <a:close/>
                </a:path>
              </a:pathLst>
            </a:custGeom>
            <a:solidFill>
              <a:srgbClr val="A8BF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928" y="2161"/>
              <a:ext cx="287" cy="7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1" y="0"/>
                </a:cxn>
                <a:cxn ang="0">
                  <a:pos x="37" y="0"/>
                </a:cxn>
                <a:cxn ang="0">
                  <a:pos x="40" y="0"/>
                </a:cxn>
                <a:cxn ang="0">
                  <a:pos x="46" y="2"/>
                </a:cxn>
                <a:cxn ang="0">
                  <a:pos x="52" y="2"/>
                </a:cxn>
                <a:cxn ang="0">
                  <a:pos x="58" y="2"/>
                </a:cxn>
                <a:cxn ang="0">
                  <a:pos x="64" y="3"/>
                </a:cxn>
                <a:cxn ang="0">
                  <a:pos x="73" y="3"/>
                </a:cxn>
                <a:cxn ang="0">
                  <a:pos x="80" y="5"/>
                </a:cxn>
                <a:cxn ang="0">
                  <a:pos x="89" y="5"/>
                </a:cxn>
                <a:cxn ang="0">
                  <a:pos x="98" y="6"/>
                </a:cxn>
                <a:cxn ang="0">
                  <a:pos x="107" y="8"/>
                </a:cxn>
                <a:cxn ang="0">
                  <a:pos x="117" y="9"/>
                </a:cxn>
                <a:cxn ang="0">
                  <a:pos x="126" y="11"/>
                </a:cxn>
                <a:cxn ang="0">
                  <a:pos x="136" y="12"/>
                </a:cxn>
                <a:cxn ang="0">
                  <a:pos x="146" y="14"/>
                </a:cxn>
                <a:cxn ang="0">
                  <a:pos x="157" y="15"/>
                </a:cxn>
                <a:cxn ang="0">
                  <a:pos x="169" y="17"/>
                </a:cxn>
                <a:cxn ang="0">
                  <a:pos x="179" y="20"/>
                </a:cxn>
                <a:cxn ang="0">
                  <a:pos x="189" y="21"/>
                </a:cxn>
                <a:cxn ang="0">
                  <a:pos x="201" y="23"/>
                </a:cxn>
                <a:cxn ang="0">
                  <a:pos x="211" y="26"/>
                </a:cxn>
                <a:cxn ang="0">
                  <a:pos x="222" y="28"/>
                </a:cxn>
                <a:cxn ang="0">
                  <a:pos x="232" y="31"/>
                </a:cxn>
                <a:cxn ang="0">
                  <a:pos x="244" y="34"/>
                </a:cxn>
                <a:cxn ang="0">
                  <a:pos x="253" y="37"/>
                </a:cxn>
                <a:cxn ang="0">
                  <a:pos x="264" y="40"/>
                </a:cxn>
                <a:cxn ang="0">
                  <a:pos x="273" y="45"/>
                </a:cxn>
                <a:cxn ang="0">
                  <a:pos x="282" y="49"/>
                </a:cxn>
                <a:cxn ang="0">
                  <a:pos x="0" y="73"/>
                </a:cxn>
                <a:cxn ang="0">
                  <a:pos x="28" y="0"/>
                </a:cxn>
              </a:cxnLst>
              <a:rect l="0" t="0" r="r" b="b"/>
              <a:pathLst>
                <a:path w="287" h="73">
                  <a:moveTo>
                    <a:pt x="28" y="0"/>
                  </a:moveTo>
                  <a:lnTo>
                    <a:pt x="28" y="0"/>
                  </a:lnTo>
                  <a:lnTo>
                    <a:pt x="30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3" y="2"/>
                  </a:lnTo>
                  <a:lnTo>
                    <a:pt x="46" y="2"/>
                  </a:lnTo>
                  <a:lnTo>
                    <a:pt x="49" y="2"/>
                  </a:lnTo>
                  <a:lnTo>
                    <a:pt x="52" y="2"/>
                  </a:lnTo>
                  <a:lnTo>
                    <a:pt x="55" y="2"/>
                  </a:lnTo>
                  <a:lnTo>
                    <a:pt x="58" y="2"/>
                  </a:lnTo>
                  <a:lnTo>
                    <a:pt x="61" y="3"/>
                  </a:lnTo>
                  <a:lnTo>
                    <a:pt x="64" y="3"/>
                  </a:lnTo>
                  <a:lnTo>
                    <a:pt x="68" y="3"/>
                  </a:lnTo>
                  <a:lnTo>
                    <a:pt x="73" y="3"/>
                  </a:lnTo>
                  <a:lnTo>
                    <a:pt x="76" y="3"/>
                  </a:lnTo>
                  <a:lnTo>
                    <a:pt x="80" y="5"/>
                  </a:lnTo>
                  <a:lnTo>
                    <a:pt x="85" y="5"/>
                  </a:lnTo>
                  <a:lnTo>
                    <a:pt x="89" y="5"/>
                  </a:lnTo>
                  <a:lnTo>
                    <a:pt x="93" y="6"/>
                  </a:lnTo>
                  <a:lnTo>
                    <a:pt x="98" y="6"/>
                  </a:lnTo>
                  <a:lnTo>
                    <a:pt x="102" y="6"/>
                  </a:lnTo>
                  <a:lnTo>
                    <a:pt x="107" y="8"/>
                  </a:lnTo>
                  <a:lnTo>
                    <a:pt x="113" y="9"/>
                  </a:lnTo>
                  <a:lnTo>
                    <a:pt x="117" y="9"/>
                  </a:lnTo>
                  <a:lnTo>
                    <a:pt x="121" y="11"/>
                  </a:lnTo>
                  <a:lnTo>
                    <a:pt x="126" y="11"/>
                  </a:lnTo>
                  <a:lnTo>
                    <a:pt x="132" y="11"/>
                  </a:lnTo>
                  <a:lnTo>
                    <a:pt x="136" y="12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2" y="14"/>
                  </a:lnTo>
                  <a:lnTo>
                    <a:pt x="157" y="15"/>
                  </a:lnTo>
                  <a:lnTo>
                    <a:pt x="163" y="17"/>
                  </a:lnTo>
                  <a:lnTo>
                    <a:pt x="169" y="17"/>
                  </a:lnTo>
                  <a:lnTo>
                    <a:pt x="173" y="18"/>
                  </a:lnTo>
                  <a:lnTo>
                    <a:pt x="179" y="20"/>
                  </a:lnTo>
                  <a:lnTo>
                    <a:pt x="185" y="20"/>
                  </a:lnTo>
                  <a:lnTo>
                    <a:pt x="189" y="21"/>
                  </a:lnTo>
                  <a:lnTo>
                    <a:pt x="195" y="23"/>
                  </a:lnTo>
                  <a:lnTo>
                    <a:pt x="201" y="23"/>
                  </a:lnTo>
                  <a:lnTo>
                    <a:pt x="207" y="24"/>
                  </a:lnTo>
                  <a:lnTo>
                    <a:pt x="211" y="26"/>
                  </a:lnTo>
                  <a:lnTo>
                    <a:pt x="217" y="27"/>
                  </a:lnTo>
                  <a:lnTo>
                    <a:pt x="222" y="28"/>
                  </a:lnTo>
                  <a:lnTo>
                    <a:pt x="228" y="30"/>
                  </a:lnTo>
                  <a:lnTo>
                    <a:pt x="232" y="31"/>
                  </a:lnTo>
                  <a:lnTo>
                    <a:pt x="238" y="33"/>
                  </a:lnTo>
                  <a:lnTo>
                    <a:pt x="244" y="34"/>
                  </a:lnTo>
                  <a:lnTo>
                    <a:pt x="248" y="36"/>
                  </a:lnTo>
                  <a:lnTo>
                    <a:pt x="253" y="37"/>
                  </a:lnTo>
                  <a:lnTo>
                    <a:pt x="259" y="39"/>
                  </a:lnTo>
                  <a:lnTo>
                    <a:pt x="264" y="40"/>
                  </a:lnTo>
                  <a:lnTo>
                    <a:pt x="269" y="43"/>
                  </a:lnTo>
                  <a:lnTo>
                    <a:pt x="273" y="45"/>
                  </a:lnTo>
                  <a:lnTo>
                    <a:pt x="278" y="46"/>
                  </a:lnTo>
                  <a:lnTo>
                    <a:pt x="282" y="49"/>
                  </a:lnTo>
                  <a:lnTo>
                    <a:pt x="287" y="51"/>
                  </a:lnTo>
                  <a:lnTo>
                    <a:pt x="0" y="73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1319" y="2209"/>
              <a:ext cx="393" cy="283"/>
            </a:xfrm>
            <a:custGeom>
              <a:avLst/>
              <a:gdLst/>
              <a:ahLst/>
              <a:cxnLst>
                <a:cxn ang="0">
                  <a:pos x="145" y="13"/>
                </a:cxn>
                <a:cxn ang="0">
                  <a:pos x="127" y="22"/>
                </a:cxn>
                <a:cxn ang="0">
                  <a:pos x="106" y="34"/>
                </a:cxn>
                <a:cxn ang="0">
                  <a:pos x="47" y="29"/>
                </a:cxn>
                <a:cxn ang="0">
                  <a:pos x="67" y="47"/>
                </a:cxn>
                <a:cxn ang="0">
                  <a:pos x="87" y="60"/>
                </a:cxn>
                <a:cxn ang="0">
                  <a:pos x="112" y="63"/>
                </a:cxn>
                <a:cxn ang="0">
                  <a:pos x="134" y="60"/>
                </a:cxn>
                <a:cxn ang="0">
                  <a:pos x="152" y="54"/>
                </a:cxn>
                <a:cxn ang="0">
                  <a:pos x="189" y="112"/>
                </a:cxn>
                <a:cxn ang="0">
                  <a:pos x="177" y="112"/>
                </a:cxn>
                <a:cxn ang="0">
                  <a:pos x="155" y="115"/>
                </a:cxn>
                <a:cxn ang="0">
                  <a:pos x="132" y="121"/>
                </a:cxn>
                <a:cxn ang="0">
                  <a:pos x="112" y="128"/>
                </a:cxn>
                <a:cxn ang="0">
                  <a:pos x="92" y="137"/>
                </a:cxn>
                <a:cxn ang="0">
                  <a:pos x="71" y="153"/>
                </a:cxn>
                <a:cxn ang="0">
                  <a:pos x="52" y="172"/>
                </a:cxn>
                <a:cxn ang="0">
                  <a:pos x="36" y="196"/>
                </a:cxn>
                <a:cxn ang="0">
                  <a:pos x="21" y="218"/>
                </a:cxn>
                <a:cxn ang="0">
                  <a:pos x="9" y="237"/>
                </a:cxn>
                <a:cxn ang="0">
                  <a:pos x="0" y="258"/>
                </a:cxn>
                <a:cxn ang="0">
                  <a:pos x="15" y="256"/>
                </a:cxn>
                <a:cxn ang="0">
                  <a:pos x="45" y="240"/>
                </a:cxn>
                <a:cxn ang="0">
                  <a:pos x="70" y="219"/>
                </a:cxn>
                <a:cxn ang="0">
                  <a:pos x="89" y="197"/>
                </a:cxn>
                <a:cxn ang="0">
                  <a:pos x="101" y="181"/>
                </a:cxn>
                <a:cxn ang="0">
                  <a:pos x="205" y="166"/>
                </a:cxn>
                <a:cxn ang="0">
                  <a:pos x="214" y="187"/>
                </a:cxn>
                <a:cxn ang="0">
                  <a:pos x="230" y="215"/>
                </a:cxn>
                <a:cxn ang="0">
                  <a:pos x="250" y="240"/>
                </a:cxn>
                <a:cxn ang="0">
                  <a:pos x="272" y="256"/>
                </a:cxn>
                <a:cxn ang="0">
                  <a:pos x="292" y="267"/>
                </a:cxn>
                <a:cxn ang="0">
                  <a:pos x="314" y="274"/>
                </a:cxn>
                <a:cxn ang="0">
                  <a:pos x="337" y="280"/>
                </a:cxn>
                <a:cxn ang="0">
                  <a:pos x="354" y="283"/>
                </a:cxn>
                <a:cxn ang="0">
                  <a:pos x="373" y="283"/>
                </a:cxn>
                <a:cxn ang="0">
                  <a:pos x="391" y="278"/>
                </a:cxn>
                <a:cxn ang="0">
                  <a:pos x="375" y="264"/>
                </a:cxn>
                <a:cxn ang="0">
                  <a:pos x="353" y="247"/>
                </a:cxn>
                <a:cxn ang="0">
                  <a:pos x="328" y="234"/>
                </a:cxn>
                <a:cxn ang="0">
                  <a:pos x="308" y="227"/>
                </a:cxn>
                <a:cxn ang="0">
                  <a:pos x="285" y="119"/>
                </a:cxn>
                <a:cxn ang="0">
                  <a:pos x="278" y="91"/>
                </a:cxn>
                <a:cxn ang="0">
                  <a:pos x="267" y="69"/>
                </a:cxn>
                <a:cxn ang="0">
                  <a:pos x="255" y="48"/>
                </a:cxn>
                <a:cxn ang="0">
                  <a:pos x="359" y="104"/>
                </a:cxn>
                <a:cxn ang="0">
                  <a:pos x="351" y="82"/>
                </a:cxn>
                <a:cxn ang="0">
                  <a:pos x="338" y="56"/>
                </a:cxn>
                <a:cxn ang="0">
                  <a:pos x="313" y="29"/>
                </a:cxn>
                <a:cxn ang="0">
                  <a:pos x="295" y="19"/>
                </a:cxn>
                <a:cxn ang="0">
                  <a:pos x="275" y="10"/>
                </a:cxn>
                <a:cxn ang="0">
                  <a:pos x="251" y="4"/>
                </a:cxn>
                <a:cxn ang="0">
                  <a:pos x="229" y="0"/>
                </a:cxn>
                <a:cxn ang="0">
                  <a:pos x="216" y="0"/>
                </a:cxn>
                <a:cxn ang="0">
                  <a:pos x="198" y="1"/>
                </a:cxn>
                <a:cxn ang="0">
                  <a:pos x="177" y="3"/>
                </a:cxn>
                <a:cxn ang="0">
                  <a:pos x="160" y="7"/>
                </a:cxn>
              </a:cxnLst>
              <a:rect l="0" t="0" r="r" b="b"/>
              <a:pathLst>
                <a:path w="393" h="283">
                  <a:moveTo>
                    <a:pt x="160" y="7"/>
                  </a:moveTo>
                  <a:lnTo>
                    <a:pt x="158" y="7"/>
                  </a:lnTo>
                  <a:lnTo>
                    <a:pt x="155" y="9"/>
                  </a:lnTo>
                  <a:lnTo>
                    <a:pt x="154" y="9"/>
                  </a:lnTo>
                  <a:lnTo>
                    <a:pt x="152" y="10"/>
                  </a:lnTo>
                  <a:lnTo>
                    <a:pt x="149" y="10"/>
                  </a:lnTo>
                  <a:lnTo>
                    <a:pt x="148" y="11"/>
                  </a:lnTo>
                  <a:lnTo>
                    <a:pt x="145" y="13"/>
                  </a:lnTo>
                  <a:lnTo>
                    <a:pt x="143" y="13"/>
                  </a:lnTo>
                  <a:lnTo>
                    <a:pt x="140" y="14"/>
                  </a:lnTo>
                  <a:lnTo>
                    <a:pt x="137" y="16"/>
                  </a:lnTo>
                  <a:lnTo>
                    <a:pt x="136" y="17"/>
                  </a:lnTo>
                  <a:lnTo>
                    <a:pt x="134" y="17"/>
                  </a:lnTo>
                  <a:lnTo>
                    <a:pt x="132" y="19"/>
                  </a:lnTo>
                  <a:lnTo>
                    <a:pt x="129" y="20"/>
                  </a:lnTo>
                  <a:lnTo>
                    <a:pt x="127" y="22"/>
                  </a:lnTo>
                  <a:lnTo>
                    <a:pt x="124" y="23"/>
                  </a:lnTo>
                  <a:lnTo>
                    <a:pt x="121" y="25"/>
                  </a:lnTo>
                  <a:lnTo>
                    <a:pt x="120" y="26"/>
                  </a:lnTo>
                  <a:lnTo>
                    <a:pt x="118" y="26"/>
                  </a:lnTo>
                  <a:lnTo>
                    <a:pt x="115" y="28"/>
                  </a:lnTo>
                  <a:lnTo>
                    <a:pt x="112" y="29"/>
                  </a:lnTo>
                  <a:lnTo>
                    <a:pt x="109" y="32"/>
                  </a:lnTo>
                  <a:lnTo>
                    <a:pt x="106" y="34"/>
                  </a:lnTo>
                  <a:lnTo>
                    <a:pt x="105" y="35"/>
                  </a:lnTo>
                  <a:lnTo>
                    <a:pt x="104" y="35"/>
                  </a:lnTo>
                  <a:lnTo>
                    <a:pt x="104" y="35"/>
                  </a:lnTo>
                  <a:lnTo>
                    <a:pt x="39" y="20"/>
                  </a:lnTo>
                  <a:lnTo>
                    <a:pt x="40" y="22"/>
                  </a:lnTo>
                  <a:lnTo>
                    <a:pt x="42" y="25"/>
                  </a:lnTo>
                  <a:lnTo>
                    <a:pt x="45" y="28"/>
                  </a:lnTo>
                  <a:lnTo>
                    <a:pt x="47" y="29"/>
                  </a:lnTo>
                  <a:lnTo>
                    <a:pt x="50" y="34"/>
                  </a:lnTo>
                  <a:lnTo>
                    <a:pt x="52" y="35"/>
                  </a:lnTo>
                  <a:lnTo>
                    <a:pt x="55" y="37"/>
                  </a:lnTo>
                  <a:lnTo>
                    <a:pt x="56" y="39"/>
                  </a:lnTo>
                  <a:lnTo>
                    <a:pt x="59" y="41"/>
                  </a:lnTo>
                  <a:lnTo>
                    <a:pt x="61" y="42"/>
                  </a:lnTo>
                  <a:lnTo>
                    <a:pt x="64" y="44"/>
                  </a:lnTo>
                  <a:lnTo>
                    <a:pt x="67" y="47"/>
                  </a:lnTo>
                  <a:lnTo>
                    <a:pt x="70" y="48"/>
                  </a:lnTo>
                  <a:lnTo>
                    <a:pt x="71" y="50"/>
                  </a:lnTo>
                  <a:lnTo>
                    <a:pt x="74" y="51"/>
                  </a:lnTo>
                  <a:lnTo>
                    <a:pt x="77" y="53"/>
                  </a:lnTo>
                  <a:lnTo>
                    <a:pt x="80" y="56"/>
                  </a:lnTo>
                  <a:lnTo>
                    <a:pt x="83" y="57"/>
                  </a:lnTo>
                  <a:lnTo>
                    <a:pt x="86" y="59"/>
                  </a:lnTo>
                  <a:lnTo>
                    <a:pt x="87" y="60"/>
                  </a:lnTo>
                  <a:lnTo>
                    <a:pt x="90" y="60"/>
                  </a:lnTo>
                  <a:lnTo>
                    <a:pt x="93" y="62"/>
                  </a:lnTo>
                  <a:lnTo>
                    <a:pt x="98" y="63"/>
                  </a:lnTo>
                  <a:lnTo>
                    <a:pt x="101" y="63"/>
                  </a:lnTo>
                  <a:lnTo>
                    <a:pt x="104" y="63"/>
                  </a:lnTo>
                  <a:lnTo>
                    <a:pt x="106" y="63"/>
                  </a:lnTo>
                  <a:lnTo>
                    <a:pt x="109" y="63"/>
                  </a:lnTo>
                  <a:lnTo>
                    <a:pt x="112" y="63"/>
                  </a:lnTo>
                  <a:lnTo>
                    <a:pt x="114" y="63"/>
                  </a:lnTo>
                  <a:lnTo>
                    <a:pt x="117" y="63"/>
                  </a:lnTo>
                  <a:lnTo>
                    <a:pt x="120" y="63"/>
                  </a:lnTo>
                  <a:lnTo>
                    <a:pt x="123" y="63"/>
                  </a:lnTo>
                  <a:lnTo>
                    <a:pt x="126" y="62"/>
                  </a:lnTo>
                  <a:lnTo>
                    <a:pt x="129" y="62"/>
                  </a:lnTo>
                  <a:lnTo>
                    <a:pt x="132" y="62"/>
                  </a:lnTo>
                  <a:lnTo>
                    <a:pt x="134" y="60"/>
                  </a:lnTo>
                  <a:lnTo>
                    <a:pt x="137" y="60"/>
                  </a:lnTo>
                  <a:lnTo>
                    <a:pt x="139" y="59"/>
                  </a:lnTo>
                  <a:lnTo>
                    <a:pt x="142" y="59"/>
                  </a:lnTo>
                  <a:lnTo>
                    <a:pt x="143" y="59"/>
                  </a:lnTo>
                  <a:lnTo>
                    <a:pt x="146" y="59"/>
                  </a:lnTo>
                  <a:lnTo>
                    <a:pt x="148" y="57"/>
                  </a:lnTo>
                  <a:lnTo>
                    <a:pt x="151" y="57"/>
                  </a:lnTo>
                  <a:lnTo>
                    <a:pt x="152" y="54"/>
                  </a:lnTo>
                  <a:lnTo>
                    <a:pt x="154" y="54"/>
                  </a:lnTo>
                  <a:lnTo>
                    <a:pt x="157" y="53"/>
                  </a:lnTo>
                  <a:lnTo>
                    <a:pt x="160" y="53"/>
                  </a:lnTo>
                  <a:lnTo>
                    <a:pt x="162" y="51"/>
                  </a:lnTo>
                  <a:lnTo>
                    <a:pt x="165" y="51"/>
                  </a:lnTo>
                  <a:lnTo>
                    <a:pt x="165" y="50"/>
                  </a:lnTo>
                  <a:lnTo>
                    <a:pt x="167" y="50"/>
                  </a:lnTo>
                  <a:lnTo>
                    <a:pt x="189" y="112"/>
                  </a:lnTo>
                  <a:lnTo>
                    <a:pt x="189" y="110"/>
                  </a:lnTo>
                  <a:lnTo>
                    <a:pt x="188" y="110"/>
                  </a:lnTo>
                  <a:lnTo>
                    <a:pt x="186" y="110"/>
                  </a:lnTo>
                  <a:lnTo>
                    <a:pt x="183" y="110"/>
                  </a:lnTo>
                  <a:lnTo>
                    <a:pt x="182" y="110"/>
                  </a:lnTo>
                  <a:lnTo>
                    <a:pt x="180" y="110"/>
                  </a:lnTo>
                  <a:lnTo>
                    <a:pt x="179" y="110"/>
                  </a:lnTo>
                  <a:lnTo>
                    <a:pt x="177" y="112"/>
                  </a:lnTo>
                  <a:lnTo>
                    <a:pt x="174" y="112"/>
                  </a:lnTo>
                  <a:lnTo>
                    <a:pt x="173" y="112"/>
                  </a:lnTo>
                  <a:lnTo>
                    <a:pt x="170" y="112"/>
                  </a:lnTo>
                  <a:lnTo>
                    <a:pt x="167" y="113"/>
                  </a:lnTo>
                  <a:lnTo>
                    <a:pt x="164" y="113"/>
                  </a:lnTo>
                  <a:lnTo>
                    <a:pt x="161" y="113"/>
                  </a:lnTo>
                  <a:lnTo>
                    <a:pt x="158" y="113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8" y="116"/>
                  </a:lnTo>
                  <a:lnTo>
                    <a:pt x="143" y="118"/>
                  </a:lnTo>
                  <a:lnTo>
                    <a:pt x="140" y="119"/>
                  </a:lnTo>
                  <a:lnTo>
                    <a:pt x="137" y="119"/>
                  </a:lnTo>
                  <a:lnTo>
                    <a:pt x="136" y="121"/>
                  </a:lnTo>
                  <a:lnTo>
                    <a:pt x="134" y="121"/>
                  </a:lnTo>
                  <a:lnTo>
                    <a:pt x="132" y="121"/>
                  </a:lnTo>
                  <a:lnTo>
                    <a:pt x="129" y="122"/>
                  </a:lnTo>
                  <a:lnTo>
                    <a:pt x="127" y="122"/>
                  </a:lnTo>
                  <a:lnTo>
                    <a:pt x="124" y="124"/>
                  </a:lnTo>
                  <a:lnTo>
                    <a:pt x="123" y="125"/>
                  </a:lnTo>
                  <a:lnTo>
                    <a:pt x="120" y="125"/>
                  </a:lnTo>
                  <a:lnTo>
                    <a:pt x="117" y="127"/>
                  </a:lnTo>
                  <a:lnTo>
                    <a:pt x="115" y="127"/>
                  </a:lnTo>
                  <a:lnTo>
                    <a:pt x="112" y="128"/>
                  </a:lnTo>
                  <a:lnTo>
                    <a:pt x="111" y="129"/>
                  </a:lnTo>
                  <a:lnTo>
                    <a:pt x="108" y="129"/>
                  </a:lnTo>
                  <a:lnTo>
                    <a:pt x="105" y="131"/>
                  </a:lnTo>
                  <a:lnTo>
                    <a:pt x="104" y="132"/>
                  </a:lnTo>
                  <a:lnTo>
                    <a:pt x="101" y="134"/>
                  </a:lnTo>
                  <a:lnTo>
                    <a:pt x="98" y="135"/>
                  </a:lnTo>
                  <a:lnTo>
                    <a:pt x="95" y="135"/>
                  </a:lnTo>
                  <a:lnTo>
                    <a:pt x="92" y="137"/>
                  </a:lnTo>
                  <a:lnTo>
                    <a:pt x="89" y="138"/>
                  </a:lnTo>
                  <a:lnTo>
                    <a:pt x="87" y="140"/>
                  </a:lnTo>
                  <a:lnTo>
                    <a:pt x="84" y="143"/>
                  </a:lnTo>
                  <a:lnTo>
                    <a:pt x="81" y="144"/>
                  </a:lnTo>
                  <a:lnTo>
                    <a:pt x="78" y="146"/>
                  </a:lnTo>
                  <a:lnTo>
                    <a:pt x="77" y="147"/>
                  </a:lnTo>
                  <a:lnTo>
                    <a:pt x="74" y="150"/>
                  </a:lnTo>
                  <a:lnTo>
                    <a:pt x="71" y="153"/>
                  </a:lnTo>
                  <a:lnTo>
                    <a:pt x="70" y="155"/>
                  </a:lnTo>
                  <a:lnTo>
                    <a:pt x="67" y="157"/>
                  </a:lnTo>
                  <a:lnTo>
                    <a:pt x="64" y="159"/>
                  </a:lnTo>
                  <a:lnTo>
                    <a:pt x="61" y="162"/>
                  </a:lnTo>
                  <a:lnTo>
                    <a:pt x="59" y="165"/>
                  </a:lnTo>
                  <a:lnTo>
                    <a:pt x="56" y="168"/>
                  </a:lnTo>
                  <a:lnTo>
                    <a:pt x="53" y="169"/>
                  </a:lnTo>
                  <a:lnTo>
                    <a:pt x="52" y="172"/>
                  </a:lnTo>
                  <a:lnTo>
                    <a:pt x="50" y="175"/>
                  </a:lnTo>
                  <a:lnTo>
                    <a:pt x="47" y="178"/>
                  </a:lnTo>
                  <a:lnTo>
                    <a:pt x="46" y="181"/>
                  </a:lnTo>
                  <a:lnTo>
                    <a:pt x="43" y="184"/>
                  </a:lnTo>
                  <a:lnTo>
                    <a:pt x="42" y="187"/>
                  </a:lnTo>
                  <a:lnTo>
                    <a:pt x="39" y="190"/>
                  </a:lnTo>
                  <a:lnTo>
                    <a:pt x="37" y="191"/>
                  </a:lnTo>
                  <a:lnTo>
                    <a:pt x="36" y="196"/>
                  </a:lnTo>
                  <a:lnTo>
                    <a:pt x="33" y="197"/>
                  </a:lnTo>
                  <a:lnTo>
                    <a:pt x="30" y="200"/>
                  </a:lnTo>
                  <a:lnTo>
                    <a:pt x="28" y="203"/>
                  </a:lnTo>
                  <a:lnTo>
                    <a:pt x="27" y="206"/>
                  </a:lnTo>
                  <a:lnTo>
                    <a:pt x="25" y="209"/>
                  </a:lnTo>
                  <a:lnTo>
                    <a:pt x="24" y="212"/>
                  </a:lnTo>
                  <a:lnTo>
                    <a:pt x="22" y="214"/>
                  </a:lnTo>
                  <a:lnTo>
                    <a:pt x="21" y="218"/>
                  </a:lnTo>
                  <a:lnTo>
                    <a:pt x="18" y="219"/>
                  </a:lnTo>
                  <a:lnTo>
                    <a:pt x="16" y="222"/>
                  </a:lnTo>
                  <a:lnTo>
                    <a:pt x="15" y="225"/>
                  </a:lnTo>
                  <a:lnTo>
                    <a:pt x="15" y="228"/>
                  </a:lnTo>
                  <a:lnTo>
                    <a:pt x="14" y="230"/>
                  </a:lnTo>
                  <a:lnTo>
                    <a:pt x="12" y="233"/>
                  </a:lnTo>
                  <a:lnTo>
                    <a:pt x="11" y="234"/>
                  </a:lnTo>
                  <a:lnTo>
                    <a:pt x="9" y="237"/>
                  </a:lnTo>
                  <a:lnTo>
                    <a:pt x="8" y="239"/>
                  </a:lnTo>
                  <a:lnTo>
                    <a:pt x="8" y="242"/>
                  </a:lnTo>
                  <a:lnTo>
                    <a:pt x="6" y="243"/>
                  </a:lnTo>
                  <a:lnTo>
                    <a:pt x="6" y="246"/>
                  </a:lnTo>
                  <a:lnTo>
                    <a:pt x="3" y="249"/>
                  </a:lnTo>
                  <a:lnTo>
                    <a:pt x="2" y="253"/>
                  </a:lnTo>
                  <a:lnTo>
                    <a:pt x="2" y="256"/>
                  </a:lnTo>
                  <a:lnTo>
                    <a:pt x="0" y="258"/>
                  </a:lnTo>
                  <a:lnTo>
                    <a:pt x="0" y="261"/>
                  </a:lnTo>
                  <a:lnTo>
                    <a:pt x="0" y="261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5" y="261"/>
                  </a:lnTo>
                  <a:lnTo>
                    <a:pt x="8" y="259"/>
                  </a:lnTo>
                  <a:lnTo>
                    <a:pt x="12" y="258"/>
                  </a:lnTo>
                  <a:lnTo>
                    <a:pt x="15" y="256"/>
                  </a:lnTo>
                  <a:lnTo>
                    <a:pt x="19" y="255"/>
                  </a:lnTo>
                  <a:lnTo>
                    <a:pt x="22" y="253"/>
                  </a:lnTo>
                  <a:lnTo>
                    <a:pt x="27" y="252"/>
                  </a:lnTo>
                  <a:lnTo>
                    <a:pt x="30" y="250"/>
                  </a:lnTo>
                  <a:lnTo>
                    <a:pt x="34" y="247"/>
                  </a:lnTo>
                  <a:lnTo>
                    <a:pt x="37" y="245"/>
                  </a:lnTo>
                  <a:lnTo>
                    <a:pt x="40" y="243"/>
                  </a:lnTo>
                  <a:lnTo>
                    <a:pt x="45" y="240"/>
                  </a:lnTo>
                  <a:lnTo>
                    <a:pt x="47" y="239"/>
                  </a:lnTo>
                  <a:lnTo>
                    <a:pt x="50" y="236"/>
                  </a:lnTo>
                  <a:lnTo>
                    <a:pt x="53" y="234"/>
                  </a:lnTo>
                  <a:lnTo>
                    <a:pt x="56" y="231"/>
                  </a:lnTo>
                  <a:lnTo>
                    <a:pt x="59" y="228"/>
                  </a:lnTo>
                  <a:lnTo>
                    <a:pt x="62" y="225"/>
                  </a:lnTo>
                  <a:lnTo>
                    <a:pt x="67" y="222"/>
                  </a:lnTo>
                  <a:lnTo>
                    <a:pt x="70" y="219"/>
                  </a:lnTo>
                  <a:lnTo>
                    <a:pt x="73" y="216"/>
                  </a:lnTo>
                  <a:lnTo>
                    <a:pt x="75" y="212"/>
                  </a:lnTo>
                  <a:lnTo>
                    <a:pt x="78" y="209"/>
                  </a:lnTo>
                  <a:lnTo>
                    <a:pt x="83" y="205"/>
                  </a:lnTo>
                  <a:lnTo>
                    <a:pt x="83" y="203"/>
                  </a:lnTo>
                  <a:lnTo>
                    <a:pt x="84" y="202"/>
                  </a:lnTo>
                  <a:lnTo>
                    <a:pt x="86" y="199"/>
                  </a:lnTo>
                  <a:lnTo>
                    <a:pt x="89" y="197"/>
                  </a:lnTo>
                  <a:lnTo>
                    <a:pt x="89" y="196"/>
                  </a:lnTo>
                  <a:lnTo>
                    <a:pt x="90" y="194"/>
                  </a:lnTo>
                  <a:lnTo>
                    <a:pt x="92" y="191"/>
                  </a:lnTo>
                  <a:lnTo>
                    <a:pt x="95" y="190"/>
                  </a:lnTo>
                  <a:lnTo>
                    <a:pt x="96" y="188"/>
                  </a:lnTo>
                  <a:lnTo>
                    <a:pt x="98" y="186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2" y="178"/>
                  </a:lnTo>
                  <a:lnTo>
                    <a:pt x="105" y="177"/>
                  </a:lnTo>
                  <a:lnTo>
                    <a:pt x="105" y="174"/>
                  </a:lnTo>
                  <a:lnTo>
                    <a:pt x="108" y="172"/>
                  </a:lnTo>
                  <a:lnTo>
                    <a:pt x="204" y="163"/>
                  </a:lnTo>
                  <a:lnTo>
                    <a:pt x="204" y="163"/>
                  </a:lnTo>
                  <a:lnTo>
                    <a:pt x="205" y="166"/>
                  </a:lnTo>
                  <a:lnTo>
                    <a:pt x="205" y="166"/>
                  </a:lnTo>
                  <a:lnTo>
                    <a:pt x="205" y="169"/>
                  </a:lnTo>
                  <a:lnTo>
                    <a:pt x="207" y="171"/>
                  </a:lnTo>
                  <a:lnTo>
                    <a:pt x="208" y="174"/>
                  </a:lnTo>
                  <a:lnTo>
                    <a:pt x="210" y="175"/>
                  </a:lnTo>
                  <a:lnTo>
                    <a:pt x="210" y="178"/>
                  </a:lnTo>
                  <a:lnTo>
                    <a:pt x="211" y="181"/>
                  </a:lnTo>
                  <a:lnTo>
                    <a:pt x="213" y="184"/>
                  </a:lnTo>
                  <a:lnTo>
                    <a:pt x="214" y="187"/>
                  </a:lnTo>
                  <a:lnTo>
                    <a:pt x="216" y="190"/>
                  </a:lnTo>
                  <a:lnTo>
                    <a:pt x="219" y="194"/>
                  </a:lnTo>
                  <a:lnTo>
                    <a:pt x="220" y="197"/>
                  </a:lnTo>
                  <a:lnTo>
                    <a:pt x="221" y="200"/>
                  </a:lnTo>
                  <a:lnTo>
                    <a:pt x="223" y="205"/>
                  </a:lnTo>
                  <a:lnTo>
                    <a:pt x="226" y="208"/>
                  </a:lnTo>
                  <a:lnTo>
                    <a:pt x="229" y="211"/>
                  </a:lnTo>
                  <a:lnTo>
                    <a:pt x="230" y="215"/>
                  </a:lnTo>
                  <a:lnTo>
                    <a:pt x="233" y="219"/>
                  </a:lnTo>
                  <a:lnTo>
                    <a:pt x="235" y="222"/>
                  </a:lnTo>
                  <a:lnTo>
                    <a:pt x="238" y="225"/>
                  </a:lnTo>
                  <a:lnTo>
                    <a:pt x="241" y="228"/>
                  </a:lnTo>
                  <a:lnTo>
                    <a:pt x="242" y="231"/>
                  </a:lnTo>
                  <a:lnTo>
                    <a:pt x="245" y="234"/>
                  </a:lnTo>
                  <a:lnTo>
                    <a:pt x="248" y="237"/>
                  </a:lnTo>
                  <a:lnTo>
                    <a:pt x="250" y="240"/>
                  </a:lnTo>
                  <a:lnTo>
                    <a:pt x="252" y="243"/>
                  </a:lnTo>
                  <a:lnTo>
                    <a:pt x="255" y="245"/>
                  </a:lnTo>
                  <a:lnTo>
                    <a:pt x="258" y="249"/>
                  </a:lnTo>
                  <a:lnTo>
                    <a:pt x="261" y="250"/>
                  </a:lnTo>
                  <a:lnTo>
                    <a:pt x="263" y="252"/>
                  </a:lnTo>
                  <a:lnTo>
                    <a:pt x="266" y="253"/>
                  </a:lnTo>
                  <a:lnTo>
                    <a:pt x="269" y="255"/>
                  </a:lnTo>
                  <a:lnTo>
                    <a:pt x="272" y="256"/>
                  </a:lnTo>
                  <a:lnTo>
                    <a:pt x="273" y="258"/>
                  </a:lnTo>
                  <a:lnTo>
                    <a:pt x="276" y="259"/>
                  </a:lnTo>
                  <a:lnTo>
                    <a:pt x="279" y="261"/>
                  </a:lnTo>
                  <a:lnTo>
                    <a:pt x="282" y="262"/>
                  </a:lnTo>
                  <a:lnTo>
                    <a:pt x="285" y="264"/>
                  </a:lnTo>
                  <a:lnTo>
                    <a:pt x="286" y="265"/>
                  </a:lnTo>
                  <a:lnTo>
                    <a:pt x="289" y="267"/>
                  </a:lnTo>
                  <a:lnTo>
                    <a:pt x="292" y="267"/>
                  </a:lnTo>
                  <a:lnTo>
                    <a:pt x="295" y="268"/>
                  </a:lnTo>
                  <a:lnTo>
                    <a:pt x="298" y="270"/>
                  </a:lnTo>
                  <a:lnTo>
                    <a:pt x="301" y="271"/>
                  </a:lnTo>
                  <a:lnTo>
                    <a:pt x="304" y="271"/>
                  </a:lnTo>
                  <a:lnTo>
                    <a:pt x="307" y="273"/>
                  </a:lnTo>
                  <a:lnTo>
                    <a:pt x="308" y="273"/>
                  </a:lnTo>
                  <a:lnTo>
                    <a:pt x="311" y="274"/>
                  </a:lnTo>
                  <a:lnTo>
                    <a:pt x="314" y="274"/>
                  </a:lnTo>
                  <a:lnTo>
                    <a:pt x="317" y="275"/>
                  </a:lnTo>
                  <a:lnTo>
                    <a:pt x="320" y="275"/>
                  </a:lnTo>
                  <a:lnTo>
                    <a:pt x="323" y="277"/>
                  </a:lnTo>
                  <a:lnTo>
                    <a:pt x="326" y="277"/>
                  </a:lnTo>
                  <a:lnTo>
                    <a:pt x="328" y="278"/>
                  </a:lnTo>
                  <a:lnTo>
                    <a:pt x="331" y="278"/>
                  </a:lnTo>
                  <a:lnTo>
                    <a:pt x="334" y="278"/>
                  </a:lnTo>
                  <a:lnTo>
                    <a:pt x="337" y="280"/>
                  </a:lnTo>
                  <a:lnTo>
                    <a:pt x="338" y="280"/>
                  </a:lnTo>
                  <a:lnTo>
                    <a:pt x="341" y="281"/>
                  </a:lnTo>
                  <a:lnTo>
                    <a:pt x="344" y="281"/>
                  </a:lnTo>
                  <a:lnTo>
                    <a:pt x="345" y="281"/>
                  </a:lnTo>
                  <a:lnTo>
                    <a:pt x="348" y="281"/>
                  </a:lnTo>
                  <a:lnTo>
                    <a:pt x="350" y="281"/>
                  </a:lnTo>
                  <a:lnTo>
                    <a:pt x="353" y="283"/>
                  </a:lnTo>
                  <a:lnTo>
                    <a:pt x="354" y="283"/>
                  </a:lnTo>
                  <a:lnTo>
                    <a:pt x="357" y="283"/>
                  </a:lnTo>
                  <a:lnTo>
                    <a:pt x="360" y="283"/>
                  </a:lnTo>
                  <a:lnTo>
                    <a:pt x="362" y="283"/>
                  </a:lnTo>
                  <a:lnTo>
                    <a:pt x="363" y="283"/>
                  </a:lnTo>
                  <a:lnTo>
                    <a:pt x="366" y="283"/>
                  </a:lnTo>
                  <a:lnTo>
                    <a:pt x="367" y="283"/>
                  </a:lnTo>
                  <a:lnTo>
                    <a:pt x="369" y="283"/>
                  </a:lnTo>
                  <a:lnTo>
                    <a:pt x="373" y="283"/>
                  </a:lnTo>
                  <a:lnTo>
                    <a:pt x="376" y="283"/>
                  </a:lnTo>
                  <a:lnTo>
                    <a:pt x="379" y="283"/>
                  </a:lnTo>
                  <a:lnTo>
                    <a:pt x="382" y="283"/>
                  </a:lnTo>
                  <a:lnTo>
                    <a:pt x="384" y="283"/>
                  </a:lnTo>
                  <a:lnTo>
                    <a:pt x="387" y="283"/>
                  </a:lnTo>
                  <a:lnTo>
                    <a:pt x="391" y="281"/>
                  </a:lnTo>
                  <a:lnTo>
                    <a:pt x="393" y="281"/>
                  </a:lnTo>
                  <a:lnTo>
                    <a:pt x="391" y="278"/>
                  </a:lnTo>
                  <a:lnTo>
                    <a:pt x="388" y="277"/>
                  </a:lnTo>
                  <a:lnTo>
                    <a:pt x="387" y="275"/>
                  </a:lnTo>
                  <a:lnTo>
                    <a:pt x="385" y="274"/>
                  </a:lnTo>
                  <a:lnTo>
                    <a:pt x="384" y="271"/>
                  </a:lnTo>
                  <a:lnTo>
                    <a:pt x="381" y="270"/>
                  </a:lnTo>
                  <a:lnTo>
                    <a:pt x="379" y="267"/>
                  </a:lnTo>
                  <a:lnTo>
                    <a:pt x="376" y="265"/>
                  </a:lnTo>
                  <a:lnTo>
                    <a:pt x="375" y="264"/>
                  </a:lnTo>
                  <a:lnTo>
                    <a:pt x="372" y="261"/>
                  </a:lnTo>
                  <a:lnTo>
                    <a:pt x="370" y="259"/>
                  </a:lnTo>
                  <a:lnTo>
                    <a:pt x="367" y="258"/>
                  </a:lnTo>
                  <a:lnTo>
                    <a:pt x="365" y="255"/>
                  </a:lnTo>
                  <a:lnTo>
                    <a:pt x="362" y="253"/>
                  </a:lnTo>
                  <a:lnTo>
                    <a:pt x="360" y="252"/>
                  </a:lnTo>
                  <a:lnTo>
                    <a:pt x="356" y="250"/>
                  </a:lnTo>
                  <a:lnTo>
                    <a:pt x="353" y="247"/>
                  </a:lnTo>
                  <a:lnTo>
                    <a:pt x="350" y="245"/>
                  </a:lnTo>
                  <a:lnTo>
                    <a:pt x="347" y="243"/>
                  </a:lnTo>
                  <a:lnTo>
                    <a:pt x="344" y="242"/>
                  </a:lnTo>
                  <a:lnTo>
                    <a:pt x="339" y="240"/>
                  </a:lnTo>
                  <a:lnTo>
                    <a:pt x="337" y="239"/>
                  </a:lnTo>
                  <a:lnTo>
                    <a:pt x="334" y="236"/>
                  </a:lnTo>
                  <a:lnTo>
                    <a:pt x="331" y="236"/>
                  </a:lnTo>
                  <a:lnTo>
                    <a:pt x="328" y="234"/>
                  </a:lnTo>
                  <a:lnTo>
                    <a:pt x="326" y="233"/>
                  </a:lnTo>
                  <a:lnTo>
                    <a:pt x="323" y="233"/>
                  </a:lnTo>
                  <a:lnTo>
                    <a:pt x="322" y="231"/>
                  </a:lnTo>
                  <a:lnTo>
                    <a:pt x="317" y="230"/>
                  </a:lnTo>
                  <a:lnTo>
                    <a:pt x="314" y="230"/>
                  </a:lnTo>
                  <a:lnTo>
                    <a:pt x="311" y="228"/>
                  </a:lnTo>
                  <a:lnTo>
                    <a:pt x="310" y="228"/>
                  </a:lnTo>
                  <a:lnTo>
                    <a:pt x="308" y="227"/>
                  </a:lnTo>
                  <a:lnTo>
                    <a:pt x="306" y="227"/>
                  </a:lnTo>
                  <a:lnTo>
                    <a:pt x="304" y="227"/>
                  </a:lnTo>
                  <a:lnTo>
                    <a:pt x="301" y="225"/>
                  </a:lnTo>
                  <a:lnTo>
                    <a:pt x="300" y="225"/>
                  </a:lnTo>
                  <a:lnTo>
                    <a:pt x="298" y="225"/>
                  </a:lnTo>
                  <a:lnTo>
                    <a:pt x="278" y="157"/>
                  </a:lnTo>
                  <a:lnTo>
                    <a:pt x="273" y="121"/>
                  </a:lnTo>
                  <a:lnTo>
                    <a:pt x="285" y="119"/>
                  </a:lnTo>
                  <a:lnTo>
                    <a:pt x="283" y="115"/>
                  </a:lnTo>
                  <a:lnTo>
                    <a:pt x="283" y="112"/>
                  </a:lnTo>
                  <a:lnTo>
                    <a:pt x="282" y="107"/>
                  </a:lnTo>
                  <a:lnTo>
                    <a:pt x="280" y="104"/>
                  </a:lnTo>
                  <a:lnTo>
                    <a:pt x="280" y="101"/>
                  </a:lnTo>
                  <a:lnTo>
                    <a:pt x="279" y="97"/>
                  </a:lnTo>
                  <a:lnTo>
                    <a:pt x="278" y="94"/>
                  </a:lnTo>
                  <a:lnTo>
                    <a:pt x="278" y="91"/>
                  </a:lnTo>
                  <a:lnTo>
                    <a:pt x="276" y="88"/>
                  </a:lnTo>
                  <a:lnTo>
                    <a:pt x="275" y="84"/>
                  </a:lnTo>
                  <a:lnTo>
                    <a:pt x="273" y="82"/>
                  </a:lnTo>
                  <a:lnTo>
                    <a:pt x="272" y="79"/>
                  </a:lnTo>
                  <a:lnTo>
                    <a:pt x="272" y="76"/>
                  </a:lnTo>
                  <a:lnTo>
                    <a:pt x="270" y="73"/>
                  </a:lnTo>
                  <a:lnTo>
                    <a:pt x="269" y="70"/>
                  </a:lnTo>
                  <a:lnTo>
                    <a:pt x="267" y="69"/>
                  </a:lnTo>
                  <a:lnTo>
                    <a:pt x="266" y="66"/>
                  </a:lnTo>
                  <a:lnTo>
                    <a:pt x="266" y="65"/>
                  </a:lnTo>
                  <a:lnTo>
                    <a:pt x="264" y="62"/>
                  </a:lnTo>
                  <a:lnTo>
                    <a:pt x="263" y="60"/>
                  </a:lnTo>
                  <a:lnTo>
                    <a:pt x="261" y="57"/>
                  </a:lnTo>
                  <a:lnTo>
                    <a:pt x="258" y="53"/>
                  </a:lnTo>
                  <a:lnTo>
                    <a:pt x="257" y="51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97" y="51"/>
                  </a:lnTo>
                  <a:lnTo>
                    <a:pt x="360" y="112"/>
                  </a:lnTo>
                  <a:lnTo>
                    <a:pt x="360" y="112"/>
                  </a:lnTo>
                  <a:lnTo>
                    <a:pt x="360" y="109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4"/>
                  </a:lnTo>
                  <a:lnTo>
                    <a:pt x="359" y="103"/>
                  </a:lnTo>
                  <a:lnTo>
                    <a:pt x="357" y="100"/>
                  </a:lnTo>
                  <a:lnTo>
                    <a:pt x="356" y="97"/>
                  </a:lnTo>
                  <a:lnTo>
                    <a:pt x="356" y="96"/>
                  </a:lnTo>
                  <a:lnTo>
                    <a:pt x="354" y="93"/>
                  </a:lnTo>
                  <a:lnTo>
                    <a:pt x="354" y="90"/>
                  </a:lnTo>
                  <a:lnTo>
                    <a:pt x="353" y="87"/>
                  </a:lnTo>
                  <a:lnTo>
                    <a:pt x="351" y="82"/>
                  </a:lnTo>
                  <a:lnTo>
                    <a:pt x="351" y="81"/>
                  </a:lnTo>
                  <a:lnTo>
                    <a:pt x="348" y="76"/>
                  </a:lnTo>
                  <a:lnTo>
                    <a:pt x="347" y="73"/>
                  </a:lnTo>
                  <a:lnTo>
                    <a:pt x="345" y="69"/>
                  </a:lnTo>
                  <a:lnTo>
                    <a:pt x="344" y="66"/>
                  </a:lnTo>
                  <a:lnTo>
                    <a:pt x="342" y="63"/>
                  </a:lnTo>
                  <a:lnTo>
                    <a:pt x="339" y="59"/>
                  </a:lnTo>
                  <a:lnTo>
                    <a:pt x="338" y="56"/>
                  </a:lnTo>
                  <a:lnTo>
                    <a:pt x="335" y="51"/>
                  </a:lnTo>
                  <a:lnTo>
                    <a:pt x="332" y="48"/>
                  </a:lnTo>
                  <a:lnTo>
                    <a:pt x="331" y="45"/>
                  </a:lnTo>
                  <a:lnTo>
                    <a:pt x="328" y="42"/>
                  </a:lnTo>
                  <a:lnTo>
                    <a:pt x="323" y="39"/>
                  </a:lnTo>
                  <a:lnTo>
                    <a:pt x="320" y="37"/>
                  </a:lnTo>
                  <a:lnTo>
                    <a:pt x="317" y="32"/>
                  </a:lnTo>
                  <a:lnTo>
                    <a:pt x="313" y="29"/>
                  </a:lnTo>
                  <a:lnTo>
                    <a:pt x="310" y="28"/>
                  </a:lnTo>
                  <a:lnTo>
                    <a:pt x="307" y="26"/>
                  </a:lnTo>
                  <a:lnTo>
                    <a:pt x="306" y="25"/>
                  </a:lnTo>
                  <a:lnTo>
                    <a:pt x="303" y="23"/>
                  </a:lnTo>
                  <a:lnTo>
                    <a:pt x="301" y="22"/>
                  </a:lnTo>
                  <a:lnTo>
                    <a:pt x="300" y="20"/>
                  </a:lnTo>
                  <a:lnTo>
                    <a:pt x="297" y="20"/>
                  </a:lnTo>
                  <a:lnTo>
                    <a:pt x="295" y="19"/>
                  </a:lnTo>
                  <a:lnTo>
                    <a:pt x="294" y="17"/>
                  </a:lnTo>
                  <a:lnTo>
                    <a:pt x="291" y="17"/>
                  </a:lnTo>
                  <a:lnTo>
                    <a:pt x="288" y="16"/>
                  </a:lnTo>
                  <a:lnTo>
                    <a:pt x="286" y="14"/>
                  </a:lnTo>
                  <a:lnTo>
                    <a:pt x="285" y="14"/>
                  </a:lnTo>
                  <a:lnTo>
                    <a:pt x="280" y="13"/>
                  </a:lnTo>
                  <a:lnTo>
                    <a:pt x="278" y="11"/>
                  </a:lnTo>
                  <a:lnTo>
                    <a:pt x="275" y="10"/>
                  </a:lnTo>
                  <a:lnTo>
                    <a:pt x="273" y="10"/>
                  </a:lnTo>
                  <a:lnTo>
                    <a:pt x="272" y="9"/>
                  </a:lnTo>
                  <a:lnTo>
                    <a:pt x="269" y="9"/>
                  </a:lnTo>
                  <a:lnTo>
                    <a:pt x="266" y="7"/>
                  </a:lnTo>
                  <a:lnTo>
                    <a:pt x="263" y="6"/>
                  </a:lnTo>
                  <a:lnTo>
                    <a:pt x="257" y="6"/>
                  </a:lnTo>
                  <a:lnTo>
                    <a:pt x="254" y="4"/>
                  </a:lnTo>
                  <a:lnTo>
                    <a:pt x="251" y="4"/>
                  </a:lnTo>
                  <a:lnTo>
                    <a:pt x="248" y="3"/>
                  </a:lnTo>
                  <a:lnTo>
                    <a:pt x="245" y="3"/>
                  </a:lnTo>
                  <a:lnTo>
                    <a:pt x="242" y="1"/>
                  </a:lnTo>
                  <a:lnTo>
                    <a:pt x="239" y="1"/>
                  </a:lnTo>
                  <a:lnTo>
                    <a:pt x="236" y="1"/>
                  </a:lnTo>
                  <a:lnTo>
                    <a:pt x="233" y="1"/>
                  </a:lnTo>
                  <a:lnTo>
                    <a:pt x="232" y="0"/>
                  </a:lnTo>
                  <a:lnTo>
                    <a:pt x="229" y="0"/>
                  </a:lnTo>
                  <a:lnTo>
                    <a:pt x="227" y="0"/>
                  </a:lnTo>
                  <a:lnTo>
                    <a:pt x="223" y="0"/>
                  </a:lnTo>
                  <a:lnTo>
                    <a:pt x="221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19" y="0"/>
                  </a:lnTo>
                  <a:lnTo>
                    <a:pt x="217" y="0"/>
                  </a:lnTo>
                  <a:lnTo>
                    <a:pt x="216" y="0"/>
                  </a:lnTo>
                  <a:lnTo>
                    <a:pt x="213" y="0"/>
                  </a:lnTo>
                  <a:lnTo>
                    <a:pt x="210" y="0"/>
                  </a:lnTo>
                  <a:lnTo>
                    <a:pt x="208" y="0"/>
                  </a:lnTo>
                  <a:lnTo>
                    <a:pt x="207" y="0"/>
                  </a:lnTo>
                  <a:lnTo>
                    <a:pt x="204" y="0"/>
                  </a:lnTo>
                  <a:lnTo>
                    <a:pt x="202" y="0"/>
                  </a:lnTo>
                  <a:lnTo>
                    <a:pt x="199" y="1"/>
                  </a:lnTo>
                  <a:lnTo>
                    <a:pt x="198" y="1"/>
                  </a:lnTo>
                  <a:lnTo>
                    <a:pt x="196" y="1"/>
                  </a:lnTo>
                  <a:lnTo>
                    <a:pt x="192" y="1"/>
                  </a:lnTo>
                  <a:lnTo>
                    <a:pt x="191" y="1"/>
                  </a:lnTo>
                  <a:lnTo>
                    <a:pt x="188" y="1"/>
                  </a:lnTo>
                  <a:lnTo>
                    <a:pt x="185" y="3"/>
                  </a:lnTo>
                  <a:lnTo>
                    <a:pt x="182" y="3"/>
                  </a:lnTo>
                  <a:lnTo>
                    <a:pt x="180" y="3"/>
                  </a:lnTo>
                  <a:lnTo>
                    <a:pt x="177" y="3"/>
                  </a:lnTo>
                  <a:lnTo>
                    <a:pt x="176" y="4"/>
                  </a:lnTo>
                  <a:lnTo>
                    <a:pt x="173" y="4"/>
                  </a:lnTo>
                  <a:lnTo>
                    <a:pt x="171" y="4"/>
                  </a:lnTo>
                  <a:lnTo>
                    <a:pt x="168" y="4"/>
                  </a:lnTo>
                  <a:lnTo>
                    <a:pt x="167" y="6"/>
                  </a:lnTo>
                  <a:lnTo>
                    <a:pt x="162" y="6"/>
                  </a:lnTo>
                  <a:lnTo>
                    <a:pt x="160" y="7"/>
                  </a:lnTo>
                  <a:lnTo>
                    <a:pt x="16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1499" y="2172"/>
              <a:ext cx="43" cy="99"/>
            </a:xfrm>
            <a:custGeom>
              <a:avLst/>
              <a:gdLst/>
              <a:ahLst/>
              <a:cxnLst>
                <a:cxn ang="0">
                  <a:pos x="43" y="99"/>
                </a:cxn>
                <a:cxn ang="0">
                  <a:pos x="27" y="32"/>
                </a:cxn>
                <a:cxn ang="0">
                  <a:pos x="36" y="34"/>
                </a:cxn>
                <a:cxn ang="0">
                  <a:pos x="34" y="31"/>
                </a:cxn>
                <a:cxn ang="0">
                  <a:pos x="33" y="29"/>
                </a:cxn>
                <a:cxn ang="0">
                  <a:pos x="31" y="29"/>
                </a:cxn>
                <a:cxn ang="0">
                  <a:pos x="31" y="28"/>
                </a:cxn>
                <a:cxn ang="0">
                  <a:pos x="30" y="26"/>
                </a:cxn>
                <a:cxn ang="0">
                  <a:pos x="28" y="26"/>
                </a:cxn>
                <a:cxn ang="0">
                  <a:pos x="27" y="25"/>
                </a:cxn>
                <a:cxn ang="0">
                  <a:pos x="25" y="23"/>
                </a:cxn>
                <a:cxn ang="0">
                  <a:pos x="39" y="26"/>
                </a:cxn>
                <a:cxn ang="0">
                  <a:pos x="37" y="22"/>
                </a:cxn>
                <a:cxn ang="0">
                  <a:pos x="34" y="20"/>
                </a:cxn>
                <a:cxn ang="0">
                  <a:pos x="33" y="19"/>
                </a:cxn>
                <a:cxn ang="0">
                  <a:pos x="30" y="17"/>
                </a:cxn>
                <a:cxn ang="0">
                  <a:pos x="27" y="16"/>
                </a:cxn>
                <a:cxn ang="0">
                  <a:pos x="25" y="15"/>
                </a:cxn>
                <a:cxn ang="0">
                  <a:pos x="40" y="16"/>
                </a:cxn>
                <a:cxn ang="0">
                  <a:pos x="39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30" y="7"/>
                </a:cxn>
                <a:cxn ang="0">
                  <a:pos x="28" y="7"/>
                </a:cxn>
                <a:cxn ang="0">
                  <a:pos x="27" y="6"/>
                </a:cxn>
                <a:cxn ang="0">
                  <a:pos x="24" y="4"/>
                </a:cxn>
                <a:cxn ang="0">
                  <a:pos x="22" y="4"/>
                </a:cxn>
                <a:cxn ang="0">
                  <a:pos x="21" y="4"/>
                </a:cxn>
                <a:cxn ang="0">
                  <a:pos x="18" y="4"/>
                </a:cxn>
                <a:cxn ang="0">
                  <a:pos x="16" y="4"/>
                </a:cxn>
                <a:cxn ang="0">
                  <a:pos x="13" y="4"/>
                </a:cxn>
                <a:cxn ang="0">
                  <a:pos x="12" y="3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6" y="7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2" y="37"/>
                </a:cxn>
                <a:cxn ang="0">
                  <a:pos x="8" y="37"/>
                </a:cxn>
                <a:cxn ang="0">
                  <a:pos x="6" y="96"/>
                </a:cxn>
                <a:cxn ang="0">
                  <a:pos x="43" y="99"/>
                </a:cxn>
                <a:cxn ang="0">
                  <a:pos x="43" y="99"/>
                </a:cxn>
              </a:cxnLst>
              <a:rect l="0" t="0" r="r" b="b"/>
              <a:pathLst>
                <a:path w="43" h="99">
                  <a:moveTo>
                    <a:pt x="43" y="99"/>
                  </a:moveTo>
                  <a:lnTo>
                    <a:pt x="27" y="32"/>
                  </a:lnTo>
                  <a:lnTo>
                    <a:pt x="36" y="34"/>
                  </a:lnTo>
                  <a:lnTo>
                    <a:pt x="34" y="31"/>
                  </a:lnTo>
                  <a:lnTo>
                    <a:pt x="33" y="29"/>
                  </a:lnTo>
                  <a:lnTo>
                    <a:pt x="31" y="29"/>
                  </a:lnTo>
                  <a:lnTo>
                    <a:pt x="31" y="28"/>
                  </a:lnTo>
                  <a:lnTo>
                    <a:pt x="30" y="26"/>
                  </a:lnTo>
                  <a:lnTo>
                    <a:pt x="28" y="26"/>
                  </a:lnTo>
                  <a:lnTo>
                    <a:pt x="27" y="25"/>
                  </a:lnTo>
                  <a:lnTo>
                    <a:pt x="25" y="23"/>
                  </a:lnTo>
                  <a:lnTo>
                    <a:pt x="39" y="26"/>
                  </a:lnTo>
                  <a:lnTo>
                    <a:pt x="37" y="22"/>
                  </a:lnTo>
                  <a:lnTo>
                    <a:pt x="34" y="20"/>
                  </a:lnTo>
                  <a:lnTo>
                    <a:pt x="33" y="19"/>
                  </a:lnTo>
                  <a:lnTo>
                    <a:pt x="30" y="17"/>
                  </a:lnTo>
                  <a:lnTo>
                    <a:pt x="27" y="16"/>
                  </a:lnTo>
                  <a:lnTo>
                    <a:pt x="25" y="15"/>
                  </a:lnTo>
                  <a:lnTo>
                    <a:pt x="40" y="16"/>
                  </a:lnTo>
                  <a:lnTo>
                    <a:pt x="39" y="15"/>
                  </a:lnTo>
                  <a:lnTo>
                    <a:pt x="36" y="12"/>
                  </a:lnTo>
                  <a:lnTo>
                    <a:pt x="33" y="10"/>
                  </a:lnTo>
                  <a:lnTo>
                    <a:pt x="30" y="7"/>
                  </a:lnTo>
                  <a:lnTo>
                    <a:pt x="28" y="7"/>
                  </a:lnTo>
                  <a:lnTo>
                    <a:pt x="27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11" y="1"/>
                  </a:lnTo>
                  <a:lnTo>
                    <a:pt x="8" y="1"/>
                  </a:lnTo>
                  <a:lnTo>
                    <a:pt x="6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6" y="7"/>
                  </a:lnTo>
                  <a:lnTo>
                    <a:pt x="0" y="25"/>
                  </a:lnTo>
                  <a:lnTo>
                    <a:pt x="3" y="26"/>
                  </a:lnTo>
                  <a:lnTo>
                    <a:pt x="2" y="37"/>
                  </a:lnTo>
                  <a:lnTo>
                    <a:pt x="8" y="37"/>
                  </a:lnTo>
                  <a:lnTo>
                    <a:pt x="6" y="96"/>
                  </a:lnTo>
                  <a:lnTo>
                    <a:pt x="43" y="99"/>
                  </a:lnTo>
                  <a:lnTo>
                    <a:pt x="43" y="9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/>
            </p:cNvSpPr>
            <p:nvPr/>
          </p:nvSpPr>
          <p:spPr bwMode="auto">
            <a:xfrm>
              <a:off x="1657" y="2297"/>
              <a:ext cx="29" cy="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30"/>
                </a:cxn>
                <a:cxn ang="0">
                  <a:pos x="25" y="34"/>
                </a:cxn>
                <a:cxn ang="0">
                  <a:pos x="29" y="15"/>
                </a:cxn>
                <a:cxn ang="0">
                  <a:pos x="24" y="13"/>
                </a:cxn>
                <a:cxn ang="0">
                  <a:pos x="15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3" y="30"/>
                  </a:lnTo>
                  <a:lnTo>
                    <a:pt x="25" y="34"/>
                  </a:lnTo>
                  <a:lnTo>
                    <a:pt x="29" y="15"/>
                  </a:lnTo>
                  <a:lnTo>
                    <a:pt x="24" y="13"/>
                  </a:lnTo>
                  <a:lnTo>
                    <a:pt x="15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1673" y="2302"/>
              <a:ext cx="31" cy="51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2" y="0"/>
                </a:cxn>
                <a:cxn ang="0">
                  <a:pos x="0" y="51"/>
                </a:cxn>
                <a:cxn ang="0">
                  <a:pos x="31" y="41"/>
                </a:cxn>
                <a:cxn ang="0">
                  <a:pos x="15" y="41"/>
                </a:cxn>
                <a:cxn ang="0">
                  <a:pos x="6" y="41"/>
                </a:cxn>
                <a:cxn ang="0">
                  <a:pos x="9" y="5"/>
                </a:cxn>
                <a:cxn ang="0">
                  <a:pos x="21" y="5"/>
                </a:cxn>
                <a:cxn ang="0">
                  <a:pos x="15" y="1"/>
                </a:cxn>
                <a:cxn ang="0">
                  <a:pos x="15" y="1"/>
                </a:cxn>
              </a:cxnLst>
              <a:rect l="0" t="0" r="r" b="b"/>
              <a:pathLst>
                <a:path w="31" h="51">
                  <a:moveTo>
                    <a:pt x="15" y="1"/>
                  </a:moveTo>
                  <a:lnTo>
                    <a:pt x="2" y="0"/>
                  </a:lnTo>
                  <a:lnTo>
                    <a:pt x="0" y="51"/>
                  </a:lnTo>
                  <a:lnTo>
                    <a:pt x="31" y="41"/>
                  </a:lnTo>
                  <a:lnTo>
                    <a:pt x="15" y="41"/>
                  </a:lnTo>
                  <a:lnTo>
                    <a:pt x="6" y="41"/>
                  </a:lnTo>
                  <a:lnTo>
                    <a:pt x="9" y="5"/>
                  </a:lnTo>
                  <a:lnTo>
                    <a:pt x="21" y="5"/>
                  </a:lnTo>
                  <a:lnTo>
                    <a:pt x="15" y="1"/>
                  </a:lnTo>
                  <a:lnTo>
                    <a:pt x="15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38"/>
            <p:cNvSpPr>
              <a:spLocks/>
            </p:cNvSpPr>
            <p:nvPr/>
          </p:nvSpPr>
          <p:spPr bwMode="auto">
            <a:xfrm>
              <a:off x="1684" y="2263"/>
              <a:ext cx="81" cy="13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0" y="16"/>
                </a:cxn>
                <a:cxn ang="0">
                  <a:pos x="70" y="16"/>
                </a:cxn>
                <a:cxn ang="0">
                  <a:pos x="72" y="18"/>
                </a:cxn>
                <a:cxn ang="0">
                  <a:pos x="72" y="19"/>
                </a:cxn>
                <a:cxn ang="0">
                  <a:pos x="72" y="21"/>
                </a:cxn>
                <a:cxn ang="0">
                  <a:pos x="72" y="22"/>
                </a:cxn>
                <a:cxn ang="0">
                  <a:pos x="73" y="25"/>
                </a:cxn>
                <a:cxn ang="0">
                  <a:pos x="73" y="28"/>
                </a:cxn>
                <a:cxn ang="0">
                  <a:pos x="73" y="30"/>
                </a:cxn>
                <a:cxn ang="0">
                  <a:pos x="73" y="33"/>
                </a:cxn>
                <a:cxn ang="0">
                  <a:pos x="75" y="37"/>
                </a:cxn>
                <a:cxn ang="0">
                  <a:pos x="75" y="40"/>
                </a:cxn>
                <a:cxn ang="0">
                  <a:pos x="76" y="43"/>
                </a:cxn>
                <a:cxn ang="0">
                  <a:pos x="76" y="44"/>
                </a:cxn>
                <a:cxn ang="0">
                  <a:pos x="76" y="46"/>
                </a:cxn>
                <a:cxn ang="0">
                  <a:pos x="76" y="49"/>
                </a:cxn>
                <a:cxn ang="0">
                  <a:pos x="78" y="50"/>
                </a:cxn>
                <a:cxn ang="0">
                  <a:pos x="78" y="52"/>
                </a:cxn>
                <a:cxn ang="0">
                  <a:pos x="78" y="55"/>
                </a:cxn>
                <a:cxn ang="0">
                  <a:pos x="78" y="56"/>
                </a:cxn>
                <a:cxn ang="0">
                  <a:pos x="78" y="59"/>
                </a:cxn>
                <a:cxn ang="0">
                  <a:pos x="78" y="61"/>
                </a:cxn>
                <a:cxn ang="0">
                  <a:pos x="79" y="62"/>
                </a:cxn>
                <a:cxn ang="0">
                  <a:pos x="79" y="65"/>
                </a:cxn>
                <a:cxn ang="0">
                  <a:pos x="79" y="68"/>
                </a:cxn>
                <a:cxn ang="0">
                  <a:pos x="79" y="70"/>
                </a:cxn>
                <a:cxn ang="0">
                  <a:pos x="79" y="73"/>
                </a:cxn>
                <a:cxn ang="0">
                  <a:pos x="79" y="74"/>
                </a:cxn>
                <a:cxn ang="0">
                  <a:pos x="79" y="75"/>
                </a:cxn>
                <a:cxn ang="0">
                  <a:pos x="79" y="78"/>
                </a:cxn>
                <a:cxn ang="0">
                  <a:pos x="79" y="81"/>
                </a:cxn>
                <a:cxn ang="0">
                  <a:pos x="79" y="83"/>
                </a:cxn>
                <a:cxn ang="0">
                  <a:pos x="81" y="86"/>
                </a:cxn>
                <a:cxn ang="0">
                  <a:pos x="81" y="87"/>
                </a:cxn>
                <a:cxn ang="0">
                  <a:pos x="81" y="90"/>
                </a:cxn>
                <a:cxn ang="0">
                  <a:pos x="81" y="92"/>
                </a:cxn>
                <a:cxn ang="0">
                  <a:pos x="81" y="95"/>
                </a:cxn>
                <a:cxn ang="0">
                  <a:pos x="81" y="98"/>
                </a:cxn>
                <a:cxn ang="0">
                  <a:pos x="81" y="101"/>
                </a:cxn>
                <a:cxn ang="0">
                  <a:pos x="81" y="102"/>
                </a:cxn>
                <a:cxn ang="0">
                  <a:pos x="81" y="105"/>
                </a:cxn>
                <a:cxn ang="0">
                  <a:pos x="79" y="106"/>
                </a:cxn>
                <a:cxn ang="0">
                  <a:pos x="79" y="109"/>
                </a:cxn>
                <a:cxn ang="0">
                  <a:pos x="79" y="112"/>
                </a:cxn>
                <a:cxn ang="0">
                  <a:pos x="79" y="115"/>
                </a:cxn>
                <a:cxn ang="0">
                  <a:pos x="79" y="117"/>
                </a:cxn>
                <a:cxn ang="0">
                  <a:pos x="79" y="120"/>
                </a:cxn>
                <a:cxn ang="0">
                  <a:pos x="79" y="121"/>
                </a:cxn>
                <a:cxn ang="0">
                  <a:pos x="79" y="124"/>
                </a:cxn>
                <a:cxn ang="0">
                  <a:pos x="22" y="133"/>
                </a:cxn>
                <a:cxn ang="0">
                  <a:pos x="4" y="129"/>
                </a:cxn>
                <a:cxn ang="0">
                  <a:pos x="0" y="5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81" h="133">
                  <a:moveTo>
                    <a:pt x="13" y="0"/>
                  </a:moveTo>
                  <a:lnTo>
                    <a:pt x="70" y="16"/>
                  </a:lnTo>
                  <a:lnTo>
                    <a:pt x="70" y="16"/>
                  </a:lnTo>
                  <a:lnTo>
                    <a:pt x="72" y="18"/>
                  </a:lnTo>
                  <a:lnTo>
                    <a:pt x="72" y="19"/>
                  </a:lnTo>
                  <a:lnTo>
                    <a:pt x="72" y="21"/>
                  </a:lnTo>
                  <a:lnTo>
                    <a:pt x="72" y="22"/>
                  </a:lnTo>
                  <a:lnTo>
                    <a:pt x="73" y="25"/>
                  </a:lnTo>
                  <a:lnTo>
                    <a:pt x="73" y="28"/>
                  </a:lnTo>
                  <a:lnTo>
                    <a:pt x="73" y="30"/>
                  </a:lnTo>
                  <a:lnTo>
                    <a:pt x="73" y="33"/>
                  </a:lnTo>
                  <a:lnTo>
                    <a:pt x="75" y="37"/>
                  </a:lnTo>
                  <a:lnTo>
                    <a:pt x="75" y="40"/>
                  </a:lnTo>
                  <a:lnTo>
                    <a:pt x="76" y="43"/>
                  </a:lnTo>
                  <a:lnTo>
                    <a:pt x="76" y="44"/>
                  </a:lnTo>
                  <a:lnTo>
                    <a:pt x="76" y="46"/>
                  </a:lnTo>
                  <a:lnTo>
                    <a:pt x="76" y="49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5"/>
                  </a:lnTo>
                  <a:lnTo>
                    <a:pt x="78" y="56"/>
                  </a:lnTo>
                  <a:lnTo>
                    <a:pt x="78" y="59"/>
                  </a:lnTo>
                  <a:lnTo>
                    <a:pt x="78" y="61"/>
                  </a:lnTo>
                  <a:lnTo>
                    <a:pt x="79" y="62"/>
                  </a:lnTo>
                  <a:lnTo>
                    <a:pt x="79" y="65"/>
                  </a:lnTo>
                  <a:lnTo>
                    <a:pt x="79" y="68"/>
                  </a:lnTo>
                  <a:lnTo>
                    <a:pt x="79" y="70"/>
                  </a:lnTo>
                  <a:lnTo>
                    <a:pt x="79" y="73"/>
                  </a:lnTo>
                  <a:lnTo>
                    <a:pt x="79" y="74"/>
                  </a:lnTo>
                  <a:lnTo>
                    <a:pt x="79" y="75"/>
                  </a:lnTo>
                  <a:lnTo>
                    <a:pt x="79" y="78"/>
                  </a:lnTo>
                  <a:lnTo>
                    <a:pt x="79" y="81"/>
                  </a:lnTo>
                  <a:lnTo>
                    <a:pt x="79" y="83"/>
                  </a:lnTo>
                  <a:lnTo>
                    <a:pt x="81" y="86"/>
                  </a:lnTo>
                  <a:lnTo>
                    <a:pt x="81" y="87"/>
                  </a:lnTo>
                  <a:lnTo>
                    <a:pt x="81" y="90"/>
                  </a:lnTo>
                  <a:lnTo>
                    <a:pt x="81" y="92"/>
                  </a:lnTo>
                  <a:lnTo>
                    <a:pt x="81" y="95"/>
                  </a:lnTo>
                  <a:lnTo>
                    <a:pt x="81" y="98"/>
                  </a:lnTo>
                  <a:lnTo>
                    <a:pt x="81" y="101"/>
                  </a:lnTo>
                  <a:lnTo>
                    <a:pt x="81" y="102"/>
                  </a:lnTo>
                  <a:lnTo>
                    <a:pt x="81" y="105"/>
                  </a:lnTo>
                  <a:lnTo>
                    <a:pt x="79" y="106"/>
                  </a:lnTo>
                  <a:lnTo>
                    <a:pt x="79" y="109"/>
                  </a:lnTo>
                  <a:lnTo>
                    <a:pt x="79" y="112"/>
                  </a:lnTo>
                  <a:lnTo>
                    <a:pt x="79" y="115"/>
                  </a:lnTo>
                  <a:lnTo>
                    <a:pt x="79" y="117"/>
                  </a:lnTo>
                  <a:lnTo>
                    <a:pt x="79" y="120"/>
                  </a:lnTo>
                  <a:lnTo>
                    <a:pt x="79" y="121"/>
                  </a:lnTo>
                  <a:lnTo>
                    <a:pt x="79" y="124"/>
                  </a:lnTo>
                  <a:lnTo>
                    <a:pt x="22" y="133"/>
                  </a:lnTo>
                  <a:lnTo>
                    <a:pt x="4" y="129"/>
                  </a:lnTo>
                  <a:lnTo>
                    <a:pt x="0" y="5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1505" y="2213"/>
              <a:ext cx="25" cy="3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0" y="38"/>
                </a:cxn>
                <a:cxn ang="0">
                  <a:pos x="25" y="37"/>
                </a:cxn>
                <a:cxn ang="0">
                  <a:pos x="25" y="0"/>
                </a:cxn>
                <a:cxn ang="0">
                  <a:pos x="10" y="5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5" h="38">
                  <a:moveTo>
                    <a:pt x="0" y="2"/>
                  </a:moveTo>
                  <a:lnTo>
                    <a:pt x="10" y="38"/>
                  </a:lnTo>
                  <a:lnTo>
                    <a:pt x="25" y="37"/>
                  </a:lnTo>
                  <a:lnTo>
                    <a:pt x="25" y="0"/>
                  </a:lnTo>
                  <a:lnTo>
                    <a:pt x="10" y="5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/>
            </p:cNvSpPr>
            <p:nvPr/>
          </p:nvSpPr>
          <p:spPr bwMode="auto">
            <a:xfrm>
              <a:off x="1512" y="2220"/>
              <a:ext cx="18" cy="76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9"/>
                </a:cxn>
                <a:cxn ang="0">
                  <a:pos x="3" y="14"/>
                </a:cxn>
                <a:cxn ang="0">
                  <a:pos x="3" y="31"/>
                </a:cxn>
                <a:cxn ang="0">
                  <a:pos x="17" y="76"/>
                </a:cxn>
                <a:cxn ang="0">
                  <a:pos x="18" y="30"/>
                </a:cxn>
                <a:cxn ang="0">
                  <a:pos x="6" y="14"/>
                </a:cxn>
                <a:cxn ang="0">
                  <a:pos x="9" y="9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18" h="76">
                  <a:moveTo>
                    <a:pt x="3" y="0"/>
                  </a:moveTo>
                  <a:lnTo>
                    <a:pt x="0" y="9"/>
                  </a:lnTo>
                  <a:lnTo>
                    <a:pt x="3" y="14"/>
                  </a:lnTo>
                  <a:lnTo>
                    <a:pt x="3" y="31"/>
                  </a:lnTo>
                  <a:lnTo>
                    <a:pt x="17" y="76"/>
                  </a:lnTo>
                  <a:lnTo>
                    <a:pt x="18" y="3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1361" y="2324"/>
              <a:ext cx="149" cy="7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140" y="0"/>
                </a:cxn>
                <a:cxn ang="0">
                  <a:pos x="135" y="1"/>
                </a:cxn>
                <a:cxn ang="0">
                  <a:pos x="131" y="1"/>
                </a:cxn>
                <a:cxn ang="0">
                  <a:pos x="125" y="3"/>
                </a:cxn>
                <a:cxn ang="0">
                  <a:pos x="118" y="4"/>
                </a:cxn>
                <a:cxn ang="0">
                  <a:pos x="112" y="6"/>
                </a:cxn>
                <a:cxn ang="0">
                  <a:pos x="106" y="7"/>
                </a:cxn>
                <a:cxn ang="0">
                  <a:pos x="101" y="7"/>
                </a:cxn>
                <a:cxn ang="0">
                  <a:pos x="98" y="9"/>
                </a:cxn>
                <a:cxn ang="0">
                  <a:pos x="94" y="10"/>
                </a:cxn>
                <a:cxn ang="0">
                  <a:pos x="90" y="10"/>
                </a:cxn>
                <a:cxn ang="0">
                  <a:pos x="85" y="12"/>
                </a:cxn>
                <a:cxn ang="0">
                  <a:pos x="79" y="13"/>
                </a:cxn>
                <a:cxn ang="0">
                  <a:pos x="73" y="16"/>
                </a:cxn>
                <a:cxn ang="0">
                  <a:pos x="66" y="17"/>
                </a:cxn>
                <a:cxn ang="0">
                  <a:pos x="60" y="20"/>
                </a:cxn>
                <a:cxn ang="0">
                  <a:pos x="54" y="23"/>
                </a:cxn>
                <a:cxn ang="0">
                  <a:pos x="48" y="26"/>
                </a:cxn>
                <a:cxn ang="0">
                  <a:pos x="44" y="29"/>
                </a:cxn>
                <a:cxn ang="0">
                  <a:pos x="39" y="32"/>
                </a:cxn>
                <a:cxn ang="0">
                  <a:pos x="36" y="35"/>
                </a:cxn>
                <a:cxn ang="0">
                  <a:pos x="32" y="40"/>
                </a:cxn>
                <a:cxn ang="0">
                  <a:pos x="26" y="45"/>
                </a:cxn>
                <a:cxn ang="0">
                  <a:pos x="20" y="51"/>
                </a:cxn>
                <a:cxn ang="0">
                  <a:pos x="16" y="57"/>
                </a:cxn>
                <a:cxn ang="0">
                  <a:pos x="10" y="63"/>
                </a:cxn>
                <a:cxn ang="0">
                  <a:pos x="5" y="71"/>
                </a:cxn>
                <a:cxn ang="0">
                  <a:pos x="1" y="75"/>
                </a:cxn>
                <a:cxn ang="0">
                  <a:pos x="10" y="69"/>
                </a:cxn>
                <a:cxn ang="0">
                  <a:pos x="14" y="65"/>
                </a:cxn>
                <a:cxn ang="0">
                  <a:pos x="19" y="59"/>
                </a:cxn>
                <a:cxn ang="0">
                  <a:pos x="25" y="53"/>
                </a:cxn>
                <a:cxn ang="0">
                  <a:pos x="32" y="48"/>
                </a:cxn>
                <a:cxn ang="0">
                  <a:pos x="38" y="42"/>
                </a:cxn>
                <a:cxn ang="0">
                  <a:pos x="45" y="37"/>
                </a:cxn>
                <a:cxn ang="0">
                  <a:pos x="53" y="32"/>
                </a:cxn>
                <a:cxn ang="0">
                  <a:pos x="60" y="29"/>
                </a:cxn>
                <a:cxn ang="0">
                  <a:pos x="67" y="25"/>
                </a:cxn>
                <a:cxn ang="0">
                  <a:pos x="75" y="22"/>
                </a:cxn>
                <a:cxn ang="0">
                  <a:pos x="82" y="20"/>
                </a:cxn>
                <a:cxn ang="0">
                  <a:pos x="90" y="17"/>
                </a:cxn>
                <a:cxn ang="0">
                  <a:pos x="97" y="16"/>
                </a:cxn>
                <a:cxn ang="0">
                  <a:pos x="104" y="14"/>
                </a:cxn>
                <a:cxn ang="0">
                  <a:pos x="112" y="13"/>
                </a:cxn>
                <a:cxn ang="0">
                  <a:pos x="118" y="12"/>
                </a:cxn>
                <a:cxn ang="0">
                  <a:pos x="125" y="10"/>
                </a:cxn>
                <a:cxn ang="0">
                  <a:pos x="131" y="10"/>
                </a:cxn>
                <a:cxn ang="0">
                  <a:pos x="135" y="9"/>
                </a:cxn>
                <a:cxn ang="0">
                  <a:pos x="140" y="9"/>
                </a:cxn>
                <a:cxn ang="0">
                  <a:pos x="144" y="9"/>
                </a:cxn>
                <a:cxn ang="0">
                  <a:pos x="146" y="9"/>
                </a:cxn>
                <a:cxn ang="0">
                  <a:pos x="149" y="9"/>
                </a:cxn>
                <a:cxn ang="0">
                  <a:pos x="144" y="0"/>
                </a:cxn>
              </a:cxnLst>
              <a:rect l="0" t="0" r="r" b="b"/>
              <a:pathLst>
                <a:path w="149" h="76">
                  <a:moveTo>
                    <a:pt x="144" y="0"/>
                  </a:moveTo>
                  <a:lnTo>
                    <a:pt x="144" y="0"/>
                  </a:lnTo>
                  <a:lnTo>
                    <a:pt x="141" y="0"/>
                  </a:lnTo>
                  <a:lnTo>
                    <a:pt x="140" y="0"/>
                  </a:lnTo>
                  <a:lnTo>
                    <a:pt x="138" y="1"/>
                  </a:lnTo>
                  <a:lnTo>
                    <a:pt x="135" y="1"/>
                  </a:lnTo>
                  <a:lnTo>
                    <a:pt x="134" y="1"/>
                  </a:lnTo>
                  <a:lnTo>
                    <a:pt x="131" y="1"/>
                  </a:lnTo>
                  <a:lnTo>
                    <a:pt x="128" y="3"/>
                  </a:lnTo>
                  <a:lnTo>
                    <a:pt x="125" y="3"/>
                  </a:lnTo>
                  <a:lnTo>
                    <a:pt x="122" y="4"/>
                  </a:lnTo>
                  <a:lnTo>
                    <a:pt x="118" y="4"/>
                  </a:lnTo>
                  <a:lnTo>
                    <a:pt x="115" y="6"/>
                  </a:lnTo>
                  <a:lnTo>
                    <a:pt x="112" y="6"/>
                  </a:lnTo>
                  <a:lnTo>
                    <a:pt x="107" y="7"/>
                  </a:lnTo>
                  <a:lnTo>
                    <a:pt x="106" y="7"/>
                  </a:lnTo>
                  <a:lnTo>
                    <a:pt x="104" y="7"/>
                  </a:lnTo>
                  <a:lnTo>
                    <a:pt x="101" y="7"/>
                  </a:lnTo>
                  <a:lnTo>
                    <a:pt x="100" y="9"/>
                  </a:lnTo>
                  <a:lnTo>
                    <a:pt x="98" y="9"/>
                  </a:lnTo>
                  <a:lnTo>
                    <a:pt x="95" y="9"/>
                  </a:lnTo>
                  <a:lnTo>
                    <a:pt x="94" y="10"/>
                  </a:lnTo>
                  <a:lnTo>
                    <a:pt x="92" y="10"/>
                  </a:lnTo>
                  <a:lnTo>
                    <a:pt x="90" y="10"/>
                  </a:lnTo>
                  <a:lnTo>
                    <a:pt x="88" y="12"/>
                  </a:lnTo>
                  <a:lnTo>
                    <a:pt x="85" y="12"/>
                  </a:lnTo>
                  <a:lnTo>
                    <a:pt x="84" y="13"/>
                  </a:lnTo>
                  <a:lnTo>
                    <a:pt x="79" y="13"/>
                  </a:lnTo>
                  <a:lnTo>
                    <a:pt x="76" y="14"/>
                  </a:lnTo>
                  <a:lnTo>
                    <a:pt x="73" y="16"/>
                  </a:lnTo>
                  <a:lnTo>
                    <a:pt x="69" y="16"/>
                  </a:lnTo>
                  <a:lnTo>
                    <a:pt x="66" y="17"/>
                  </a:lnTo>
                  <a:lnTo>
                    <a:pt x="63" y="19"/>
                  </a:lnTo>
                  <a:lnTo>
                    <a:pt x="60" y="20"/>
                  </a:lnTo>
                  <a:lnTo>
                    <a:pt x="57" y="22"/>
                  </a:lnTo>
                  <a:lnTo>
                    <a:pt x="54" y="23"/>
                  </a:lnTo>
                  <a:lnTo>
                    <a:pt x="51" y="25"/>
                  </a:lnTo>
                  <a:lnTo>
                    <a:pt x="48" y="26"/>
                  </a:lnTo>
                  <a:lnTo>
                    <a:pt x="47" y="28"/>
                  </a:lnTo>
                  <a:lnTo>
                    <a:pt x="44" y="29"/>
                  </a:lnTo>
                  <a:lnTo>
                    <a:pt x="42" y="31"/>
                  </a:lnTo>
                  <a:lnTo>
                    <a:pt x="39" y="32"/>
                  </a:lnTo>
                  <a:lnTo>
                    <a:pt x="38" y="34"/>
                  </a:lnTo>
                  <a:lnTo>
                    <a:pt x="36" y="35"/>
                  </a:lnTo>
                  <a:lnTo>
                    <a:pt x="35" y="38"/>
                  </a:lnTo>
                  <a:lnTo>
                    <a:pt x="32" y="40"/>
                  </a:lnTo>
                  <a:lnTo>
                    <a:pt x="29" y="42"/>
                  </a:lnTo>
                  <a:lnTo>
                    <a:pt x="26" y="45"/>
                  </a:lnTo>
                  <a:lnTo>
                    <a:pt x="25" y="48"/>
                  </a:lnTo>
                  <a:lnTo>
                    <a:pt x="20" y="51"/>
                  </a:lnTo>
                  <a:lnTo>
                    <a:pt x="17" y="53"/>
                  </a:lnTo>
                  <a:lnTo>
                    <a:pt x="16" y="57"/>
                  </a:lnTo>
                  <a:lnTo>
                    <a:pt x="13" y="60"/>
                  </a:lnTo>
                  <a:lnTo>
                    <a:pt x="10" y="63"/>
                  </a:lnTo>
                  <a:lnTo>
                    <a:pt x="7" y="68"/>
                  </a:lnTo>
                  <a:lnTo>
                    <a:pt x="5" y="71"/>
                  </a:lnTo>
                  <a:lnTo>
                    <a:pt x="4" y="72"/>
                  </a:lnTo>
                  <a:lnTo>
                    <a:pt x="1" y="75"/>
                  </a:lnTo>
                  <a:lnTo>
                    <a:pt x="0" y="76"/>
                  </a:lnTo>
                  <a:lnTo>
                    <a:pt x="10" y="69"/>
                  </a:lnTo>
                  <a:lnTo>
                    <a:pt x="11" y="66"/>
                  </a:lnTo>
                  <a:lnTo>
                    <a:pt x="14" y="65"/>
                  </a:lnTo>
                  <a:lnTo>
                    <a:pt x="16" y="62"/>
                  </a:lnTo>
                  <a:lnTo>
                    <a:pt x="19" y="59"/>
                  </a:lnTo>
                  <a:lnTo>
                    <a:pt x="22" y="56"/>
                  </a:lnTo>
                  <a:lnTo>
                    <a:pt x="25" y="53"/>
                  </a:lnTo>
                  <a:lnTo>
                    <a:pt x="28" y="51"/>
                  </a:lnTo>
                  <a:lnTo>
                    <a:pt x="32" y="48"/>
                  </a:lnTo>
                  <a:lnTo>
                    <a:pt x="35" y="45"/>
                  </a:lnTo>
                  <a:lnTo>
                    <a:pt x="38" y="42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34"/>
                  </a:lnTo>
                  <a:lnTo>
                    <a:pt x="53" y="32"/>
                  </a:lnTo>
                  <a:lnTo>
                    <a:pt x="57" y="29"/>
                  </a:lnTo>
                  <a:lnTo>
                    <a:pt x="60" y="29"/>
                  </a:lnTo>
                  <a:lnTo>
                    <a:pt x="63" y="26"/>
                  </a:lnTo>
                  <a:lnTo>
                    <a:pt x="67" y="25"/>
                  </a:lnTo>
                  <a:lnTo>
                    <a:pt x="70" y="23"/>
                  </a:lnTo>
                  <a:lnTo>
                    <a:pt x="75" y="22"/>
                  </a:lnTo>
                  <a:lnTo>
                    <a:pt x="78" y="20"/>
                  </a:lnTo>
                  <a:lnTo>
                    <a:pt x="82" y="20"/>
                  </a:lnTo>
                  <a:lnTo>
                    <a:pt x="85" y="19"/>
                  </a:lnTo>
                  <a:lnTo>
                    <a:pt x="90" y="17"/>
                  </a:lnTo>
                  <a:lnTo>
                    <a:pt x="94" y="16"/>
                  </a:lnTo>
                  <a:lnTo>
                    <a:pt x="97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07" y="13"/>
                  </a:lnTo>
                  <a:lnTo>
                    <a:pt x="112" y="13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22" y="12"/>
                  </a:lnTo>
                  <a:lnTo>
                    <a:pt x="125" y="10"/>
                  </a:lnTo>
                  <a:lnTo>
                    <a:pt x="128" y="10"/>
                  </a:lnTo>
                  <a:lnTo>
                    <a:pt x="131" y="10"/>
                  </a:lnTo>
                  <a:lnTo>
                    <a:pt x="132" y="9"/>
                  </a:lnTo>
                  <a:lnTo>
                    <a:pt x="135" y="9"/>
                  </a:lnTo>
                  <a:lnTo>
                    <a:pt x="138" y="9"/>
                  </a:lnTo>
                  <a:lnTo>
                    <a:pt x="140" y="9"/>
                  </a:lnTo>
                  <a:lnTo>
                    <a:pt x="141" y="9"/>
                  </a:lnTo>
                  <a:lnTo>
                    <a:pt x="144" y="9"/>
                  </a:lnTo>
                  <a:lnTo>
                    <a:pt x="146" y="9"/>
                  </a:lnTo>
                  <a:lnTo>
                    <a:pt x="146" y="9"/>
                  </a:lnTo>
                  <a:lnTo>
                    <a:pt x="149" y="9"/>
                  </a:lnTo>
                  <a:lnTo>
                    <a:pt x="149" y="9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427D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1306" y="2448"/>
              <a:ext cx="19" cy="28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13" y="10"/>
                </a:cxn>
                <a:cxn ang="0">
                  <a:pos x="9" y="6"/>
                </a:cxn>
                <a:cxn ang="0">
                  <a:pos x="7" y="4"/>
                </a:cxn>
                <a:cxn ang="0">
                  <a:pos x="6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1" y="6"/>
                </a:cxn>
                <a:cxn ang="0">
                  <a:pos x="3" y="8"/>
                </a:cxn>
                <a:cxn ang="0">
                  <a:pos x="3" y="11"/>
                </a:cxn>
                <a:cxn ang="0">
                  <a:pos x="4" y="16"/>
                </a:cxn>
                <a:cxn ang="0">
                  <a:pos x="6" y="19"/>
                </a:cxn>
                <a:cxn ang="0">
                  <a:pos x="7" y="22"/>
                </a:cxn>
                <a:cxn ang="0">
                  <a:pos x="9" y="23"/>
                </a:cxn>
                <a:cxn ang="0">
                  <a:pos x="9" y="25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9" y="20"/>
                </a:cxn>
                <a:cxn ang="0">
                  <a:pos x="13" y="11"/>
                </a:cxn>
                <a:cxn ang="0">
                  <a:pos x="13" y="11"/>
                </a:cxn>
              </a:cxnLst>
              <a:rect l="0" t="0" r="r" b="b"/>
              <a:pathLst>
                <a:path w="19" h="28">
                  <a:moveTo>
                    <a:pt x="13" y="11"/>
                  </a:moveTo>
                  <a:lnTo>
                    <a:pt x="13" y="10"/>
                  </a:lnTo>
                  <a:lnTo>
                    <a:pt x="9" y="6"/>
                  </a:lnTo>
                  <a:lnTo>
                    <a:pt x="7" y="4"/>
                  </a:lnTo>
                  <a:lnTo>
                    <a:pt x="6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11"/>
                  </a:lnTo>
                  <a:lnTo>
                    <a:pt x="4" y="16"/>
                  </a:lnTo>
                  <a:lnTo>
                    <a:pt x="6" y="19"/>
                  </a:lnTo>
                  <a:lnTo>
                    <a:pt x="7" y="22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9" y="20"/>
                  </a:lnTo>
                  <a:lnTo>
                    <a:pt x="13" y="11"/>
                  </a:lnTo>
                  <a:lnTo>
                    <a:pt x="13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1595" y="2490"/>
              <a:ext cx="280" cy="239"/>
            </a:xfrm>
            <a:custGeom>
              <a:avLst/>
              <a:gdLst/>
              <a:ahLst/>
              <a:cxnLst>
                <a:cxn ang="0">
                  <a:pos x="209" y="36"/>
                </a:cxn>
                <a:cxn ang="0">
                  <a:pos x="224" y="51"/>
                </a:cxn>
                <a:cxn ang="0">
                  <a:pos x="277" y="64"/>
                </a:cxn>
                <a:cxn ang="0">
                  <a:pos x="260" y="73"/>
                </a:cxn>
                <a:cxn ang="0">
                  <a:pos x="246" y="76"/>
                </a:cxn>
                <a:cxn ang="0">
                  <a:pos x="232" y="79"/>
                </a:cxn>
                <a:cxn ang="0">
                  <a:pos x="220" y="76"/>
                </a:cxn>
                <a:cxn ang="0">
                  <a:pos x="201" y="67"/>
                </a:cxn>
                <a:cxn ang="0">
                  <a:pos x="186" y="56"/>
                </a:cxn>
                <a:cxn ang="0">
                  <a:pos x="158" y="92"/>
                </a:cxn>
                <a:cxn ang="0">
                  <a:pos x="173" y="101"/>
                </a:cxn>
                <a:cxn ang="0">
                  <a:pos x="187" y="110"/>
                </a:cxn>
                <a:cxn ang="0">
                  <a:pos x="205" y="123"/>
                </a:cxn>
                <a:cxn ang="0">
                  <a:pos x="221" y="141"/>
                </a:cxn>
                <a:cxn ang="0">
                  <a:pos x="229" y="154"/>
                </a:cxn>
                <a:cxn ang="0">
                  <a:pos x="233" y="167"/>
                </a:cxn>
                <a:cxn ang="0">
                  <a:pos x="237" y="182"/>
                </a:cxn>
                <a:cxn ang="0">
                  <a:pos x="242" y="197"/>
                </a:cxn>
                <a:cxn ang="0">
                  <a:pos x="245" y="210"/>
                </a:cxn>
                <a:cxn ang="0">
                  <a:pos x="248" y="229"/>
                </a:cxn>
                <a:cxn ang="0">
                  <a:pos x="246" y="238"/>
                </a:cxn>
                <a:cxn ang="0">
                  <a:pos x="233" y="225"/>
                </a:cxn>
                <a:cxn ang="0">
                  <a:pos x="221" y="211"/>
                </a:cxn>
                <a:cxn ang="0">
                  <a:pos x="212" y="195"/>
                </a:cxn>
                <a:cxn ang="0">
                  <a:pos x="204" y="177"/>
                </a:cxn>
                <a:cxn ang="0">
                  <a:pos x="198" y="157"/>
                </a:cxn>
                <a:cxn ang="0">
                  <a:pos x="127" y="129"/>
                </a:cxn>
                <a:cxn ang="0">
                  <a:pos x="119" y="145"/>
                </a:cxn>
                <a:cxn ang="0">
                  <a:pos x="115" y="158"/>
                </a:cxn>
                <a:cxn ang="0">
                  <a:pos x="108" y="171"/>
                </a:cxn>
                <a:cxn ang="0">
                  <a:pos x="94" y="191"/>
                </a:cxn>
                <a:cxn ang="0">
                  <a:pos x="77" y="204"/>
                </a:cxn>
                <a:cxn ang="0">
                  <a:pos x="65" y="210"/>
                </a:cxn>
                <a:cxn ang="0">
                  <a:pos x="53" y="214"/>
                </a:cxn>
                <a:cxn ang="0">
                  <a:pos x="40" y="219"/>
                </a:cxn>
                <a:cxn ang="0">
                  <a:pos x="25" y="222"/>
                </a:cxn>
                <a:cxn ang="0">
                  <a:pos x="6" y="226"/>
                </a:cxn>
                <a:cxn ang="0">
                  <a:pos x="0" y="222"/>
                </a:cxn>
                <a:cxn ang="0">
                  <a:pos x="15" y="204"/>
                </a:cxn>
                <a:cxn ang="0">
                  <a:pos x="30" y="192"/>
                </a:cxn>
                <a:cxn ang="0">
                  <a:pos x="47" y="180"/>
                </a:cxn>
                <a:cxn ang="0">
                  <a:pos x="66" y="173"/>
                </a:cxn>
                <a:cxn ang="0">
                  <a:pos x="71" y="164"/>
                </a:cxn>
                <a:cxn ang="0">
                  <a:pos x="72" y="151"/>
                </a:cxn>
                <a:cxn ang="0">
                  <a:pos x="74" y="135"/>
                </a:cxn>
                <a:cxn ang="0">
                  <a:pos x="77" y="118"/>
                </a:cxn>
                <a:cxn ang="0">
                  <a:pos x="78" y="105"/>
                </a:cxn>
                <a:cxn ang="0">
                  <a:pos x="83" y="89"/>
                </a:cxn>
                <a:cxn ang="0">
                  <a:pos x="84" y="73"/>
                </a:cxn>
                <a:cxn ang="0">
                  <a:pos x="93" y="58"/>
                </a:cxn>
                <a:cxn ang="0">
                  <a:pos x="103" y="46"/>
                </a:cxn>
                <a:cxn ang="0">
                  <a:pos x="119" y="33"/>
                </a:cxn>
                <a:cxn ang="0">
                  <a:pos x="32" y="48"/>
                </a:cxn>
                <a:cxn ang="0">
                  <a:pos x="47" y="28"/>
                </a:cxn>
                <a:cxn ang="0">
                  <a:pos x="59" y="17"/>
                </a:cxn>
                <a:cxn ang="0">
                  <a:pos x="77" y="6"/>
                </a:cxn>
                <a:cxn ang="0">
                  <a:pos x="97" y="2"/>
                </a:cxn>
                <a:cxn ang="0">
                  <a:pos x="117" y="0"/>
                </a:cxn>
                <a:cxn ang="0">
                  <a:pos x="133" y="0"/>
                </a:cxn>
                <a:cxn ang="0">
                  <a:pos x="148" y="3"/>
                </a:cxn>
                <a:cxn ang="0">
                  <a:pos x="158" y="6"/>
                </a:cxn>
                <a:cxn ang="0">
                  <a:pos x="173" y="12"/>
                </a:cxn>
                <a:cxn ang="0">
                  <a:pos x="193" y="21"/>
                </a:cxn>
              </a:cxnLst>
              <a:rect l="0" t="0" r="r" b="b"/>
              <a:pathLst>
                <a:path w="280" h="239">
                  <a:moveTo>
                    <a:pt x="198" y="25"/>
                  </a:moveTo>
                  <a:lnTo>
                    <a:pt x="199" y="25"/>
                  </a:lnTo>
                  <a:lnTo>
                    <a:pt x="202" y="28"/>
                  </a:lnTo>
                  <a:lnTo>
                    <a:pt x="205" y="30"/>
                  </a:lnTo>
                  <a:lnTo>
                    <a:pt x="207" y="34"/>
                  </a:lnTo>
                  <a:lnTo>
                    <a:pt x="209" y="36"/>
                  </a:lnTo>
                  <a:lnTo>
                    <a:pt x="212" y="39"/>
                  </a:lnTo>
                  <a:lnTo>
                    <a:pt x="215" y="42"/>
                  </a:lnTo>
                  <a:lnTo>
                    <a:pt x="218" y="45"/>
                  </a:lnTo>
                  <a:lnTo>
                    <a:pt x="220" y="46"/>
                  </a:lnTo>
                  <a:lnTo>
                    <a:pt x="223" y="49"/>
                  </a:lnTo>
                  <a:lnTo>
                    <a:pt x="224" y="51"/>
                  </a:lnTo>
                  <a:lnTo>
                    <a:pt x="227" y="53"/>
                  </a:lnTo>
                  <a:lnTo>
                    <a:pt x="229" y="56"/>
                  </a:lnTo>
                  <a:lnTo>
                    <a:pt x="230" y="58"/>
                  </a:lnTo>
                  <a:lnTo>
                    <a:pt x="280" y="62"/>
                  </a:lnTo>
                  <a:lnTo>
                    <a:pt x="279" y="62"/>
                  </a:lnTo>
                  <a:lnTo>
                    <a:pt x="277" y="64"/>
                  </a:lnTo>
                  <a:lnTo>
                    <a:pt x="276" y="64"/>
                  </a:lnTo>
                  <a:lnTo>
                    <a:pt x="273" y="65"/>
                  </a:lnTo>
                  <a:lnTo>
                    <a:pt x="270" y="67"/>
                  </a:lnTo>
                  <a:lnTo>
                    <a:pt x="267" y="68"/>
                  </a:lnTo>
                  <a:lnTo>
                    <a:pt x="263" y="70"/>
                  </a:lnTo>
                  <a:lnTo>
                    <a:pt x="260" y="73"/>
                  </a:lnTo>
                  <a:lnTo>
                    <a:pt x="257" y="73"/>
                  </a:lnTo>
                  <a:lnTo>
                    <a:pt x="255" y="73"/>
                  </a:lnTo>
                  <a:lnTo>
                    <a:pt x="252" y="74"/>
                  </a:lnTo>
                  <a:lnTo>
                    <a:pt x="251" y="74"/>
                  </a:lnTo>
                  <a:lnTo>
                    <a:pt x="248" y="76"/>
                  </a:lnTo>
                  <a:lnTo>
                    <a:pt x="246" y="76"/>
                  </a:lnTo>
                  <a:lnTo>
                    <a:pt x="243" y="77"/>
                  </a:lnTo>
                  <a:lnTo>
                    <a:pt x="242" y="77"/>
                  </a:lnTo>
                  <a:lnTo>
                    <a:pt x="239" y="77"/>
                  </a:lnTo>
                  <a:lnTo>
                    <a:pt x="236" y="77"/>
                  </a:lnTo>
                  <a:lnTo>
                    <a:pt x="235" y="77"/>
                  </a:lnTo>
                  <a:lnTo>
                    <a:pt x="232" y="79"/>
                  </a:lnTo>
                  <a:lnTo>
                    <a:pt x="230" y="77"/>
                  </a:lnTo>
                  <a:lnTo>
                    <a:pt x="227" y="77"/>
                  </a:lnTo>
                  <a:lnTo>
                    <a:pt x="226" y="77"/>
                  </a:lnTo>
                  <a:lnTo>
                    <a:pt x="224" y="77"/>
                  </a:lnTo>
                  <a:lnTo>
                    <a:pt x="221" y="77"/>
                  </a:lnTo>
                  <a:lnTo>
                    <a:pt x="220" y="76"/>
                  </a:lnTo>
                  <a:lnTo>
                    <a:pt x="217" y="76"/>
                  </a:lnTo>
                  <a:lnTo>
                    <a:pt x="215" y="74"/>
                  </a:lnTo>
                  <a:lnTo>
                    <a:pt x="211" y="73"/>
                  </a:lnTo>
                  <a:lnTo>
                    <a:pt x="208" y="71"/>
                  </a:lnTo>
                  <a:lnTo>
                    <a:pt x="204" y="68"/>
                  </a:lnTo>
                  <a:lnTo>
                    <a:pt x="201" y="67"/>
                  </a:lnTo>
                  <a:lnTo>
                    <a:pt x="198" y="65"/>
                  </a:lnTo>
                  <a:lnTo>
                    <a:pt x="195" y="64"/>
                  </a:lnTo>
                  <a:lnTo>
                    <a:pt x="192" y="61"/>
                  </a:lnTo>
                  <a:lnTo>
                    <a:pt x="190" y="58"/>
                  </a:lnTo>
                  <a:lnTo>
                    <a:pt x="187" y="56"/>
                  </a:lnTo>
                  <a:lnTo>
                    <a:pt x="186" y="56"/>
                  </a:lnTo>
                  <a:lnTo>
                    <a:pt x="183" y="53"/>
                  </a:lnTo>
                  <a:lnTo>
                    <a:pt x="183" y="53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55" y="92"/>
                  </a:lnTo>
                  <a:lnTo>
                    <a:pt x="158" y="92"/>
                  </a:lnTo>
                  <a:lnTo>
                    <a:pt x="159" y="93"/>
                  </a:lnTo>
                  <a:lnTo>
                    <a:pt x="162" y="95"/>
                  </a:lnTo>
                  <a:lnTo>
                    <a:pt x="167" y="98"/>
                  </a:lnTo>
                  <a:lnTo>
                    <a:pt x="168" y="98"/>
                  </a:lnTo>
                  <a:lnTo>
                    <a:pt x="170" y="99"/>
                  </a:lnTo>
                  <a:lnTo>
                    <a:pt x="173" y="101"/>
                  </a:lnTo>
                  <a:lnTo>
                    <a:pt x="174" y="102"/>
                  </a:lnTo>
                  <a:lnTo>
                    <a:pt x="177" y="102"/>
                  </a:lnTo>
                  <a:lnTo>
                    <a:pt x="180" y="104"/>
                  </a:lnTo>
                  <a:lnTo>
                    <a:pt x="181" y="105"/>
                  </a:lnTo>
                  <a:lnTo>
                    <a:pt x="184" y="108"/>
                  </a:lnTo>
                  <a:lnTo>
                    <a:pt x="187" y="110"/>
                  </a:lnTo>
                  <a:lnTo>
                    <a:pt x="190" y="111"/>
                  </a:lnTo>
                  <a:lnTo>
                    <a:pt x="192" y="114"/>
                  </a:lnTo>
                  <a:lnTo>
                    <a:pt x="196" y="115"/>
                  </a:lnTo>
                  <a:lnTo>
                    <a:pt x="198" y="118"/>
                  </a:lnTo>
                  <a:lnTo>
                    <a:pt x="202" y="120"/>
                  </a:lnTo>
                  <a:lnTo>
                    <a:pt x="205" y="123"/>
                  </a:lnTo>
                  <a:lnTo>
                    <a:pt x="208" y="126"/>
                  </a:lnTo>
                  <a:lnTo>
                    <a:pt x="212" y="129"/>
                  </a:lnTo>
                  <a:lnTo>
                    <a:pt x="214" y="132"/>
                  </a:lnTo>
                  <a:lnTo>
                    <a:pt x="217" y="135"/>
                  </a:lnTo>
                  <a:lnTo>
                    <a:pt x="220" y="139"/>
                  </a:lnTo>
                  <a:lnTo>
                    <a:pt x="221" y="141"/>
                  </a:lnTo>
                  <a:lnTo>
                    <a:pt x="223" y="143"/>
                  </a:lnTo>
                  <a:lnTo>
                    <a:pt x="223" y="145"/>
                  </a:lnTo>
                  <a:lnTo>
                    <a:pt x="224" y="148"/>
                  </a:lnTo>
                  <a:lnTo>
                    <a:pt x="226" y="149"/>
                  </a:lnTo>
                  <a:lnTo>
                    <a:pt x="227" y="151"/>
                  </a:lnTo>
                  <a:lnTo>
                    <a:pt x="229" y="154"/>
                  </a:lnTo>
                  <a:lnTo>
                    <a:pt x="229" y="157"/>
                  </a:lnTo>
                  <a:lnTo>
                    <a:pt x="230" y="158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3" y="166"/>
                  </a:lnTo>
                  <a:lnTo>
                    <a:pt x="233" y="167"/>
                  </a:lnTo>
                  <a:lnTo>
                    <a:pt x="235" y="170"/>
                  </a:lnTo>
                  <a:lnTo>
                    <a:pt x="236" y="171"/>
                  </a:lnTo>
                  <a:lnTo>
                    <a:pt x="236" y="174"/>
                  </a:lnTo>
                  <a:lnTo>
                    <a:pt x="236" y="177"/>
                  </a:lnTo>
                  <a:lnTo>
                    <a:pt x="237" y="179"/>
                  </a:lnTo>
                  <a:lnTo>
                    <a:pt x="237" y="182"/>
                  </a:lnTo>
                  <a:lnTo>
                    <a:pt x="239" y="185"/>
                  </a:lnTo>
                  <a:lnTo>
                    <a:pt x="239" y="186"/>
                  </a:lnTo>
                  <a:lnTo>
                    <a:pt x="240" y="189"/>
                  </a:lnTo>
                  <a:lnTo>
                    <a:pt x="240" y="192"/>
                  </a:lnTo>
                  <a:lnTo>
                    <a:pt x="242" y="195"/>
                  </a:lnTo>
                  <a:lnTo>
                    <a:pt x="242" y="197"/>
                  </a:lnTo>
                  <a:lnTo>
                    <a:pt x="242" y="198"/>
                  </a:lnTo>
                  <a:lnTo>
                    <a:pt x="243" y="201"/>
                  </a:lnTo>
                  <a:lnTo>
                    <a:pt x="243" y="202"/>
                  </a:lnTo>
                  <a:lnTo>
                    <a:pt x="243" y="205"/>
                  </a:lnTo>
                  <a:lnTo>
                    <a:pt x="245" y="207"/>
                  </a:lnTo>
                  <a:lnTo>
                    <a:pt x="245" y="210"/>
                  </a:lnTo>
                  <a:lnTo>
                    <a:pt x="245" y="211"/>
                  </a:lnTo>
                  <a:lnTo>
                    <a:pt x="246" y="214"/>
                  </a:lnTo>
                  <a:lnTo>
                    <a:pt x="246" y="219"/>
                  </a:lnTo>
                  <a:lnTo>
                    <a:pt x="248" y="222"/>
                  </a:lnTo>
                  <a:lnTo>
                    <a:pt x="248" y="226"/>
                  </a:lnTo>
                  <a:lnTo>
                    <a:pt x="248" y="229"/>
                  </a:lnTo>
                  <a:lnTo>
                    <a:pt x="248" y="232"/>
                  </a:lnTo>
                  <a:lnTo>
                    <a:pt x="249" y="233"/>
                  </a:lnTo>
                  <a:lnTo>
                    <a:pt x="249" y="236"/>
                  </a:lnTo>
                  <a:lnTo>
                    <a:pt x="249" y="239"/>
                  </a:lnTo>
                  <a:lnTo>
                    <a:pt x="249" y="239"/>
                  </a:lnTo>
                  <a:lnTo>
                    <a:pt x="246" y="238"/>
                  </a:lnTo>
                  <a:lnTo>
                    <a:pt x="245" y="235"/>
                  </a:lnTo>
                  <a:lnTo>
                    <a:pt x="242" y="233"/>
                  </a:lnTo>
                  <a:lnTo>
                    <a:pt x="239" y="230"/>
                  </a:lnTo>
                  <a:lnTo>
                    <a:pt x="237" y="229"/>
                  </a:lnTo>
                  <a:lnTo>
                    <a:pt x="235" y="226"/>
                  </a:lnTo>
                  <a:lnTo>
                    <a:pt x="233" y="225"/>
                  </a:lnTo>
                  <a:lnTo>
                    <a:pt x="232" y="222"/>
                  </a:lnTo>
                  <a:lnTo>
                    <a:pt x="229" y="219"/>
                  </a:lnTo>
                  <a:lnTo>
                    <a:pt x="227" y="217"/>
                  </a:lnTo>
                  <a:lnTo>
                    <a:pt x="226" y="216"/>
                  </a:lnTo>
                  <a:lnTo>
                    <a:pt x="224" y="213"/>
                  </a:lnTo>
                  <a:lnTo>
                    <a:pt x="221" y="211"/>
                  </a:lnTo>
                  <a:lnTo>
                    <a:pt x="220" y="208"/>
                  </a:lnTo>
                  <a:lnTo>
                    <a:pt x="218" y="205"/>
                  </a:lnTo>
                  <a:lnTo>
                    <a:pt x="217" y="204"/>
                  </a:lnTo>
                  <a:lnTo>
                    <a:pt x="215" y="201"/>
                  </a:lnTo>
                  <a:lnTo>
                    <a:pt x="214" y="198"/>
                  </a:lnTo>
                  <a:lnTo>
                    <a:pt x="212" y="195"/>
                  </a:lnTo>
                  <a:lnTo>
                    <a:pt x="211" y="194"/>
                  </a:lnTo>
                  <a:lnTo>
                    <a:pt x="209" y="189"/>
                  </a:lnTo>
                  <a:lnTo>
                    <a:pt x="208" y="186"/>
                  </a:lnTo>
                  <a:lnTo>
                    <a:pt x="207" y="183"/>
                  </a:lnTo>
                  <a:lnTo>
                    <a:pt x="205" y="180"/>
                  </a:lnTo>
                  <a:lnTo>
                    <a:pt x="204" y="177"/>
                  </a:lnTo>
                  <a:lnTo>
                    <a:pt x="204" y="174"/>
                  </a:lnTo>
                  <a:lnTo>
                    <a:pt x="202" y="171"/>
                  </a:lnTo>
                  <a:lnTo>
                    <a:pt x="201" y="169"/>
                  </a:lnTo>
                  <a:lnTo>
                    <a:pt x="199" y="164"/>
                  </a:lnTo>
                  <a:lnTo>
                    <a:pt x="198" y="161"/>
                  </a:lnTo>
                  <a:lnTo>
                    <a:pt x="198" y="157"/>
                  </a:lnTo>
                  <a:lnTo>
                    <a:pt x="196" y="154"/>
                  </a:lnTo>
                  <a:lnTo>
                    <a:pt x="130" y="124"/>
                  </a:lnTo>
                  <a:lnTo>
                    <a:pt x="130" y="124"/>
                  </a:lnTo>
                  <a:lnTo>
                    <a:pt x="130" y="126"/>
                  </a:lnTo>
                  <a:lnTo>
                    <a:pt x="128" y="126"/>
                  </a:lnTo>
                  <a:lnTo>
                    <a:pt x="127" y="129"/>
                  </a:lnTo>
                  <a:lnTo>
                    <a:pt x="125" y="132"/>
                  </a:lnTo>
                  <a:lnTo>
                    <a:pt x="125" y="135"/>
                  </a:lnTo>
                  <a:lnTo>
                    <a:pt x="124" y="138"/>
                  </a:lnTo>
                  <a:lnTo>
                    <a:pt x="122" y="142"/>
                  </a:lnTo>
                  <a:lnTo>
                    <a:pt x="121" y="143"/>
                  </a:lnTo>
                  <a:lnTo>
                    <a:pt x="119" y="145"/>
                  </a:lnTo>
                  <a:lnTo>
                    <a:pt x="119" y="148"/>
                  </a:lnTo>
                  <a:lnTo>
                    <a:pt x="118" y="149"/>
                  </a:lnTo>
                  <a:lnTo>
                    <a:pt x="117" y="151"/>
                  </a:lnTo>
                  <a:lnTo>
                    <a:pt x="117" y="154"/>
                  </a:lnTo>
                  <a:lnTo>
                    <a:pt x="115" y="155"/>
                  </a:lnTo>
                  <a:lnTo>
                    <a:pt x="115" y="158"/>
                  </a:lnTo>
                  <a:lnTo>
                    <a:pt x="112" y="161"/>
                  </a:lnTo>
                  <a:lnTo>
                    <a:pt x="111" y="163"/>
                  </a:lnTo>
                  <a:lnTo>
                    <a:pt x="111" y="166"/>
                  </a:lnTo>
                  <a:lnTo>
                    <a:pt x="109" y="167"/>
                  </a:lnTo>
                  <a:lnTo>
                    <a:pt x="108" y="170"/>
                  </a:lnTo>
                  <a:lnTo>
                    <a:pt x="108" y="171"/>
                  </a:lnTo>
                  <a:lnTo>
                    <a:pt x="106" y="174"/>
                  </a:lnTo>
                  <a:lnTo>
                    <a:pt x="105" y="176"/>
                  </a:lnTo>
                  <a:lnTo>
                    <a:pt x="102" y="180"/>
                  </a:lnTo>
                  <a:lnTo>
                    <a:pt x="100" y="183"/>
                  </a:lnTo>
                  <a:lnTo>
                    <a:pt x="97" y="188"/>
                  </a:lnTo>
                  <a:lnTo>
                    <a:pt x="94" y="191"/>
                  </a:lnTo>
                  <a:lnTo>
                    <a:pt x="91" y="194"/>
                  </a:lnTo>
                  <a:lnTo>
                    <a:pt x="87" y="197"/>
                  </a:lnTo>
                  <a:lnTo>
                    <a:pt x="84" y="200"/>
                  </a:lnTo>
                  <a:lnTo>
                    <a:pt x="80" y="202"/>
                  </a:lnTo>
                  <a:lnTo>
                    <a:pt x="78" y="202"/>
                  </a:lnTo>
                  <a:lnTo>
                    <a:pt x="77" y="204"/>
                  </a:lnTo>
                  <a:lnTo>
                    <a:pt x="74" y="205"/>
                  </a:lnTo>
                  <a:lnTo>
                    <a:pt x="72" y="207"/>
                  </a:lnTo>
                  <a:lnTo>
                    <a:pt x="69" y="207"/>
                  </a:lnTo>
                  <a:lnTo>
                    <a:pt x="68" y="208"/>
                  </a:lnTo>
                  <a:lnTo>
                    <a:pt x="66" y="210"/>
                  </a:lnTo>
                  <a:lnTo>
                    <a:pt x="65" y="210"/>
                  </a:lnTo>
                  <a:lnTo>
                    <a:pt x="62" y="211"/>
                  </a:lnTo>
                  <a:lnTo>
                    <a:pt x="61" y="211"/>
                  </a:lnTo>
                  <a:lnTo>
                    <a:pt x="58" y="213"/>
                  </a:lnTo>
                  <a:lnTo>
                    <a:pt x="56" y="213"/>
                  </a:lnTo>
                  <a:lnTo>
                    <a:pt x="55" y="214"/>
                  </a:lnTo>
                  <a:lnTo>
                    <a:pt x="53" y="214"/>
                  </a:lnTo>
                  <a:lnTo>
                    <a:pt x="50" y="216"/>
                  </a:lnTo>
                  <a:lnTo>
                    <a:pt x="47" y="217"/>
                  </a:lnTo>
                  <a:lnTo>
                    <a:pt x="46" y="217"/>
                  </a:lnTo>
                  <a:lnTo>
                    <a:pt x="44" y="217"/>
                  </a:lnTo>
                  <a:lnTo>
                    <a:pt x="41" y="217"/>
                  </a:lnTo>
                  <a:lnTo>
                    <a:pt x="40" y="219"/>
                  </a:lnTo>
                  <a:lnTo>
                    <a:pt x="37" y="219"/>
                  </a:lnTo>
                  <a:lnTo>
                    <a:pt x="35" y="219"/>
                  </a:lnTo>
                  <a:lnTo>
                    <a:pt x="34" y="220"/>
                  </a:lnTo>
                  <a:lnTo>
                    <a:pt x="32" y="220"/>
                  </a:lnTo>
                  <a:lnTo>
                    <a:pt x="28" y="222"/>
                  </a:lnTo>
                  <a:lnTo>
                    <a:pt x="25" y="222"/>
                  </a:lnTo>
                  <a:lnTo>
                    <a:pt x="21" y="223"/>
                  </a:lnTo>
                  <a:lnTo>
                    <a:pt x="18" y="225"/>
                  </a:lnTo>
                  <a:lnTo>
                    <a:pt x="15" y="225"/>
                  </a:lnTo>
                  <a:lnTo>
                    <a:pt x="10" y="225"/>
                  </a:lnTo>
                  <a:lnTo>
                    <a:pt x="9" y="225"/>
                  </a:lnTo>
                  <a:lnTo>
                    <a:pt x="6" y="226"/>
                  </a:lnTo>
                  <a:lnTo>
                    <a:pt x="3" y="226"/>
                  </a:lnTo>
                  <a:lnTo>
                    <a:pt x="2" y="226"/>
                  </a:lnTo>
                  <a:lnTo>
                    <a:pt x="0" y="226"/>
                  </a:lnTo>
                  <a:lnTo>
                    <a:pt x="0" y="228"/>
                  </a:lnTo>
                  <a:lnTo>
                    <a:pt x="0" y="225"/>
                  </a:lnTo>
                  <a:lnTo>
                    <a:pt x="0" y="222"/>
                  </a:lnTo>
                  <a:lnTo>
                    <a:pt x="2" y="219"/>
                  </a:lnTo>
                  <a:lnTo>
                    <a:pt x="4" y="214"/>
                  </a:lnTo>
                  <a:lnTo>
                    <a:pt x="7" y="211"/>
                  </a:lnTo>
                  <a:lnTo>
                    <a:pt x="10" y="207"/>
                  </a:lnTo>
                  <a:lnTo>
                    <a:pt x="12" y="205"/>
                  </a:lnTo>
                  <a:lnTo>
                    <a:pt x="15" y="204"/>
                  </a:lnTo>
                  <a:lnTo>
                    <a:pt x="18" y="202"/>
                  </a:lnTo>
                  <a:lnTo>
                    <a:pt x="19" y="200"/>
                  </a:lnTo>
                  <a:lnTo>
                    <a:pt x="22" y="198"/>
                  </a:lnTo>
                  <a:lnTo>
                    <a:pt x="25" y="195"/>
                  </a:lnTo>
                  <a:lnTo>
                    <a:pt x="27" y="194"/>
                  </a:lnTo>
                  <a:lnTo>
                    <a:pt x="30" y="192"/>
                  </a:lnTo>
                  <a:lnTo>
                    <a:pt x="32" y="189"/>
                  </a:lnTo>
                  <a:lnTo>
                    <a:pt x="35" y="188"/>
                  </a:lnTo>
                  <a:lnTo>
                    <a:pt x="38" y="186"/>
                  </a:lnTo>
                  <a:lnTo>
                    <a:pt x="41" y="185"/>
                  </a:lnTo>
                  <a:lnTo>
                    <a:pt x="44" y="182"/>
                  </a:lnTo>
                  <a:lnTo>
                    <a:pt x="47" y="180"/>
                  </a:lnTo>
                  <a:lnTo>
                    <a:pt x="52" y="179"/>
                  </a:lnTo>
                  <a:lnTo>
                    <a:pt x="56" y="177"/>
                  </a:lnTo>
                  <a:lnTo>
                    <a:pt x="59" y="176"/>
                  </a:lnTo>
                  <a:lnTo>
                    <a:pt x="62" y="174"/>
                  </a:lnTo>
                  <a:lnTo>
                    <a:pt x="65" y="173"/>
                  </a:lnTo>
                  <a:lnTo>
                    <a:pt x="66" y="173"/>
                  </a:lnTo>
                  <a:lnTo>
                    <a:pt x="69" y="173"/>
                  </a:lnTo>
                  <a:lnTo>
                    <a:pt x="71" y="171"/>
                  </a:lnTo>
                  <a:lnTo>
                    <a:pt x="71" y="170"/>
                  </a:lnTo>
                  <a:lnTo>
                    <a:pt x="71" y="167"/>
                  </a:lnTo>
                  <a:lnTo>
                    <a:pt x="71" y="166"/>
                  </a:lnTo>
                  <a:lnTo>
                    <a:pt x="71" y="164"/>
                  </a:lnTo>
                  <a:lnTo>
                    <a:pt x="71" y="163"/>
                  </a:lnTo>
                  <a:lnTo>
                    <a:pt x="72" y="161"/>
                  </a:lnTo>
                  <a:lnTo>
                    <a:pt x="72" y="157"/>
                  </a:lnTo>
                  <a:lnTo>
                    <a:pt x="72" y="155"/>
                  </a:lnTo>
                  <a:lnTo>
                    <a:pt x="72" y="152"/>
                  </a:lnTo>
                  <a:lnTo>
                    <a:pt x="72" y="151"/>
                  </a:lnTo>
                  <a:lnTo>
                    <a:pt x="72" y="148"/>
                  </a:lnTo>
                  <a:lnTo>
                    <a:pt x="74" y="145"/>
                  </a:lnTo>
                  <a:lnTo>
                    <a:pt x="74" y="142"/>
                  </a:lnTo>
                  <a:lnTo>
                    <a:pt x="74" y="141"/>
                  </a:lnTo>
                  <a:lnTo>
                    <a:pt x="74" y="136"/>
                  </a:lnTo>
                  <a:lnTo>
                    <a:pt x="74" y="135"/>
                  </a:lnTo>
                  <a:lnTo>
                    <a:pt x="75" y="132"/>
                  </a:lnTo>
                  <a:lnTo>
                    <a:pt x="75" y="129"/>
                  </a:lnTo>
                  <a:lnTo>
                    <a:pt x="75" y="126"/>
                  </a:lnTo>
                  <a:lnTo>
                    <a:pt x="75" y="123"/>
                  </a:lnTo>
                  <a:lnTo>
                    <a:pt x="75" y="120"/>
                  </a:lnTo>
                  <a:lnTo>
                    <a:pt x="77" y="118"/>
                  </a:lnTo>
                  <a:lnTo>
                    <a:pt x="77" y="115"/>
                  </a:lnTo>
                  <a:lnTo>
                    <a:pt x="77" y="112"/>
                  </a:lnTo>
                  <a:lnTo>
                    <a:pt x="77" y="111"/>
                  </a:lnTo>
                  <a:lnTo>
                    <a:pt x="77" y="110"/>
                  </a:lnTo>
                  <a:lnTo>
                    <a:pt x="77" y="107"/>
                  </a:lnTo>
                  <a:lnTo>
                    <a:pt x="78" y="105"/>
                  </a:lnTo>
                  <a:lnTo>
                    <a:pt x="78" y="104"/>
                  </a:lnTo>
                  <a:lnTo>
                    <a:pt x="78" y="102"/>
                  </a:lnTo>
                  <a:lnTo>
                    <a:pt x="78" y="99"/>
                  </a:lnTo>
                  <a:lnTo>
                    <a:pt x="80" y="96"/>
                  </a:lnTo>
                  <a:lnTo>
                    <a:pt x="80" y="92"/>
                  </a:lnTo>
                  <a:lnTo>
                    <a:pt x="83" y="89"/>
                  </a:lnTo>
                  <a:lnTo>
                    <a:pt x="83" y="84"/>
                  </a:lnTo>
                  <a:lnTo>
                    <a:pt x="84" y="82"/>
                  </a:lnTo>
                  <a:lnTo>
                    <a:pt x="86" y="79"/>
                  </a:lnTo>
                  <a:lnTo>
                    <a:pt x="87" y="77"/>
                  </a:lnTo>
                  <a:lnTo>
                    <a:pt x="84" y="74"/>
                  </a:lnTo>
                  <a:lnTo>
                    <a:pt x="84" y="73"/>
                  </a:lnTo>
                  <a:lnTo>
                    <a:pt x="86" y="70"/>
                  </a:lnTo>
                  <a:lnTo>
                    <a:pt x="87" y="67"/>
                  </a:lnTo>
                  <a:lnTo>
                    <a:pt x="89" y="65"/>
                  </a:lnTo>
                  <a:lnTo>
                    <a:pt x="90" y="62"/>
                  </a:lnTo>
                  <a:lnTo>
                    <a:pt x="91" y="59"/>
                  </a:lnTo>
                  <a:lnTo>
                    <a:pt x="93" y="58"/>
                  </a:lnTo>
                  <a:lnTo>
                    <a:pt x="94" y="56"/>
                  </a:lnTo>
                  <a:lnTo>
                    <a:pt x="96" y="55"/>
                  </a:lnTo>
                  <a:lnTo>
                    <a:pt x="97" y="52"/>
                  </a:lnTo>
                  <a:lnTo>
                    <a:pt x="99" y="51"/>
                  </a:lnTo>
                  <a:lnTo>
                    <a:pt x="100" y="49"/>
                  </a:lnTo>
                  <a:lnTo>
                    <a:pt x="103" y="46"/>
                  </a:lnTo>
                  <a:lnTo>
                    <a:pt x="106" y="43"/>
                  </a:lnTo>
                  <a:lnTo>
                    <a:pt x="109" y="40"/>
                  </a:lnTo>
                  <a:lnTo>
                    <a:pt x="112" y="37"/>
                  </a:lnTo>
                  <a:lnTo>
                    <a:pt x="115" y="36"/>
                  </a:lnTo>
                  <a:lnTo>
                    <a:pt x="117" y="34"/>
                  </a:lnTo>
                  <a:lnTo>
                    <a:pt x="119" y="33"/>
                  </a:lnTo>
                  <a:lnTo>
                    <a:pt x="121" y="31"/>
                  </a:lnTo>
                  <a:lnTo>
                    <a:pt x="91" y="24"/>
                  </a:lnTo>
                  <a:lnTo>
                    <a:pt x="32" y="52"/>
                  </a:lnTo>
                  <a:lnTo>
                    <a:pt x="32" y="51"/>
                  </a:lnTo>
                  <a:lnTo>
                    <a:pt x="32" y="49"/>
                  </a:lnTo>
                  <a:lnTo>
                    <a:pt x="32" y="48"/>
                  </a:lnTo>
                  <a:lnTo>
                    <a:pt x="35" y="45"/>
                  </a:lnTo>
                  <a:lnTo>
                    <a:pt x="37" y="42"/>
                  </a:lnTo>
                  <a:lnTo>
                    <a:pt x="38" y="39"/>
                  </a:lnTo>
                  <a:lnTo>
                    <a:pt x="41" y="34"/>
                  </a:lnTo>
                  <a:lnTo>
                    <a:pt x="46" y="31"/>
                  </a:lnTo>
                  <a:lnTo>
                    <a:pt x="47" y="28"/>
                  </a:lnTo>
                  <a:lnTo>
                    <a:pt x="49" y="27"/>
                  </a:lnTo>
                  <a:lnTo>
                    <a:pt x="50" y="24"/>
                  </a:lnTo>
                  <a:lnTo>
                    <a:pt x="53" y="23"/>
                  </a:lnTo>
                  <a:lnTo>
                    <a:pt x="55" y="21"/>
                  </a:lnTo>
                  <a:lnTo>
                    <a:pt x="58" y="18"/>
                  </a:lnTo>
                  <a:lnTo>
                    <a:pt x="59" y="17"/>
                  </a:lnTo>
                  <a:lnTo>
                    <a:pt x="62" y="15"/>
                  </a:lnTo>
                  <a:lnTo>
                    <a:pt x="65" y="12"/>
                  </a:lnTo>
                  <a:lnTo>
                    <a:pt x="68" y="11"/>
                  </a:lnTo>
                  <a:lnTo>
                    <a:pt x="71" y="9"/>
                  </a:lnTo>
                  <a:lnTo>
                    <a:pt x="74" y="8"/>
                  </a:lnTo>
                  <a:lnTo>
                    <a:pt x="77" y="6"/>
                  </a:lnTo>
                  <a:lnTo>
                    <a:pt x="80" y="6"/>
                  </a:lnTo>
                  <a:lnTo>
                    <a:pt x="84" y="5"/>
                  </a:lnTo>
                  <a:lnTo>
                    <a:pt x="87" y="3"/>
                  </a:lnTo>
                  <a:lnTo>
                    <a:pt x="90" y="3"/>
                  </a:lnTo>
                  <a:lnTo>
                    <a:pt x="93" y="2"/>
                  </a:lnTo>
                  <a:lnTo>
                    <a:pt x="97" y="2"/>
                  </a:lnTo>
                  <a:lnTo>
                    <a:pt x="100" y="2"/>
                  </a:lnTo>
                  <a:lnTo>
                    <a:pt x="103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6" y="2"/>
                  </a:lnTo>
                  <a:lnTo>
                    <a:pt x="137" y="2"/>
                  </a:lnTo>
                  <a:lnTo>
                    <a:pt x="139" y="2"/>
                  </a:lnTo>
                  <a:lnTo>
                    <a:pt x="142" y="2"/>
                  </a:lnTo>
                  <a:lnTo>
                    <a:pt x="143" y="2"/>
                  </a:lnTo>
                  <a:lnTo>
                    <a:pt x="148" y="3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5"/>
                  </a:lnTo>
                  <a:lnTo>
                    <a:pt x="156" y="5"/>
                  </a:lnTo>
                  <a:lnTo>
                    <a:pt x="156" y="6"/>
                  </a:lnTo>
                  <a:lnTo>
                    <a:pt x="158" y="6"/>
                  </a:lnTo>
                  <a:lnTo>
                    <a:pt x="159" y="6"/>
                  </a:lnTo>
                  <a:lnTo>
                    <a:pt x="161" y="8"/>
                  </a:lnTo>
                  <a:lnTo>
                    <a:pt x="164" y="8"/>
                  </a:lnTo>
                  <a:lnTo>
                    <a:pt x="167" y="9"/>
                  </a:lnTo>
                  <a:lnTo>
                    <a:pt x="170" y="11"/>
                  </a:lnTo>
                  <a:lnTo>
                    <a:pt x="173" y="12"/>
                  </a:lnTo>
                  <a:lnTo>
                    <a:pt x="176" y="14"/>
                  </a:lnTo>
                  <a:lnTo>
                    <a:pt x="180" y="15"/>
                  </a:lnTo>
                  <a:lnTo>
                    <a:pt x="184" y="17"/>
                  </a:lnTo>
                  <a:lnTo>
                    <a:pt x="187" y="18"/>
                  </a:lnTo>
                  <a:lnTo>
                    <a:pt x="190" y="20"/>
                  </a:lnTo>
                  <a:lnTo>
                    <a:pt x="193" y="21"/>
                  </a:lnTo>
                  <a:lnTo>
                    <a:pt x="196" y="23"/>
                  </a:lnTo>
                  <a:lnTo>
                    <a:pt x="198" y="25"/>
                  </a:lnTo>
                  <a:lnTo>
                    <a:pt x="198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1734" y="2476"/>
              <a:ext cx="54" cy="67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28" y="19"/>
                </a:cxn>
                <a:cxn ang="0">
                  <a:pos x="22" y="17"/>
                </a:cxn>
                <a:cxn ang="0">
                  <a:pos x="25" y="16"/>
                </a:cxn>
                <a:cxn ang="0">
                  <a:pos x="26" y="16"/>
                </a:cxn>
                <a:cxn ang="0">
                  <a:pos x="29" y="14"/>
                </a:cxn>
                <a:cxn ang="0">
                  <a:pos x="32" y="14"/>
                </a:cxn>
                <a:cxn ang="0">
                  <a:pos x="20" y="11"/>
                </a:cxn>
                <a:cxn ang="0">
                  <a:pos x="22" y="10"/>
                </a:cxn>
                <a:cxn ang="0">
                  <a:pos x="25" y="8"/>
                </a:cxn>
                <a:cxn ang="0">
                  <a:pos x="26" y="8"/>
                </a:cxn>
                <a:cxn ang="0">
                  <a:pos x="29" y="7"/>
                </a:cxn>
                <a:cxn ang="0">
                  <a:pos x="31" y="7"/>
                </a:cxn>
                <a:cxn ang="0">
                  <a:pos x="34" y="7"/>
                </a:cxn>
                <a:cxn ang="0">
                  <a:pos x="22" y="4"/>
                </a:cxn>
                <a:cxn ang="0">
                  <a:pos x="23" y="3"/>
                </a:cxn>
                <a:cxn ang="0">
                  <a:pos x="26" y="1"/>
                </a:cxn>
                <a:cxn ang="0">
                  <a:pos x="28" y="1"/>
                </a:cxn>
                <a:cxn ang="0">
                  <a:pos x="31" y="0"/>
                </a:cxn>
                <a:cxn ang="0">
                  <a:pos x="34" y="0"/>
                </a:cxn>
                <a:cxn ang="0">
                  <a:pos x="37" y="0"/>
                </a:cxn>
                <a:cxn ang="0">
                  <a:pos x="39" y="0"/>
                </a:cxn>
                <a:cxn ang="0">
                  <a:pos x="44" y="1"/>
                </a:cxn>
                <a:cxn ang="0">
                  <a:pos x="47" y="0"/>
                </a:cxn>
                <a:cxn ang="0">
                  <a:pos x="50" y="1"/>
                </a:cxn>
                <a:cxn ang="0">
                  <a:pos x="51" y="1"/>
                </a:cxn>
                <a:cxn ang="0">
                  <a:pos x="54" y="4"/>
                </a:cxn>
                <a:cxn ang="0">
                  <a:pos x="50" y="6"/>
                </a:cxn>
                <a:cxn ang="0">
                  <a:pos x="48" y="20"/>
                </a:cxn>
                <a:cxn ang="0">
                  <a:pos x="45" y="20"/>
                </a:cxn>
                <a:cxn ang="0">
                  <a:pos x="45" y="28"/>
                </a:cxn>
                <a:cxn ang="0">
                  <a:pos x="41" y="26"/>
                </a:cxn>
                <a:cxn ang="0">
                  <a:pos x="26" y="67"/>
                </a:cxn>
                <a:cxn ang="0">
                  <a:pos x="0" y="63"/>
                </a:cxn>
                <a:cxn ang="0">
                  <a:pos x="0" y="63"/>
                </a:cxn>
              </a:cxnLst>
              <a:rect l="0" t="0" r="r" b="b"/>
              <a:pathLst>
                <a:path w="54" h="67">
                  <a:moveTo>
                    <a:pt x="0" y="63"/>
                  </a:moveTo>
                  <a:lnTo>
                    <a:pt x="28" y="19"/>
                  </a:lnTo>
                  <a:lnTo>
                    <a:pt x="22" y="17"/>
                  </a:lnTo>
                  <a:lnTo>
                    <a:pt x="25" y="16"/>
                  </a:lnTo>
                  <a:lnTo>
                    <a:pt x="26" y="16"/>
                  </a:lnTo>
                  <a:lnTo>
                    <a:pt x="29" y="14"/>
                  </a:lnTo>
                  <a:lnTo>
                    <a:pt x="32" y="14"/>
                  </a:lnTo>
                  <a:lnTo>
                    <a:pt x="20" y="11"/>
                  </a:lnTo>
                  <a:lnTo>
                    <a:pt x="22" y="10"/>
                  </a:lnTo>
                  <a:lnTo>
                    <a:pt x="25" y="8"/>
                  </a:lnTo>
                  <a:lnTo>
                    <a:pt x="26" y="8"/>
                  </a:lnTo>
                  <a:lnTo>
                    <a:pt x="29" y="7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22" y="4"/>
                  </a:lnTo>
                  <a:lnTo>
                    <a:pt x="23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4" y="1"/>
                  </a:lnTo>
                  <a:lnTo>
                    <a:pt x="47" y="0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4" y="4"/>
                  </a:lnTo>
                  <a:lnTo>
                    <a:pt x="50" y="6"/>
                  </a:lnTo>
                  <a:lnTo>
                    <a:pt x="48" y="20"/>
                  </a:lnTo>
                  <a:lnTo>
                    <a:pt x="45" y="20"/>
                  </a:lnTo>
                  <a:lnTo>
                    <a:pt x="45" y="28"/>
                  </a:lnTo>
                  <a:lnTo>
                    <a:pt x="41" y="26"/>
                  </a:lnTo>
                  <a:lnTo>
                    <a:pt x="26" y="67"/>
                  </a:lnTo>
                  <a:lnTo>
                    <a:pt x="0" y="6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1622" y="2530"/>
              <a:ext cx="26" cy="1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8" y="18"/>
                </a:cxn>
                <a:cxn ang="0">
                  <a:pos x="0" y="18"/>
                </a:cxn>
                <a:cxn ang="0">
                  <a:pos x="3" y="5"/>
                </a:cxn>
                <a:cxn ang="0">
                  <a:pos x="7" y="5"/>
                </a:cxn>
                <a:cxn ang="0">
                  <a:pos x="14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26" h="18">
                  <a:moveTo>
                    <a:pt x="26" y="0"/>
                  </a:moveTo>
                  <a:lnTo>
                    <a:pt x="8" y="18"/>
                  </a:lnTo>
                  <a:lnTo>
                    <a:pt x="0" y="18"/>
                  </a:lnTo>
                  <a:lnTo>
                    <a:pt x="3" y="5"/>
                  </a:lnTo>
                  <a:lnTo>
                    <a:pt x="7" y="5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1604" y="2526"/>
              <a:ext cx="29" cy="4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9" y="3"/>
                </a:cxn>
                <a:cxn ang="0">
                  <a:pos x="19" y="40"/>
                </a:cxn>
                <a:cxn ang="0">
                  <a:pos x="0" y="25"/>
                </a:cxn>
                <a:cxn ang="0">
                  <a:pos x="12" y="29"/>
                </a:cxn>
                <a:cxn ang="0">
                  <a:pos x="18" y="31"/>
                </a:cxn>
                <a:cxn ang="0">
                  <a:pos x="25" y="6"/>
                </a:cxn>
                <a:cxn ang="0">
                  <a:pos x="16" y="3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29" h="40">
                  <a:moveTo>
                    <a:pt x="21" y="0"/>
                  </a:moveTo>
                  <a:lnTo>
                    <a:pt x="29" y="3"/>
                  </a:lnTo>
                  <a:lnTo>
                    <a:pt x="19" y="40"/>
                  </a:lnTo>
                  <a:lnTo>
                    <a:pt x="0" y="25"/>
                  </a:lnTo>
                  <a:lnTo>
                    <a:pt x="12" y="29"/>
                  </a:lnTo>
                  <a:lnTo>
                    <a:pt x="18" y="31"/>
                  </a:lnTo>
                  <a:lnTo>
                    <a:pt x="25" y="6"/>
                  </a:lnTo>
                  <a:lnTo>
                    <a:pt x="16" y="3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1552" y="2495"/>
              <a:ext cx="83" cy="94"/>
            </a:xfrm>
            <a:custGeom>
              <a:avLst/>
              <a:gdLst/>
              <a:ahLst/>
              <a:cxnLst>
                <a:cxn ang="0">
                  <a:pos x="75" y="1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2" y="6"/>
                </a:cxn>
                <a:cxn ang="0">
                  <a:pos x="22" y="7"/>
                </a:cxn>
                <a:cxn ang="0">
                  <a:pos x="21" y="9"/>
                </a:cxn>
                <a:cxn ang="0">
                  <a:pos x="21" y="10"/>
                </a:cxn>
                <a:cxn ang="0">
                  <a:pos x="19" y="13"/>
                </a:cxn>
                <a:cxn ang="0">
                  <a:pos x="18" y="15"/>
                </a:cxn>
                <a:cxn ang="0">
                  <a:pos x="18" y="16"/>
                </a:cxn>
                <a:cxn ang="0">
                  <a:pos x="17" y="19"/>
                </a:cxn>
                <a:cxn ang="0">
                  <a:pos x="15" y="22"/>
                </a:cxn>
                <a:cxn ang="0">
                  <a:pos x="15" y="23"/>
                </a:cxn>
                <a:cxn ang="0">
                  <a:pos x="14" y="28"/>
                </a:cxn>
                <a:cxn ang="0">
                  <a:pos x="12" y="29"/>
                </a:cxn>
                <a:cxn ang="0">
                  <a:pos x="11" y="34"/>
                </a:cxn>
                <a:cxn ang="0">
                  <a:pos x="11" y="37"/>
                </a:cxn>
                <a:cxn ang="0">
                  <a:pos x="9" y="40"/>
                </a:cxn>
                <a:cxn ang="0">
                  <a:pos x="8" y="43"/>
                </a:cxn>
                <a:cxn ang="0">
                  <a:pos x="8" y="46"/>
                </a:cxn>
                <a:cxn ang="0">
                  <a:pos x="6" y="48"/>
                </a:cxn>
                <a:cxn ang="0">
                  <a:pos x="5" y="51"/>
                </a:cxn>
                <a:cxn ang="0">
                  <a:pos x="3" y="56"/>
                </a:cxn>
                <a:cxn ang="0">
                  <a:pos x="3" y="59"/>
                </a:cxn>
                <a:cxn ang="0">
                  <a:pos x="2" y="63"/>
                </a:cxn>
                <a:cxn ang="0">
                  <a:pos x="0" y="66"/>
                </a:cxn>
                <a:cxn ang="0">
                  <a:pos x="0" y="71"/>
                </a:cxn>
                <a:cxn ang="0">
                  <a:pos x="0" y="74"/>
                </a:cxn>
                <a:cxn ang="0">
                  <a:pos x="39" y="94"/>
                </a:cxn>
                <a:cxn ang="0">
                  <a:pos x="52" y="94"/>
                </a:cxn>
                <a:cxn ang="0">
                  <a:pos x="83" y="7"/>
                </a:cxn>
                <a:cxn ang="0">
                  <a:pos x="75" y="1"/>
                </a:cxn>
                <a:cxn ang="0">
                  <a:pos x="75" y="1"/>
                </a:cxn>
              </a:cxnLst>
              <a:rect l="0" t="0" r="r" b="b"/>
              <a:pathLst>
                <a:path w="83" h="94">
                  <a:moveTo>
                    <a:pt x="75" y="1"/>
                  </a:moveTo>
                  <a:lnTo>
                    <a:pt x="27" y="0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2" y="6"/>
                  </a:lnTo>
                  <a:lnTo>
                    <a:pt x="22" y="7"/>
                  </a:lnTo>
                  <a:lnTo>
                    <a:pt x="21" y="9"/>
                  </a:lnTo>
                  <a:lnTo>
                    <a:pt x="21" y="10"/>
                  </a:lnTo>
                  <a:lnTo>
                    <a:pt x="19" y="13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7" y="19"/>
                  </a:lnTo>
                  <a:lnTo>
                    <a:pt x="15" y="22"/>
                  </a:lnTo>
                  <a:lnTo>
                    <a:pt x="15" y="23"/>
                  </a:lnTo>
                  <a:lnTo>
                    <a:pt x="14" y="28"/>
                  </a:lnTo>
                  <a:lnTo>
                    <a:pt x="12" y="29"/>
                  </a:lnTo>
                  <a:lnTo>
                    <a:pt x="11" y="34"/>
                  </a:lnTo>
                  <a:lnTo>
                    <a:pt x="11" y="37"/>
                  </a:lnTo>
                  <a:lnTo>
                    <a:pt x="9" y="40"/>
                  </a:lnTo>
                  <a:lnTo>
                    <a:pt x="8" y="43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5" y="51"/>
                  </a:lnTo>
                  <a:lnTo>
                    <a:pt x="3" y="56"/>
                  </a:lnTo>
                  <a:lnTo>
                    <a:pt x="3" y="59"/>
                  </a:lnTo>
                  <a:lnTo>
                    <a:pt x="2" y="63"/>
                  </a:lnTo>
                  <a:lnTo>
                    <a:pt x="0" y="66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39" y="94"/>
                  </a:lnTo>
                  <a:lnTo>
                    <a:pt x="52" y="94"/>
                  </a:lnTo>
                  <a:lnTo>
                    <a:pt x="83" y="7"/>
                  </a:lnTo>
                  <a:lnTo>
                    <a:pt x="75" y="1"/>
                  </a:lnTo>
                  <a:lnTo>
                    <a:pt x="75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1748" y="2501"/>
              <a:ext cx="25" cy="29"/>
            </a:xfrm>
            <a:custGeom>
              <a:avLst/>
              <a:gdLst/>
              <a:ahLst/>
              <a:cxnLst>
                <a:cxn ang="0">
                  <a:pos x="25" y="7"/>
                </a:cxn>
                <a:cxn ang="0">
                  <a:pos x="11" y="29"/>
                </a:cxn>
                <a:cxn ang="0">
                  <a:pos x="0" y="25"/>
                </a:cxn>
                <a:cxn ang="0">
                  <a:pos x="9" y="0"/>
                </a:cxn>
                <a:cxn ang="0">
                  <a:pos x="20" y="6"/>
                </a:cxn>
                <a:cxn ang="0">
                  <a:pos x="25" y="7"/>
                </a:cxn>
                <a:cxn ang="0">
                  <a:pos x="25" y="7"/>
                </a:cxn>
              </a:cxnLst>
              <a:rect l="0" t="0" r="r" b="b"/>
              <a:pathLst>
                <a:path w="25" h="29">
                  <a:moveTo>
                    <a:pt x="25" y="7"/>
                  </a:moveTo>
                  <a:lnTo>
                    <a:pt x="11" y="29"/>
                  </a:lnTo>
                  <a:lnTo>
                    <a:pt x="0" y="25"/>
                  </a:lnTo>
                  <a:lnTo>
                    <a:pt x="9" y="0"/>
                  </a:lnTo>
                  <a:lnTo>
                    <a:pt x="20" y="6"/>
                  </a:lnTo>
                  <a:lnTo>
                    <a:pt x="25" y="7"/>
                  </a:lnTo>
                  <a:lnTo>
                    <a:pt x="25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1740" y="2508"/>
              <a:ext cx="26" cy="52"/>
            </a:xfrm>
            <a:custGeom>
              <a:avLst/>
              <a:gdLst/>
              <a:ahLst/>
              <a:cxnLst>
                <a:cxn ang="0">
                  <a:pos x="26" y="2"/>
                </a:cxn>
                <a:cxn ang="0">
                  <a:pos x="26" y="7"/>
                </a:cxn>
                <a:cxn ang="0">
                  <a:pos x="22" y="10"/>
                </a:cxn>
                <a:cxn ang="0">
                  <a:pos x="19" y="24"/>
                </a:cxn>
                <a:cxn ang="0">
                  <a:pos x="0" y="52"/>
                </a:cxn>
                <a:cxn ang="0">
                  <a:pos x="8" y="19"/>
                </a:cxn>
                <a:cxn ang="0">
                  <a:pos x="20" y="9"/>
                </a:cxn>
                <a:cxn ang="0">
                  <a:pos x="20" y="6"/>
                </a:cxn>
                <a:cxn ang="0">
                  <a:pos x="25" y="0"/>
                </a:cxn>
                <a:cxn ang="0">
                  <a:pos x="26" y="2"/>
                </a:cxn>
                <a:cxn ang="0">
                  <a:pos x="26" y="2"/>
                </a:cxn>
              </a:cxnLst>
              <a:rect l="0" t="0" r="r" b="b"/>
              <a:pathLst>
                <a:path w="26" h="52">
                  <a:moveTo>
                    <a:pt x="26" y="2"/>
                  </a:moveTo>
                  <a:lnTo>
                    <a:pt x="26" y="7"/>
                  </a:lnTo>
                  <a:lnTo>
                    <a:pt x="22" y="10"/>
                  </a:lnTo>
                  <a:lnTo>
                    <a:pt x="19" y="24"/>
                  </a:lnTo>
                  <a:lnTo>
                    <a:pt x="0" y="52"/>
                  </a:lnTo>
                  <a:lnTo>
                    <a:pt x="8" y="19"/>
                  </a:lnTo>
                  <a:lnTo>
                    <a:pt x="20" y="9"/>
                  </a:lnTo>
                  <a:lnTo>
                    <a:pt x="20" y="6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2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1743" y="2585"/>
              <a:ext cx="88" cy="8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8" y="1"/>
                </a:cxn>
                <a:cxn ang="0">
                  <a:pos x="14" y="4"/>
                </a:cxn>
                <a:cxn ang="0">
                  <a:pos x="20" y="9"/>
                </a:cxn>
                <a:cxn ang="0">
                  <a:pos x="26" y="10"/>
                </a:cxn>
                <a:cxn ang="0">
                  <a:pos x="30" y="13"/>
                </a:cxn>
                <a:cxn ang="0">
                  <a:pos x="35" y="16"/>
                </a:cxn>
                <a:cxn ang="0">
                  <a:pos x="41" y="19"/>
                </a:cxn>
                <a:cxn ang="0">
                  <a:pos x="45" y="22"/>
                </a:cxn>
                <a:cxn ang="0">
                  <a:pos x="50" y="25"/>
                </a:cxn>
                <a:cxn ang="0">
                  <a:pos x="54" y="29"/>
                </a:cxn>
                <a:cxn ang="0">
                  <a:pos x="57" y="32"/>
                </a:cxn>
                <a:cxn ang="0">
                  <a:pos x="61" y="37"/>
                </a:cxn>
                <a:cxn ang="0">
                  <a:pos x="66" y="41"/>
                </a:cxn>
                <a:cxn ang="0">
                  <a:pos x="70" y="47"/>
                </a:cxn>
                <a:cxn ang="0">
                  <a:pos x="73" y="53"/>
                </a:cxn>
                <a:cxn ang="0">
                  <a:pos x="76" y="59"/>
                </a:cxn>
                <a:cxn ang="0">
                  <a:pos x="78" y="63"/>
                </a:cxn>
                <a:cxn ang="0">
                  <a:pos x="81" y="71"/>
                </a:cxn>
                <a:cxn ang="0">
                  <a:pos x="82" y="76"/>
                </a:cxn>
                <a:cxn ang="0">
                  <a:pos x="85" y="82"/>
                </a:cxn>
                <a:cxn ang="0">
                  <a:pos x="87" y="85"/>
                </a:cxn>
                <a:cxn ang="0">
                  <a:pos x="82" y="78"/>
                </a:cxn>
                <a:cxn ang="0">
                  <a:pos x="79" y="74"/>
                </a:cxn>
                <a:cxn ang="0">
                  <a:pos x="78" y="69"/>
                </a:cxn>
                <a:cxn ang="0">
                  <a:pos x="75" y="63"/>
                </a:cxn>
                <a:cxn ang="0">
                  <a:pos x="72" y="59"/>
                </a:cxn>
                <a:cxn ang="0">
                  <a:pos x="69" y="53"/>
                </a:cxn>
                <a:cxn ang="0">
                  <a:pos x="66" y="48"/>
                </a:cxn>
                <a:cxn ang="0">
                  <a:pos x="61" y="44"/>
                </a:cxn>
                <a:cxn ang="0">
                  <a:pos x="57" y="40"/>
                </a:cxn>
                <a:cxn ang="0">
                  <a:pos x="53" y="35"/>
                </a:cxn>
                <a:cxn ang="0">
                  <a:pos x="48" y="31"/>
                </a:cxn>
                <a:cxn ang="0">
                  <a:pos x="44" y="28"/>
                </a:cxn>
                <a:cxn ang="0">
                  <a:pos x="39" y="25"/>
                </a:cxn>
                <a:cxn ang="0">
                  <a:pos x="35" y="22"/>
                </a:cxn>
                <a:cxn ang="0">
                  <a:pos x="29" y="19"/>
                </a:cxn>
                <a:cxn ang="0">
                  <a:pos x="25" y="16"/>
                </a:cxn>
                <a:cxn ang="0">
                  <a:pos x="20" y="15"/>
                </a:cxn>
                <a:cxn ang="0">
                  <a:pos x="16" y="12"/>
                </a:cxn>
                <a:cxn ang="0">
                  <a:pos x="13" y="10"/>
                </a:cxn>
                <a:cxn ang="0">
                  <a:pos x="5" y="7"/>
                </a:cxn>
                <a:cxn ang="0">
                  <a:pos x="1" y="6"/>
                </a:cxn>
                <a:cxn ang="0">
                  <a:pos x="5" y="0"/>
                </a:cxn>
              </a:cxnLst>
              <a:rect l="0" t="0" r="r" b="b"/>
              <a:pathLst>
                <a:path w="88" h="88">
                  <a:moveTo>
                    <a:pt x="5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8" y="1"/>
                  </a:lnTo>
                  <a:lnTo>
                    <a:pt x="11" y="3"/>
                  </a:lnTo>
                  <a:lnTo>
                    <a:pt x="14" y="4"/>
                  </a:lnTo>
                  <a:lnTo>
                    <a:pt x="19" y="7"/>
                  </a:lnTo>
                  <a:lnTo>
                    <a:pt x="20" y="9"/>
                  </a:lnTo>
                  <a:lnTo>
                    <a:pt x="23" y="9"/>
                  </a:lnTo>
                  <a:lnTo>
                    <a:pt x="26" y="10"/>
                  </a:lnTo>
                  <a:lnTo>
                    <a:pt x="28" y="12"/>
                  </a:lnTo>
                  <a:lnTo>
                    <a:pt x="30" y="13"/>
                  </a:lnTo>
                  <a:lnTo>
                    <a:pt x="33" y="15"/>
                  </a:lnTo>
                  <a:lnTo>
                    <a:pt x="35" y="16"/>
                  </a:lnTo>
                  <a:lnTo>
                    <a:pt x="38" y="17"/>
                  </a:lnTo>
                  <a:lnTo>
                    <a:pt x="41" y="19"/>
                  </a:lnTo>
                  <a:lnTo>
                    <a:pt x="42" y="20"/>
                  </a:lnTo>
                  <a:lnTo>
                    <a:pt x="45" y="22"/>
                  </a:lnTo>
                  <a:lnTo>
                    <a:pt x="48" y="23"/>
                  </a:lnTo>
                  <a:lnTo>
                    <a:pt x="50" y="25"/>
                  </a:lnTo>
                  <a:lnTo>
                    <a:pt x="51" y="28"/>
                  </a:lnTo>
                  <a:lnTo>
                    <a:pt x="54" y="29"/>
                  </a:lnTo>
                  <a:lnTo>
                    <a:pt x="56" y="31"/>
                  </a:lnTo>
                  <a:lnTo>
                    <a:pt x="57" y="32"/>
                  </a:lnTo>
                  <a:lnTo>
                    <a:pt x="59" y="35"/>
                  </a:lnTo>
                  <a:lnTo>
                    <a:pt x="61" y="37"/>
                  </a:lnTo>
                  <a:lnTo>
                    <a:pt x="63" y="38"/>
                  </a:lnTo>
                  <a:lnTo>
                    <a:pt x="66" y="41"/>
                  </a:lnTo>
                  <a:lnTo>
                    <a:pt x="67" y="44"/>
                  </a:lnTo>
                  <a:lnTo>
                    <a:pt x="70" y="47"/>
                  </a:lnTo>
                  <a:lnTo>
                    <a:pt x="72" y="50"/>
                  </a:lnTo>
                  <a:lnTo>
                    <a:pt x="73" y="53"/>
                  </a:lnTo>
                  <a:lnTo>
                    <a:pt x="75" y="56"/>
                  </a:lnTo>
                  <a:lnTo>
                    <a:pt x="76" y="59"/>
                  </a:lnTo>
                  <a:lnTo>
                    <a:pt x="78" y="62"/>
                  </a:lnTo>
                  <a:lnTo>
                    <a:pt x="78" y="63"/>
                  </a:lnTo>
                  <a:lnTo>
                    <a:pt x="79" y="68"/>
                  </a:lnTo>
                  <a:lnTo>
                    <a:pt x="81" y="71"/>
                  </a:lnTo>
                  <a:lnTo>
                    <a:pt x="81" y="74"/>
                  </a:lnTo>
                  <a:lnTo>
                    <a:pt x="82" y="76"/>
                  </a:lnTo>
                  <a:lnTo>
                    <a:pt x="84" y="79"/>
                  </a:lnTo>
                  <a:lnTo>
                    <a:pt x="85" y="82"/>
                  </a:lnTo>
                  <a:lnTo>
                    <a:pt x="85" y="84"/>
                  </a:lnTo>
                  <a:lnTo>
                    <a:pt x="87" y="85"/>
                  </a:lnTo>
                  <a:lnTo>
                    <a:pt x="88" y="88"/>
                  </a:lnTo>
                  <a:lnTo>
                    <a:pt x="82" y="78"/>
                  </a:lnTo>
                  <a:lnTo>
                    <a:pt x="81" y="76"/>
                  </a:lnTo>
                  <a:lnTo>
                    <a:pt x="79" y="74"/>
                  </a:lnTo>
                  <a:lnTo>
                    <a:pt x="79" y="72"/>
                  </a:lnTo>
                  <a:lnTo>
                    <a:pt x="78" y="69"/>
                  </a:lnTo>
                  <a:lnTo>
                    <a:pt x="76" y="66"/>
                  </a:lnTo>
                  <a:lnTo>
                    <a:pt x="75" y="63"/>
                  </a:lnTo>
                  <a:lnTo>
                    <a:pt x="73" y="62"/>
                  </a:lnTo>
                  <a:lnTo>
                    <a:pt x="72" y="59"/>
                  </a:lnTo>
                  <a:lnTo>
                    <a:pt x="70" y="56"/>
                  </a:lnTo>
                  <a:lnTo>
                    <a:pt x="69" y="53"/>
                  </a:lnTo>
                  <a:lnTo>
                    <a:pt x="67" y="50"/>
                  </a:lnTo>
                  <a:lnTo>
                    <a:pt x="66" y="48"/>
                  </a:lnTo>
                  <a:lnTo>
                    <a:pt x="64" y="46"/>
                  </a:lnTo>
                  <a:lnTo>
                    <a:pt x="61" y="44"/>
                  </a:lnTo>
                  <a:lnTo>
                    <a:pt x="60" y="41"/>
                  </a:lnTo>
                  <a:lnTo>
                    <a:pt x="57" y="40"/>
                  </a:lnTo>
                  <a:lnTo>
                    <a:pt x="56" y="38"/>
                  </a:lnTo>
                  <a:lnTo>
                    <a:pt x="53" y="35"/>
                  </a:lnTo>
                  <a:lnTo>
                    <a:pt x="51" y="34"/>
                  </a:lnTo>
                  <a:lnTo>
                    <a:pt x="48" y="31"/>
                  </a:lnTo>
                  <a:lnTo>
                    <a:pt x="47" y="29"/>
                  </a:lnTo>
                  <a:lnTo>
                    <a:pt x="44" y="28"/>
                  </a:lnTo>
                  <a:lnTo>
                    <a:pt x="42" y="26"/>
                  </a:lnTo>
                  <a:lnTo>
                    <a:pt x="39" y="25"/>
                  </a:lnTo>
                  <a:lnTo>
                    <a:pt x="36" y="23"/>
                  </a:lnTo>
                  <a:lnTo>
                    <a:pt x="35" y="22"/>
                  </a:lnTo>
                  <a:lnTo>
                    <a:pt x="32" y="19"/>
                  </a:lnTo>
                  <a:lnTo>
                    <a:pt x="29" y="19"/>
                  </a:lnTo>
                  <a:lnTo>
                    <a:pt x="26" y="17"/>
                  </a:lnTo>
                  <a:lnTo>
                    <a:pt x="25" y="16"/>
                  </a:lnTo>
                  <a:lnTo>
                    <a:pt x="22" y="15"/>
                  </a:lnTo>
                  <a:lnTo>
                    <a:pt x="20" y="15"/>
                  </a:lnTo>
                  <a:lnTo>
                    <a:pt x="19" y="13"/>
                  </a:lnTo>
                  <a:lnTo>
                    <a:pt x="16" y="12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8" y="9"/>
                  </a:lnTo>
                  <a:lnTo>
                    <a:pt x="5" y="7"/>
                  </a:lnTo>
                  <a:lnTo>
                    <a:pt x="4" y="6"/>
                  </a:lnTo>
                  <a:lnTo>
                    <a:pt x="1" y="6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9EA89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1843" y="2718"/>
              <a:ext cx="16" cy="17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6" y="4"/>
                </a:cxn>
                <a:cxn ang="0">
                  <a:pos x="9" y="2"/>
                </a:cxn>
                <a:cxn ang="0">
                  <a:pos x="10" y="1"/>
                </a:cxn>
                <a:cxn ang="0">
                  <a:pos x="12" y="1"/>
                </a:cxn>
                <a:cxn ang="0">
                  <a:pos x="15" y="0"/>
                </a:cxn>
                <a:cxn ang="0">
                  <a:pos x="16" y="0"/>
                </a:cxn>
                <a:cxn ang="0">
                  <a:pos x="16" y="1"/>
                </a:cxn>
                <a:cxn ang="0">
                  <a:pos x="15" y="2"/>
                </a:cxn>
                <a:cxn ang="0">
                  <a:pos x="15" y="4"/>
                </a:cxn>
                <a:cxn ang="0">
                  <a:pos x="13" y="5"/>
                </a:cxn>
                <a:cxn ang="0">
                  <a:pos x="12" y="7"/>
                </a:cxn>
                <a:cxn ang="0">
                  <a:pos x="10" y="10"/>
                </a:cxn>
                <a:cxn ang="0">
                  <a:pos x="7" y="11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6"/>
                </a:cxn>
                <a:cxn ang="0">
                  <a:pos x="3" y="17"/>
                </a:cxn>
                <a:cxn ang="0">
                  <a:pos x="3" y="17"/>
                </a:cxn>
                <a:cxn ang="0">
                  <a:pos x="0" y="10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17">
                  <a:moveTo>
                    <a:pt x="4" y="5"/>
                  </a:moveTo>
                  <a:lnTo>
                    <a:pt x="6" y="4"/>
                  </a:lnTo>
                  <a:lnTo>
                    <a:pt x="9" y="2"/>
                  </a:lnTo>
                  <a:lnTo>
                    <a:pt x="10" y="1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6" y="0"/>
                  </a:lnTo>
                  <a:lnTo>
                    <a:pt x="16" y="1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3" y="5"/>
                  </a:lnTo>
                  <a:lnTo>
                    <a:pt x="12" y="7"/>
                  </a:lnTo>
                  <a:lnTo>
                    <a:pt x="10" y="10"/>
                  </a:lnTo>
                  <a:lnTo>
                    <a:pt x="7" y="11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0" y="10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1588" y="2712"/>
              <a:ext cx="17" cy="22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7" y="22"/>
                </a:cxn>
                <a:cxn ang="0">
                  <a:pos x="17" y="20"/>
                </a:cxn>
                <a:cxn ang="0">
                  <a:pos x="16" y="19"/>
                </a:cxn>
                <a:cxn ang="0">
                  <a:pos x="13" y="17"/>
                </a:cxn>
                <a:cxn ang="0">
                  <a:pos x="10" y="14"/>
                </a:cxn>
                <a:cxn ang="0">
                  <a:pos x="6" y="11"/>
                </a:cxn>
                <a:cxn ang="0">
                  <a:pos x="3" y="8"/>
                </a:cxn>
                <a:cxn ang="0">
                  <a:pos x="1" y="6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14" y="3"/>
                </a:cxn>
                <a:cxn ang="0">
                  <a:pos x="14" y="3"/>
                </a:cxn>
              </a:cxnLst>
              <a:rect l="0" t="0" r="r" b="b"/>
              <a:pathLst>
                <a:path w="17" h="22">
                  <a:moveTo>
                    <a:pt x="14" y="3"/>
                  </a:moveTo>
                  <a:lnTo>
                    <a:pt x="17" y="22"/>
                  </a:lnTo>
                  <a:lnTo>
                    <a:pt x="17" y="20"/>
                  </a:lnTo>
                  <a:lnTo>
                    <a:pt x="16" y="19"/>
                  </a:lnTo>
                  <a:lnTo>
                    <a:pt x="13" y="17"/>
                  </a:lnTo>
                  <a:lnTo>
                    <a:pt x="10" y="14"/>
                  </a:lnTo>
                  <a:lnTo>
                    <a:pt x="6" y="11"/>
                  </a:lnTo>
                  <a:lnTo>
                    <a:pt x="3" y="8"/>
                  </a:lnTo>
                  <a:lnTo>
                    <a:pt x="1" y="6"/>
                  </a:lnTo>
                  <a:lnTo>
                    <a:pt x="0" y="4"/>
                  </a:lnTo>
                  <a:lnTo>
                    <a:pt x="7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1865" y="2545"/>
              <a:ext cx="21" cy="12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" y="7"/>
                </a:cxn>
                <a:cxn ang="0">
                  <a:pos x="3" y="4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9" y="0"/>
                </a:cxn>
                <a:cxn ang="0">
                  <a:pos x="1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19" y="3"/>
                </a:cxn>
                <a:cxn ang="0">
                  <a:pos x="21" y="3"/>
                </a:cxn>
                <a:cxn ang="0">
                  <a:pos x="19" y="3"/>
                </a:cxn>
                <a:cxn ang="0">
                  <a:pos x="18" y="3"/>
                </a:cxn>
                <a:cxn ang="0">
                  <a:pos x="15" y="4"/>
                </a:cxn>
                <a:cxn ang="0">
                  <a:pos x="13" y="4"/>
                </a:cxn>
                <a:cxn ang="0">
                  <a:pos x="10" y="6"/>
                </a:cxn>
                <a:cxn ang="0">
                  <a:pos x="10" y="9"/>
                </a:cxn>
                <a:cxn ang="0">
                  <a:pos x="10" y="9"/>
                </a:cxn>
                <a:cxn ang="0">
                  <a:pos x="13" y="9"/>
                </a:cxn>
                <a:cxn ang="0">
                  <a:pos x="16" y="9"/>
                </a:cxn>
                <a:cxn ang="0">
                  <a:pos x="18" y="9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7" y="12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21" h="12">
                  <a:moveTo>
                    <a:pt x="0" y="9"/>
                  </a:moveTo>
                  <a:lnTo>
                    <a:pt x="1" y="7"/>
                  </a:lnTo>
                  <a:lnTo>
                    <a:pt x="3" y="4"/>
                  </a:lnTo>
                  <a:lnTo>
                    <a:pt x="4" y="3"/>
                  </a:lnTo>
                  <a:lnTo>
                    <a:pt x="7" y="1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3" y="9"/>
                  </a:lnTo>
                  <a:lnTo>
                    <a:pt x="16" y="9"/>
                  </a:lnTo>
                  <a:lnTo>
                    <a:pt x="18" y="9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7" y="12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1653" y="2598"/>
              <a:ext cx="61" cy="102"/>
            </a:xfrm>
            <a:custGeom>
              <a:avLst/>
              <a:gdLst/>
              <a:ahLst/>
              <a:cxnLst>
                <a:cxn ang="0">
                  <a:pos x="61" y="9"/>
                </a:cxn>
                <a:cxn ang="0">
                  <a:pos x="61" y="12"/>
                </a:cxn>
                <a:cxn ang="0">
                  <a:pos x="60" y="18"/>
                </a:cxn>
                <a:cxn ang="0">
                  <a:pos x="59" y="24"/>
                </a:cxn>
                <a:cxn ang="0">
                  <a:pos x="59" y="28"/>
                </a:cxn>
                <a:cxn ang="0">
                  <a:pos x="57" y="33"/>
                </a:cxn>
                <a:cxn ang="0">
                  <a:pos x="54" y="35"/>
                </a:cxn>
                <a:cxn ang="0">
                  <a:pos x="53" y="40"/>
                </a:cxn>
                <a:cxn ang="0">
                  <a:pos x="51" y="44"/>
                </a:cxn>
                <a:cxn ang="0">
                  <a:pos x="50" y="49"/>
                </a:cxn>
                <a:cxn ang="0">
                  <a:pos x="48" y="55"/>
                </a:cxn>
                <a:cxn ang="0">
                  <a:pos x="47" y="58"/>
                </a:cxn>
                <a:cxn ang="0">
                  <a:pos x="44" y="62"/>
                </a:cxn>
                <a:cxn ang="0">
                  <a:pos x="41" y="68"/>
                </a:cxn>
                <a:cxn ang="0">
                  <a:pos x="35" y="74"/>
                </a:cxn>
                <a:cxn ang="0">
                  <a:pos x="31" y="80"/>
                </a:cxn>
                <a:cxn ang="0">
                  <a:pos x="25" y="86"/>
                </a:cxn>
                <a:cxn ang="0">
                  <a:pos x="19" y="90"/>
                </a:cxn>
                <a:cxn ang="0">
                  <a:pos x="13" y="93"/>
                </a:cxn>
                <a:cxn ang="0">
                  <a:pos x="8" y="96"/>
                </a:cxn>
                <a:cxn ang="0">
                  <a:pos x="3" y="100"/>
                </a:cxn>
                <a:cxn ang="0">
                  <a:pos x="0" y="100"/>
                </a:cxn>
                <a:cxn ang="0">
                  <a:pos x="5" y="97"/>
                </a:cxn>
                <a:cxn ang="0">
                  <a:pos x="10" y="94"/>
                </a:cxn>
                <a:cxn ang="0">
                  <a:pos x="16" y="89"/>
                </a:cxn>
                <a:cxn ang="0">
                  <a:pos x="22" y="83"/>
                </a:cxn>
                <a:cxn ang="0">
                  <a:pos x="28" y="77"/>
                </a:cxn>
                <a:cxn ang="0">
                  <a:pos x="31" y="72"/>
                </a:cxn>
                <a:cxn ang="0">
                  <a:pos x="35" y="69"/>
                </a:cxn>
                <a:cxn ang="0">
                  <a:pos x="36" y="65"/>
                </a:cxn>
                <a:cxn ang="0">
                  <a:pos x="39" y="59"/>
                </a:cxn>
                <a:cxn ang="0">
                  <a:pos x="42" y="55"/>
                </a:cxn>
                <a:cxn ang="0">
                  <a:pos x="44" y="49"/>
                </a:cxn>
                <a:cxn ang="0">
                  <a:pos x="47" y="43"/>
                </a:cxn>
                <a:cxn ang="0">
                  <a:pos x="48" y="38"/>
                </a:cxn>
                <a:cxn ang="0">
                  <a:pos x="50" y="33"/>
                </a:cxn>
                <a:cxn ang="0">
                  <a:pos x="51" y="28"/>
                </a:cxn>
                <a:cxn ang="0">
                  <a:pos x="53" y="24"/>
                </a:cxn>
                <a:cxn ang="0">
                  <a:pos x="54" y="18"/>
                </a:cxn>
                <a:cxn ang="0">
                  <a:pos x="54" y="13"/>
                </a:cxn>
                <a:cxn ang="0">
                  <a:pos x="57" y="9"/>
                </a:cxn>
                <a:cxn ang="0">
                  <a:pos x="57" y="3"/>
                </a:cxn>
                <a:cxn ang="0">
                  <a:pos x="59" y="0"/>
                </a:cxn>
                <a:cxn ang="0">
                  <a:pos x="61" y="9"/>
                </a:cxn>
              </a:cxnLst>
              <a:rect l="0" t="0" r="r" b="b"/>
              <a:pathLst>
                <a:path w="61" h="102">
                  <a:moveTo>
                    <a:pt x="61" y="9"/>
                  </a:moveTo>
                  <a:lnTo>
                    <a:pt x="61" y="9"/>
                  </a:lnTo>
                  <a:lnTo>
                    <a:pt x="61" y="10"/>
                  </a:lnTo>
                  <a:lnTo>
                    <a:pt x="61" y="12"/>
                  </a:lnTo>
                  <a:lnTo>
                    <a:pt x="60" y="15"/>
                  </a:lnTo>
                  <a:lnTo>
                    <a:pt x="60" y="18"/>
                  </a:lnTo>
                  <a:lnTo>
                    <a:pt x="59" y="22"/>
                  </a:lnTo>
                  <a:lnTo>
                    <a:pt x="59" y="24"/>
                  </a:lnTo>
                  <a:lnTo>
                    <a:pt x="59" y="25"/>
                  </a:lnTo>
                  <a:lnTo>
                    <a:pt x="59" y="28"/>
                  </a:lnTo>
                  <a:lnTo>
                    <a:pt x="57" y="30"/>
                  </a:lnTo>
                  <a:lnTo>
                    <a:pt x="57" y="33"/>
                  </a:lnTo>
                  <a:lnTo>
                    <a:pt x="56" y="34"/>
                  </a:lnTo>
                  <a:lnTo>
                    <a:pt x="54" y="35"/>
                  </a:lnTo>
                  <a:lnTo>
                    <a:pt x="54" y="38"/>
                  </a:lnTo>
                  <a:lnTo>
                    <a:pt x="53" y="40"/>
                  </a:lnTo>
                  <a:lnTo>
                    <a:pt x="53" y="43"/>
                  </a:lnTo>
                  <a:lnTo>
                    <a:pt x="51" y="44"/>
                  </a:lnTo>
                  <a:lnTo>
                    <a:pt x="51" y="47"/>
                  </a:lnTo>
                  <a:lnTo>
                    <a:pt x="50" y="49"/>
                  </a:lnTo>
                  <a:lnTo>
                    <a:pt x="50" y="52"/>
                  </a:lnTo>
                  <a:lnTo>
                    <a:pt x="48" y="55"/>
                  </a:lnTo>
                  <a:lnTo>
                    <a:pt x="48" y="56"/>
                  </a:lnTo>
                  <a:lnTo>
                    <a:pt x="47" y="58"/>
                  </a:lnTo>
                  <a:lnTo>
                    <a:pt x="45" y="61"/>
                  </a:lnTo>
                  <a:lnTo>
                    <a:pt x="44" y="62"/>
                  </a:lnTo>
                  <a:lnTo>
                    <a:pt x="44" y="63"/>
                  </a:lnTo>
                  <a:lnTo>
                    <a:pt x="41" y="68"/>
                  </a:lnTo>
                  <a:lnTo>
                    <a:pt x="38" y="71"/>
                  </a:lnTo>
                  <a:lnTo>
                    <a:pt x="35" y="74"/>
                  </a:lnTo>
                  <a:lnTo>
                    <a:pt x="33" y="77"/>
                  </a:lnTo>
                  <a:lnTo>
                    <a:pt x="31" y="80"/>
                  </a:lnTo>
                  <a:lnTo>
                    <a:pt x="28" y="83"/>
                  </a:lnTo>
                  <a:lnTo>
                    <a:pt x="25" y="86"/>
                  </a:lnTo>
                  <a:lnTo>
                    <a:pt x="22" y="87"/>
                  </a:lnTo>
                  <a:lnTo>
                    <a:pt x="19" y="90"/>
                  </a:lnTo>
                  <a:lnTo>
                    <a:pt x="16" y="92"/>
                  </a:lnTo>
                  <a:lnTo>
                    <a:pt x="13" y="93"/>
                  </a:lnTo>
                  <a:lnTo>
                    <a:pt x="11" y="94"/>
                  </a:lnTo>
                  <a:lnTo>
                    <a:pt x="8" y="96"/>
                  </a:lnTo>
                  <a:lnTo>
                    <a:pt x="5" y="99"/>
                  </a:lnTo>
                  <a:lnTo>
                    <a:pt x="3" y="100"/>
                  </a:lnTo>
                  <a:lnTo>
                    <a:pt x="0" y="102"/>
                  </a:lnTo>
                  <a:lnTo>
                    <a:pt x="0" y="100"/>
                  </a:lnTo>
                  <a:lnTo>
                    <a:pt x="4" y="99"/>
                  </a:lnTo>
                  <a:lnTo>
                    <a:pt x="5" y="97"/>
                  </a:lnTo>
                  <a:lnTo>
                    <a:pt x="7" y="96"/>
                  </a:lnTo>
                  <a:lnTo>
                    <a:pt x="10" y="94"/>
                  </a:lnTo>
                  <a:lnTo>
                    <a:pt x="13" y="92"/>
                  </a:lnTo>
                  <a:lnTo>
                    <a:pt x="16" y="89"/>
                  </a:lnTo>
                  <a:lnTo>
                    <a:pt x="19" y="86"/>
                  </a:lnTo>
                  <a:lnTo>
                    <a:pt x="22" y="83"/>
                  </a:lnTo>
                  <a:lnTo>
                    <a:pt x="26" y="80"/>
                  </a:lnTo>
                  <a:lnTo>
                    <a:pt x="28" y="77"/>
                  </a:lnTo>
                  <a:lnTo>
                    <a:pt x="29" y="75"/>
                  </a:lnTo>
                  <a:lnTo>
                    <a:pt x="31" y="72"/>
                  </a:lnTo>
                  <a:lnTo>
                    <a:pt x="33" y="71"/>
                  </a:lnTo>
                  <a:lnTo>
                    <a:pt x="35" y="69"/>
                  </a:lnTo>
                  <a:lnTo>
                    <a:pt x="35" y="66"/>
                  </a:lnTo>
                  <a:lnTo>
                    <a:pt x="36" y="65"/>
                  </a:lnTo>
                  <a:lnTo>
                    <a:pt x="39" y="62"/>
                  </a:lnTo>
                  <a:lnTo>
                    <a:pt x="39" y="59"/>
                  </a:lnTo>
                  <a:lnTo>
                    <a:pt x="41" y="58"/>
                  </a:lnTo>
                  <a:lnTo>
                    <a:pt x="42" y="55"/>
                  </a:lnTo>
                  <a:lnTo>
                    <a:pt x="42" y="52"/>
                  </a:lnTo>
                  <a:lnTo>
                    <a:pt x="44" y="49"/>
                  </a:lnTo>
                  <a:lnTo>
                    <a:pt x="45" y="46"/>
                  </a:lnTo>
                  <a:lnTo>
                    <a:pt x="47" y="43"/>
                  </a:lnTo>
                  <a:lnTo>
                    <a:pt x="47" y="41"/>
                  </a:lnTo>
                  <a:lnTo>
                    <a:pt x="48" y="38"/>
                  </a:lnTo>
                  <a:lnTo>
                    <a:pt x="48" y="35"/>
                  </a:lnTo>
                  <a:lnTo>
                    <a:pt x="50" y="33"/>
                  </a:lnTo>
                  <a:lnTo>
                    <a:pt x="50" y="31"/>
                  </a:lnTo>
                  <a:lnTo>
                    <a:pt x="51" y="28"/>
                  </a:lnTo>
                  <a:lnTo>
                    <a:pt x="51" y="25"/>
                  </a:lnTo>
                  <a:lnTo>
                    <a:pt x="53" y="24"/>
                  </a:lnTo>
                  <a:lnTo>
                    <a:pt x="53" y="21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4" y="13"/>
                  </a:lnTo>
                  <a:lnTo>
                    <a:pt x="56" y="12"/>
                  </a:lnTo>
                  <a:lnTo>
                    <a:pt x="57" y="9"/>
                  </a:lnTo>
                  <a:lnTo>
                    <a:pt x="57" y="6"/>
                  </a:lnTo>
                  <a:lnTo>
                    <a:pt x="57" y="3"/>
                  </a:lnTo>
                  <a:lnTo>
                    <a:pt x="59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9"/>
                  </a:lnTo>
                  <a:lnTo>
                    <a:pt x="61" y="9"/>
                  </a:lnTo>
                  <a:close/>
                </a:path>
              </a:pathLst>
            </a:custGeom>
            <a:solidFill>
              <a:srgbClr val="9EA89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1658" y="2493"/>
              <a:ext cx="95" cy="20"/>
            </a:xfrm>
            <a:custGeom>
              <a:avLst/>
              <a:gdLst/>
              <a:ahLst/>
              <a:cxnLst>
                <a:cxn ang="0">
                  <a:pos x="93" y="6"/>
                </a:cxn>
                <a:cxn ang="0">
                  <a:pos x="90" y="5"/>
                </a:cxn>
                <a:cxn ang="0">
                  <a:pos x="87" y="3"/>
                </a:cxn>
                <a:cxn ang="0">
                  <a:pos x="80" y="2"/>
                </a:cxn>
                <a:cxn ang="0">
                  <a:pos x="76" y="2"/>
                </a:cxn>
                <a:cxn ang="0">
                  <a:pos x="71" y="0"/>
                </a:cxn>
                <a:cxn ang="0">
                  <a:pos x="67" y="0"/>
                </a:cxn>
                <a:cxn ang="0">
                  <a:pos x="62" y="0"/>
                </a:cxn>
                <a:cxn ang="0">
                  <a:pos x="59" y="0"/>
                </a:cxn>
                <a:cxn ang="0">
                  <a:pos x="55" y="0"/>
                </a:cxn>
                <a:cxn ang="0">
                  <a:pos x="51" y="0"/>
                </a:cxn>
                <a:cxn ang="0">
                  <a:pos x="46" y="0"/>
                </a:cxn>
                <a:cxn ang="0">
                  <a:pos x="42" y="2"/>
                </a:cxn>
                <a:cxn ang="0">
                  <a:pos x="39" y="2"/>
                </a:cxn>
                <a:cxn ang="0">
                  <a:pos x="34" y="3"/>
                </a:cxn>
                <a:cxn ang="0">
                  <a:pos x="28" y="5"/>
                </a:cxn>
                <a:cxn ang="0">
                  <a:pos x="24" y="6"/>
                </a:cxn>
                <a:cxn ang="0">
                  <a:pos x="20" y="8"/>
                </a:cxn>
                <a:cxn ang="0">
                  <a:pos x="15" y="11"/>
                </a:cxn>
                <a:cxn ang="0">
                  <a:pos x="9" y="14"/>
                </a:cxn>
                <a:cxn ang="0">
                  <a:pos x="5" y="17"/>
                </a:cxn>
                <a:cxn ang="0">
                  <a:pos x="9" y="15"/>
                </a:cxn>
                <a:cxn ang="0">
                  <a:pos x="18" y="12"/>
                </a:cxn>
                <a:cxn ang="0">
                  <a:pos x="23" y="11"/>
                </a:cxn>
                <a:cxn ang="0">
                  <a:pos x="27" y="9"/>
                </a:cxn>
                <a:cxn ang="0">
                  <a:pos x="30" y="8"/>
                </a:cxn>
                <a:cxn ang="0">
                  <a:pos x="34" y="8"/>
                </a:cxn>
                <a:cxn ang="0">
                  <a:pos x="39" y="6"/>
                </a:cxn>
                <a:cxn ang="0">
                  <a:pos x="43" y="6"/>
                </a:cxn>
                <a:cxn ang="0">
                  <a:pos x="48" y="5"/>
                </a:cxn>
                <a:cxn ang="0">
                  <a:pos x="54" y="5"/>
                </a:cxn>
                <a:cxn ang="0">
                  <a:pos x="59" y="5"/>
                </a:cxn>
                <a:cxn ang="0">
                  <a:pos x="64" y="5"/>
                </a:cxn>
                <a:cxn ang="0">
                  <a:pos x="68" y="6"/>
                </a:cxn>
                <a:cxn ang="0">
                  <a:pos x="76" y="8"/>
                </a:cxn>
                <a:cxn ang="0">
                  <a:pos x="82" y="8"/>
                </a:cxn>
                <a:cxn ang="0">
                  <a:pos x="87" y="9"/>
                </a:cxn>
                <a:cxn ang="0">
                  <a:pos x="93" y="11"/>
                </a:cxn>
                <a:cxn ang="0">
                  <a:pos x="95" y="6"/>
                </a:cxn>
              </a:cxnLst>
              <a:rect l="0" t="0" r="r" b="b"/>
              <a:pathLst>
                <a:path w="95" h="20">
                  <a:moveTo>
                    <a:pt x="95" y="6"/>
                  </a:moveTo>
                  <a:lnTo>
                    <a:pt x="93" y="6"/>
                  </a:lnTo>
                  <a:lnTo>
                    <a:pt x="93" y="5"/>
                  </a:lnTo>
                  <a:lnTo>
                    <a:pt x="90" y="5"/>
                  </a:lnTo>
                  <a:lnTo>
                    <a:pt x="89" y="5"/>
                  </a:lnTo>
                  <a:lnTo>
                    <a:pt x="87" y="3"/>
                  </a:lnTo>
                  <a:lnTo>
                    <a:pt x="85" y="3"/>
                  </a:lnTo>
                  <a:lnTo>
                    <a:pt x="80" y="2"/>
                  </a:lnTo>
                  <a:lnTo>
                    <a:pt x="77" y="2"/>
                  </a:lnTo>
                  <a:lnTo>
                    <a:pt x="76" y="2"/>
                  </a:lnTo>
                  <a:lnTo>
                    <a:pt x="73" y="2"/>
                  </a:lnTo>
                  <a:lnTo>
                    <a:pt x="71" y="0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5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5" y="2"/>
                  </a:lnTo>
                  <a:lnTo>
                    <a:pt x="42" y="2"/>
                  </a:lnTo>
                  <a:lnTo>
                    <a:pt x="40" y="2"/>
                  </a:lnTo>
                  <a:lnTo>
                    <a:pt x="39" y="2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1" y="5"/>
                  </a:lnTo>
                  <a:lnTo>
                    <a:pt x="28" y="5"/>
                  </a:lnTo>
                  <a:lnTo>
                    <a:pt x="27" y="6"/>
                  </a:lnTo>
                  <a:lnTo>
                    <a:pt x="24" y="6"/>
                  </a:lnTo>
                  <a:lnTo>
                    <a:pt x="23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5" y="11"/>
                  </a:lnTo>
                  <a:lnTo>
                    <a:pt x="12" y="12"/>
                  </a:lnTo>
                  <a:lnTo>
                    <a:pt x="9" y="14"/>
                  </a:lnTo>
                  <a:lnTo>
                    <a:pt x="8" y="15"/>
                  </a:lnTo>
                  <a:lnTo>
                    <a:pt x="5" y="17"/>
                  </a:lnTo>
                  <a:lnTo>
                    <a:pt x="0" y="20"/>
                  </a:lnTo>
                  <a:lnTo>
                    <a:pt x="9" y="15"/>
                  </a:lnTo>
                  <a:lnTo>
                    <a:pt x="12" y="15"/>
                  </a:lnTo>
                  <a:lnTo>
                    <a:pt x="18" y="12"/>
                  </a:lnTo>
                  <a:lnTo>
                    <a:pt x="21" y="12"/>
                  </a:lnTo>
                  <a:lnTo>
                    <a:pt x="23" y="11"/>
                  </a:lnTo>
                  <a:lnTo>
                    <a:pt x="24" y="11"/>
                  </a:lnTo>
                  <a:lnTo>
                    <a:pt x="27" y="9"/>
                  </a:lnTo>
                  <a:lnTo>
                    <a:pt x="28" y="9"/>
                  </a:lnTo>
                  <a:lnTo>
                    <a:pt x="30" y="8"/>
                  </a:lnTo>
                  <a:lnTo>
                    <a:pt x="33" y="8"/>
                  </a:lnTo>
                  <a:lnTo>
                    <a:pt x="34" y="8"/>
                  </a:lnTo>
                  <a:lnTo>
                    <a:pt x="37" y="8"/>
                  </a:lnTo>
                  <a:lnTo>
                    <a:pt x="39" y="6"/>
                  </a:lnTo>
                  <a:lnTo>
                    <a:pt x="42" y="6"/>
                  </a:lnTo>
                  <a:lnTo>
                    <a:pt x="43" y="6"/>
                  </a:lnTo>
                  <a:lnTo>
                    <a:pt x="45" y="5"/>
                  </a:lnTo>
                  <a:lnTo>
                    <a:pt x="48" y="5"/>
                  </a:lnTo>
                  <a:lnTo>
                    <a:pt x="49" y="5"/>
                  </a:lnTo>
                  <a:lnTo>
                    <a:pt x="54" y="5"/>
                  </a:lnTo>
                  <a:lnTo>
                    <a:pt x="58" y="5"/>
                  </a:lnTo>
                  <a:lnTo>
                    <a:pt x="59" y="5"/>
                  </a:lnTo>
                  <a:lnTo>
                    <a:pt x="61" y="5"/>
                  </a:lnTo>
                  <a:lnTo>
                    <a:pt x="64" y="5"/>
                  </a:lnTo>
                  <a:lnTo>
                    <a:pt x="65" y="6"/>
                  </a:lnTo>
                  <a:lnTo>
                    <a:pt x="68" y="6"/>
                  </a:lnTo>
                  <a:lnTo>
                    <a:pt x="73" y="6"/>
                  </a:lnTo>
                  <a:lnTo>
                    <a:pt x="76" y="8"/>
                  </a:lnTo>
                  <a:lnTo>
                    <a:pt x="79" y="8"/>
                  </a:lnTo>
                  <a:lnTo>
                    <a:pt x="82" y="8"/>
                  </a:lnTo>
                  <a:lnTo>
                    <a:pt x="85" y="9"/>
                  </a:lnTo>
                  <a:lnTo>
                    <a:pt x="87" y="9"/>
                  </a:lnTo>
                  <a:lnTo>
                    <a:pt x="90" y="9"/>
                  </a:lnTo>
                  <a:lnTo>
                    <a:pt x="93" y="11"/>
                  </a:lnTo>
                  <a:lnTo>
                    <a:pt x="95" y="6"/>
                  </a:lnTo>
                  <a:lnTo>
                    <a:pt x="95" y="6"/>
                  </a:lnTo>
                  <a:close/>
                </a:path>
              </a:pathLst>
            </a:custGeom>
            <a:solidFill>
              <a:srgbClr val="9EA89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1138" y="2442"/>
              <a:ext cx="115" cy="115"/>
            </a:xfrm>
            <a:custGeom>
              <a:avLst/>
              <a:gdLst/>
              <a:ahLst/>
              <a:cxnLst>
                <a:cxn ang="0">
                  <a:pos x="63" y="115"/>
                </a:cxn>
                <a:cxn ang="0">
                  <a:pos x="71" y="113"/>
                </a:cxn>
                <a:cxn ang="0">
                  <a:pos x="80" y="110"/>
                </a:cxn>
                <a:cxn ang="0">
                  <a:pos x="87" y="106"/>
                </a:cxn>
                <a:cxn ang="0">
                  <a:pos x="94" y="101"/>
                </a:cxn>
                <a:cxn ang="0">
                  <a:pos x="100" y="96"/>
                </a:cxn>
                <a:cxn ang="0">
                  <a:pos x="105" y="90"/>
                </a:cxn>
                <a:cxn ang="0">
                  <a:pos x="109" y="82"/>
                </a:cxn>
                <a:cxn ang="0">
                  <a:pos x="112" y="73"/>
                </a:cxn>
                <a:cxn ang="0">
                  <a:pos x="113" y="65"/>
                </a:cxn>
                <a:cxn ang="0">
                  <a:pos x="115" y="57"/>
                </a:cxn>
                <a:cxn ang="0">
                  <a:pos x="113" y="48"/>
                </a:cxn>
                <a:cxn ang="0">
                  <a:pos x="112" y="40"/>
                </a:cxn>
                <a:cxn ang="0">
                  <a:pos x="109" y="31"/>
                </a:cxn>
                <a:cxn ang="0">
                  <a:pos x="105" y="25"/>
                </a:cxn>
                <a:cxn ang="0">
                  <a:pos x="100" y="19"/>
                </a:cxn>
                <a:cxn ang="0">
                  <a:pos x="94" y="12"/>
                </a:cxn>
                <a:cxn ang="0">
                  <a:pos x="87" y="7"/>
                </a:cxn>
                <a:cxn ang="0">
                  <a:pos x="80" y="4"/>
                </a:cxn>
                <a:cxn ang="0">
                  <a:pos x="71" y="1"/>
                </a:cxn>
                <a:cxn ang="0">
                  <a:pos x="63" y="0"/>
                </a:cxn>
                <a:cxn ang="0">
                  <a:pos x="54" y="0"/>
                </a:cxn>
                <a:cxn ang="0">
                  <a:pos x="44" y="1"/>
                </a:cxn>
                <a:cxn ang="0">
                  <a:pos x="37" y="3"/>
                </a:cxn>
                <a:cxn ang="0">
                  <a:pos x="29" y="6"/>
                </a:cxn>
                <a:cxn ang="0">
                  <a:pos x="22" y="10"/>
                </a:cxn>
                <a:cxn ang="0">
                  <a:pos x="16" y="16"/>
                </a:cxn>
                <a:cxn ang="0">
                  <a:pos x="10" y="22"/>
                </a:cxn>
                <a:cxn ang="0">
                  <a:pos x="6" y="29"/>
                </a:cxn>
                <a:cxn ang="0">
                  <a:pos x="3" y="37"/>
                </a:cxn>
                <a:cxn ang="0">
                  <a:pos x="1" y="44"/>
                </a:cxn>
                <a:cxn ang="0">
                  <a:pos x="0" y="54"/>
                </a:cxn>
                <a:cxn ang="0">
                  <a:pos x="0" y="63"/>
                </a:cxn>
                <a:cxn ang="0">
                  <a:pos x="1" y="71"/>
                </a:cxn>
                <a:cxn ang="0">
                  <a:pos x="4" y="79"/>
                </a:cxn>
                <a:cxn ang="0">
                  <a:pos x="7" y="87"/>
                </a:cxn>
                <a:cxn ang="0">
                  <a:pos x="12" y="93"/>
                </a:cxn>
                <a:cxn ang="0">
                  <a:pos x="19" y="99"/>
                </a:cxn>
                <a:cxn ang="0">
                  <a:pos x="25" y="104"/>
                </a:cxn>
                <a:cxn ang="0">
                  <a:pos x="31" y="109"/>
                </a:cxn>
                <a:cxn ang="0">
                  <a:pos x="40" y="112"/>
                </a:cxn>
                <a:cxn ang="0">
                  <a:pos x="47" y="115"/>
                </a:cxn>
                <a:cxn ang="0">
                  <a:pos x="57" y="115"/>
                </a:cxn>
              </a:cxnLst>
              <a:rect l="0" t="0" r="r" b="b"/>
              <a:pathLst>
                <a:path w="115" h="115">
                  <a:moveTo>
                    <a:pt x="57" y="115"/>
                  </a:moveTo>
                  <a:lnTo>
                    <a:pt x="60" y="115"/>
                  </a:lnTo>
                  <a:lnTo>
                    <a:pt x="63" y="115"/>
                  </a:lnTo>
                  <a:lnTo>
                    <a:pt x="66" y="115"/>
                  </a:lnTo>
                  <a:lnTo>
                    <a:pt x="68" y="113"/>
                  </a:lnTo>
                  <a:lnTo>
                    <a:pt x="71" y="113"/>
                  </a:lnTo>
                  <a:lnTo>
                    <a:pt x="74" y="112"/>
                  </a:lnTo>
                  <a:lnTo>
                    <a:pt x="77" y="112"/>
                  </a:lnTo>
                  <a:lnTo>
                    <a:pt x="80" y="110"/>
                  </a:lnTo>
                  <a:lnTo>
                    <a:pt x="82" y="109"/>
                  </a:lnTo>
                  <a:lnTo>
                    <a:pt x="85" y="107"/>
                  </a:lnTo>
                  <a:lnTo>
                    <a:pt x="87" y="106"/>
                  </a:lnTo>
                  <a:lnTo>
                    <a:pt x="90" y="104"/>
                  </a:lnTo>
                  <a:lnTo>
                    <a:pt x="91" y="103"/>
                  </a:lnTo>
                  <a:lnTo>
                    <a:pt x="94" y="101"/>
                  </a:lnTo>
                  <a:lnTo>
                    <a:pt x="96" y="99"/>
                  </a:lnTo>
                  <a:lnTo>
                    <a:pt x="99" y="97"/>
                  </a:lnTo>
                  <a:lnTo>
                    <a:pt x="100" y="96"/>
                  </a:lnTo>
                  <a:lnTo>
                    <a:pt x="102" y="93"/>
                  </a:lnTo>
                  <a:lnTo>
                    <a:pt x="103" y="91"/>
                  </a:lnTo>
                  <a:lnTo>
                    <a:pt x="105" y="90"/>
                  </a:lnTo>
                  <a:lnTo>
                    <a:pt x="106" y="87"/>
                  </a:lnTo>
                  <a:lnTo>
                    <a:pt x="108" y="84"/>
                  </a:lnTo>
                  <a:lnTo>
                    <a:pt x="109" y="82"/>
                  </a:lnTo>
                  <a:lnTo>
                    <a:pt x="110" y="79"/>
                  </a:lnTo>
                  <a:lnTo>
                    <a:pt x="110" y="76"/>
                  </a:lnTo>
                  <a:lnTo>
                    <a:pt x="112" y="73"/>
                  </a:lnTo>
                  <a:lnTo>
                    <a:pt x="113" y="71"/>
                  </a:lnTo>
                  <a:lnTo>
                    <a:pt x="113" y="68"/>
                  </a:lnTo>
                  <a:lnTo>
                    <a:pt x="113" y="65"/>
                  </a:lnTo>
                  <a:lnTo>
                    <a:pt x="113" y="63"/>
                  </a:lnTo>
                  <a:lnTo>
                    <a:pt x="115" y="59"/>
                  </a:lnTo>
                  <a:lnTo>
                    <a:pt x="115" y="57"/>
                  </a:lnTo>
                  <a:lnTo>
                    <a:pt x="115" y="54"/>
                  </a:lnTo>
                  <a:lnTo>
                    <a:pt x="113" y="51"/>
                  </a:lnTo>
                  <a:lnTo>
                    <a:pt x="113" y="48"/>
                  </a:lnTo>
                  <a:lnTo>
                    <a:pt x="113" y="44"/>
                  </a:lnTo>
                  <a:lnTo>
                    <a:pt x="113" y="41"/>
                  </a:lnTo>
                  <a:lnTo>
                    <a:pt x="112" y="40"/>
                  </a:lnTo>
                  <a:lnTo>
                    <a:pt x="110" y="37"/>
                  </a:lnTo>
                  <a:lnTo>
                    <a:pt x="110" y="34"/>
                  </a:lnTo>
                  <a:lnTo>
                    <a:pt x="109" y="31"/>
                  </a:lnTo>
                  <a:lnTo>
                    <a:pt x="108" y="29"/>
                  </a:lnTo>
                  <a:lnTo>
                    <a:pt x="106" y="26"/>
                  </a:lnTo>
                  <a:lnTo>
                    <a:pt x="105" y="25"/>
                  </a:lnTo>
                  <a:lnTo>
                    <a:pt x="103" y="22"/>
                  </a:lnTo>
                  <a:lnTo>
                    <a:pt x="102" y="20"/>
                  </a:lnTo>
                  <a:lnTo>
                    <a:pt x="100" y="19"/>
                  </a:lnTo>
                  <a:lnTo>
                    <a:pt x="99" y="16"/>
                  </a:lnTo>
                  <a:lnTo>
                    <a:pt x="96" y="13"/>
                  </a:lnTo>
                  <a:lnTo>
                    <a:pt x="94" y="12"/>
                  </a:lnTo>
                  <a:lnTo>
                    <a:pt x="91" y="10"/>
                  </a:lnTo>
                  <a:lnTo>
                    <a:pt x="90" y="9"/>
                  </a:lnTo>
                  <a:lnTo>
                    <a:pt x="87" y="7"/>
                  </a:lnTo>
                  <a:lnTo>
                    <a:pt x="85" y="6"/>
                  </a:lnTo>
                  <a:lnTo>
                    <a:pt x="82" y="4"/>
                  </a:lnTo>
                  <a:lnTo>
                    <a:pt x="80" y="4"/>
                  </a:lnTo>
                  <a:lnTo>
                    <a:pt x="77" y="3"/>
                  </a:lnTo>
                  <a:lnTo>
                    <a:pt x="74" y="1"/>
                  </a:lnTo>
                  <a:lnTo>
                    <a:pt x="71" y="1"/>
                  </a:lnTo>
                  <a:lnTo>
                    <a:pt x="68" y="1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44" y="1"/>
                  </a:lnTo>
                  <a:lnTo>
                    <a:pt x="43" y="1"/>
                  </a:lnTo>
                  <a:lnTo>
                    <a:pt x="40" y="1"/>
                  </a:lnTo>
                  <a:lnTo>
                    <a:pt x="37" y="3"/>
                  </a:lnTo>
                  <a:lnTo>
                    <a:pt x="34" y="4"/>
                  </a:lnTo>
                  <a:lnTo>
                    <a:pt x="31" y="4"/>
                  </a:lnTo>
                  <a:lnTo>
                    <a:pt x="29" y="6"/>
                  </a:lnTo>
                  <a:lnTo>
                    <a:pt x="26" y="7"/>
                  </a:lnTo>
                  <a:lnTo>
                    <a:pt x="25" y="9"/>
                  </a:lnTo>
                  <a:lnTo>
                    <a:pt x="22" y="10"/>
                  </a:lnTo>
                  <a:lnTo>
                    <a:pt x="21" y="12"/>
                  </a:lnTo>
                  <a:lnTo>
                    <a:pt x="19" y="13"/>
                  </a:lnTo>
                  <a:lnTo>
                    <a:pt x="16" y="16"/>
                  </a:lnTo>
                  <a:lnTo>
                    <a:pt x="15" y="19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9" y="25"/>
                  </a:lnTo>
                  <a:lnTo>
                    <a:pt x="7" y="26"/>
                  </a:lnTo>
                  <a:lnTo>
                    <a:pt x="6" y="29"/>
                  </a:lnTo>
                  <a:lnTo>
                    <a:pt x="6" y="31"/>
                  </a:lnTo>
                  <a:lnTo>
                    <a:pt x="4" y="34"/>
                  </a:lnTo>
                  <a:lnTo>
                    <a:pt x="3" y="37"/>
                  </a:lnTo>
                  <a:lnTo>
                    <a:pt x="1" y="40"/>
                  </a:lnTo>
                  <a:lnTo>
                    <a:pt x="1" y="41"/>
                  </a:lnTo>
                  <a:lnTo>
                    <a:pt x="1" y="44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1" y="68"/>
                  </a:lnTo>
                  <a:lnTo>
                    <a:pt x="1" y="71"/>
                  </a:lnTo>
                  <a:lnTo>
                    <a:pt x="1" y="73"/>
                  </a:lnTo>
                  <a:lnTo>
                    <a:pt x="3" y="76"/>
                  </a:lnTo>
                  <a:lnTo>
                    <a:pt x="4" y="79"/>
                  </a:lnTo>
                  <a:lnTo>
                    <a:pt x="6" y="82"/>
                  </a:lnTo>
                  <a:lnTo>
                    <a:pt x="6" y="84"/>
                  </a:lnTo>
                  <a:lnTo>
                    <a:pt x="7" y="87"/>
                  </a:lnTo>
                  <a:lnTo>
                    <a:pt x="9" y="90"/>
                  </a:lnTo>
                  <a:lnTo>
                    <a:pt x="10" y="91"/>
                  </a:lnTo>
                  <a:lnTo>
                    <a:pt x="12" y="93"/>
                  </a:lnTo>
                  <a:lnTo>
                    <a:pt x="15" y="96"/>
                  </a:lnTo>
                  <a:lnTo>
                    <a:pt x="16" y="97"/>
                  </a:lnTo>
                  <a:lnTo>
                    <a:pt x="19" y="99"/>
                  </a:lnTo>
                  <a:lnTo>
                    <a:pt x="21" y="101"/>
                  </a:lnTo>
                  <a:lnTo>
                    <a:pt x="22" y="103"/>
                  </a:lnTo>
                  <a:lnTo>
                    <a:pt x="25" y="104"/>
                  </a:lnTo>
                  <a:lnTo>
                    <a:pt x="26" y="106"/>
                  </a:lnTo>
                  <a:lnTo>
                    <a:pt x="29" y="107"/>
                  </a:lnTo>
                  <a:lnTo>
                    <a:pt x="31" y="109"/>
                  </a:lnTo>
                  <a:lnTo>
                    <a:pt x="34" y="110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3" y="113"/>
                  </a:lnTo>
                  <a:lnTo>
                    <a:pt x="44" y="113"/>
                  </a:lnTo>
                  <a:lnTo>
                    <a:pt x="47" y="115"/>
                  </a:lnTo>
                  <a:lnTo>
                    <a:pt x="51" y="115"/>
                  </a:lnTo>
                  <a:lnTo>
                    <a:pt x="54" y="115"/>
                  </a:lnTo>
                  <a:lnTo>
                    <a:pt x="57" y="115"/>
                  </a:lnTo>
                  <a:lnTo>
                    <a:pt x="57" y="115"/>
                  </a:lnTo>
                  <a:close/>
                </a:path>
              </a:pathLst>
            </a:custGeom>
            <a:solidFill>
              <a:srgbClr val="E6F2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1142" y="2452"/>
              <a:ext cx="99" cy="87"/>
            </a:xfrm>
            <a:custGeom>
              <a:avLst/>
              <a:gdLst/>
              <a:ahLst/>
              <a:cxnLst>
                <a:cxn ang="0">
                  <a:pos x="25" y="13"/>
                </a:cxn>
                <a:cxn ang="0">
                  <a:pos x="19" y="19"/>
                </a:cxn>
                <a:cxn ang="0">
                  <a:pos x="2" y="24"/>
                </a:cxn>
                <a:cxn ang="0">
                  <a:pos x="11" y="27"/>
                </a:cxn>
                <a:cxn ang="0">
                  <a:pos x="21" y="28"/>
                </a:cxn>
                <a:cxn ang="0">
                  <a:pos x="28" y="24"/>
                </a:cxn>
                <a:cxn ang="0">
                  <a:pos x="34" y="21"/>
                </a:cxn>
                <a:cxn ang="0">
                  <a:pos x="43" y="32"/>
                </a:cxn>
                <a:cxn ang="0">
                  <a:pos x="37" y="37"/>
                </a:cxn>
                <a:cxn ang="0">
                  <a:pos x="30" y="41"/>
                </a:cxn>
                <a:cxn ang="0">
                  <a:pos x="24" y="49"/>
                </a:cxn>
                <a:cxn ang="0">
                  <a:pos x="18" y="56"/>
                </a:cxn>
                <a:cxn ang="0">
                  <a:pos x="15" y="66"/>
                </a:cxn>
                <a:cxn ang="0">
                  <a:pos x="12" y="77"/>
                </a:cxn>
                <a:cxn ang="0">
                  <a:pos x="11" y="83"/>
                </a:cxn>
                <a:cxn ang="0">
                  <a:pos x="11" y="87"/>
                </a:cxn>
                <a:cxn ang="0">
                  <a:pos x="19" y="77"/>
                </a:cxn>
                <a:cxn ang="0">
                  <a:pos x="24" y="69"/>
                </a:cxn>
                <a:cxn ang="0">
                  <a:pos x="27" y="63"/>
                </a:cxn>
                <a:cxn ang="0">
                  <a:pos x="30" y="56"/>
                </a:cxn>
                <a:cxn ang="0">
                  <a:pos x="55" y="49"/>
                </a:cxn>
                <a:cxn ang="0">
                  <a:pos x="59" y="56"/>
                </a:cxn>
                <a:cxn ang="0">
                  <a:pos x="64" y="65"/>
                </a:cxn>
                <a:cxn ang="0">
                  <a:pos x="71" y="72"/>
                </a:cxn>
                <a:cxn ang="0">
                  <a:pos x="80" y="77"/>
                </a:cxn>
                <a:cxn ang="0">
                  <a:pos x="87" y="78"/>
                </a:cxn>
                <a:cxn ang="0">
                  <a:pos x="95" y="80"/>
                </a:cxn>
                <a:cxn ang="0">
                  <a:pos x="99" y="81"/>
                </a:cxn>
                <a:cxn ang="0">
                  <a:pos x="95" y="74"/>
                </a:cxn>
                <a:cxn ang="0">
                  <a:pos x="89" y="68"/>
                </a:cxn>
                <a:cxn ang="0">
                  <a:pos x="83" y="63"/>
                </a:cxn>
                <a:cxn ang="0">
                  <a:pos x="74" y="62"/>
                </a:cxn>
                <a:cxn ang="0">
                  <a:pos x="73" y="55"/>
                </a:cxn>
                <a:cxn ang="0">
                  <a:pos x="73" y="46"/>
                </a:cxn>
                <a:cxn ang="0">
                  <a:pos x="71" y="40"/>
                </a:cxn>
                <a:cxn ang="0">
                  <a:pos x="70" y="32"/>
                </a:cxn>
                <a:cxn ang="0">
                  <a:pos x="70" y="27"/>
                </a:cxn>
                <a:cxn ang="0">
                  <a:pos x="64" y="18"/>
                </a:cxn>
                <a:cxn ang="0">
                  <a:pos x="56" y="12"/>
                </a:cxn>
                <a:cxn ang="0">
                  <a:pos x="87" y="19"/>
                </a:cxn>
                <a:cxn ang="0">
                  <a:pos x="83" y="12"/>
                </a:cxn>
                <a:cxn ang="0">
                  <a:pos x="74" y="6"/>
                </a:cxn>
                <a:cxn ang="0">
                  <a:pos x="68" y="2"/>
                </a:cxn>
                <a:cxn ang="0">
                  <a:pos x="61" y="0"/>
                </a:cxn>
                <a:cxn ang="0">
                  <a:pos x="55" y="0"/>
                </a:cxn>
                <a:cxn ang="0">
                  <a:pos x="47" y="2"/>
                </a:cxn>
                <a:cxn ang="0">
                  <a:pos x="43" y="3"/>
                </a:cxn>
                <a:cxn ang="0">
                  <a:pos x="39" y="4"/>
                </a:cxn>
                <a:cxn ang="0">
                  <a:pos x="33" y="7"/>
                </a:cxn>
                <a:cxn ang="0">
                  <a:pos x="30" y="10"/>
                </a:cxn>
              </a:cxnLst>
              <a:rect l="0" t="0" r="r" b="b"/>
              <a:pathLst>
                <a:path w="99" h="87">
                  <a:moveTo>
                    <a:pt x="30" y="10"/>
                  </a:moveTo>
                  <a:lnTo>
                    <a:pt x="27" y="10"/>
                  </a:lnTo>
                  <a:lnTo>
                    <a:pt x="25" y="13"/>
                  </a:lnTo>
                  <a:lnTo>
                    <a:pt x="24" y="15"/>
                  </a:lnTo>
                  <a:lnTo>
                    <a:pt x="22" y="16"/>
                  </a:lnTo>
                  <a:lnTo>
                    <a:pt x="19" y="19"/>
                  </a:lnTo>
                  <a:lnTo>
                    <a:pt x="18" y="21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5" y="25"/>
                  </a:lnTo>
                  <a:lnTo>
                    <a:pt x="8" y="27"/>
                  </a:lnTo>
                  <a:lnTo>
                    <a:pt x="11" y="27"/>
                  </a:lnTo>
                  <a:lnTo>
                    <a:pt x="14" y="28"/>
                  </a:lnTo>
                  <a:lnTo>
                    <a:pt x="18" y="28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5" y="25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3" y="21"/>
                  </a:lnTo>
                  <a:lnTo>
                    <a:pt x="34" y="21"/>
                  </a:lnTo>
                  <a:lnTo>
                    <a:pt x="45" y="32"/>
                  </a:lnTo>
                  <a:lnTo>
                    <a:pt x="45" y="32"/>
                  </a:lnTo>
                  <a:lnTo>
                    <a:pt x="43" y="32"/>
                  </a:lnTo>
                  <a:lnTo>
                    <a:pt x="42" y="34"/>
                  </a:lnTo>
                  <a:lnTo>
                    <a:pt x="40" y="35"/>
                  </a:lnTo>
                  <a:lnTo>
                    <a:pt x="37" y="37"/>
                  </a:lnTo>
                  <a:lnTo>
                    <a:pt x="33" y="40"/>
                  </a:lnTo>
                  <a:lnTo>
                    <a:pt x="31" y="40"/>
                  </a:lnTo>
                  <a:lnTo>
                    <a:pt x="30" y="41"/>
                  </a:lnTo>
                  <a:lnTo>
                    <a:pt x="27" y="44"/>
                  </a:lnTo>
                  <a:lnTo>
                    <a:pt x="25" y="46"/>
                  </a:lnTo>
                  <a:lnTo>
                    <a:pt x="24" y="49"/>
                  </a:lnTo>
                  <a:lnTo>
                    <a:pt x="21" y="50"/>
                  </a:lnTo>
                  <a:lnTo>
                    <a:pt x="19" y="53"/>
                  </a:lnTo>
                  <a:lnTo>
                    <a:pt x="18" y="56"/>
                  </a:lnTo>
                  <a:lnTo>
                    <a:pt x="17" y="59"/>
                  </a:lnTo>
                  <a:lnTo>
                    <a:pt x="17" y="63"/>
                  </a:lnTo>
                  <a:lnTo>
                    <a:pt x="15" y="66"/>
                  </a:lnTo>
                  <a:lnTo>
                    <a:pt x="14" y="71"/>
                  </a:lnTo>
                  <a:lnTo>
                    <a:pt x="12" y="72"/>
                  </a:lnTo>
                  <a:lnTo>
                    <a:pt x="12" y="77"/>
                  </a:lnTo>
                  <a:lnTo>
                    <a:pt x="11" y="80"/>
                  </a:lnTo>
                  <a:lnTo>
                    <a:pt x="11" y="81"/>
                  </a:lnTo>
                  <a:lnTo>
                    <a:pt x="11" y="83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1" y="87"/>
                  </a:lnTo>
                  <a:lnTo>
                    <a:pt x="15" y="83"/>
                  </a:lnTo>
                  <a:lnTo>
                    <a:pt x="18" y="80"/>
                  </a:lnTo>
                  <a:lnTo>
                    <a:pt x="19" y="77"/>
                  </a:lnTo>
                  <a:lnTo>
                    <a:pt x="22" y="74"/>
                  </a:lnTo>
                  <a:lnTo>
                    <a:pt x="24" y="72"/>
                  </a:lnTo>
                  <a:lnTo>
                    <a:pt x="24" y="69"/>
                  </a:lnTo>
                  <a:lnTo>
                    <a:pt x="25" y="66"/>
                  </a:lnTo>
                  <a:lnTo>
                    <a:pt x="27" y="65"/>
                  </a:lnTo>
                  <a:lnTo>
                    <a:pt x="27" y="63"/>
                  </a:lnTo>
                  <a:lnTo>
                    <a:pt x="28" y="61"/>
                  </a:lnTo>
                  <a:lnTo>
                    <a:pt x="28" y="58"/>
                  </a:lnTo>
                  <a:lnTo>
                    <a:pt x="30" y="56"/>
                  </a:lnTo>
                  <a:lnTo>
                    <a:pt x="53" y="46"/>
                  </a:lnTo>
                  <a:lnTo>
                    <a:pt x="53" y="47"/>
                  </a:lnTo>
                  <a:lnTo>
                    <a:pt x="55" y="49"/>
                  </a:lnTo>
                  <a:lnTo>
                    <a:pt x="56" y="52"/>
                  </a:lnTo>
                  <a:lnTo>
                    <a:pt x="58" y="53"/>
                  </a:lnTo>
                  <a:lnTo>
                    <a:pt x="59" y="56"/>
                  </a:lnTo>
                  <a:lnTo>
                    <a:pt x="61" y="59"/>
                  </a:lnTo>
                  <a:lnTo>
                    <a:pt x="62" y="63"/>
                  </a:lnTo>
                  <a:lnTo>
                    <a:pt x="64" y="65"/>
                  </a:lnTo>
                  <a:lnTo>
                    <a:pt x="65" y="68"/>
                  </a:lnTo>
                  <a:lnTo>
                    <a:pt x="68" y="71"/>
                  </a:lnTo>
                  <a:lnTo>
                    <a:pt x="71" y="72"/>
                  </a:lnTo>
                  <a:lnTo>
                    <a:pt x="73" y="74"/>
                  </a:lnTo>
                  <a:lnTo>
                    <a:pt x="76" y="75"/>
                  </a:lnTo>
                  <a:lnTo>
                    <a:pt x="80" y="77"/>
                  </a:lnTo>
                  <a:lnTo>
                    <a:pt x="83" y="78"/>
                  </a:lnTo>
                  <a:lnTo>
                    <a:pt x="84" y="78"/>
                  </a:lnTo>
                  <a:lnTo>
                    <a:pt x="87" y="78"/>
                  </a:lnTo>
                  <a:lnTo>
                    <a:pt x="90" y="80"/>
                  </a:lnTo>
                  <a:lnTo>
                    <a:pt x="93" y="80"/>
                  </a:lnTo>
                  <a:lnTo>
                    <a:pt x="95" y="80"/>
                  </a:lnTo>
                  <a:lnTo>
                    <a:pt x="96" y="80"/>
                  </a:lnTo>
                  <a:lnTo>
                    <a:pt x="98" y="81"/>
                  </a:lnTo>
                  <a:lnTo>
                    <a:pt x="99" y="81"/>
                  </a:lnTo>
                  <a:lnTo>
                    <a:pt x="99" y="80"/>
                  </a:lnTo>
                  <a:lnTo>
                    <a:pt x="98" y="77"/>
                  </a:lnTo>
                  <a:lnTo>
                    <a:pt x="95" y="74"/>
                  </a:lnTo>
                  <a:lnTo>
                    <a:pt x="93" y="72"/>
                  </a:lnTo>
                  <a:lnTo>
                    <a:pt x="90" y="71"/>
                  </a:lnTo>
                  <a:lnTo>
                    <a:pt x="89" y="68"/>
                  </a:lnTo>
                  <a:lnTo>
                    <a:pt x="87" y="66"/>
                  </a:lnTo>
                  <a:lnTo>
                    <a:pt x="84" y="65"/>
                  </a:lnTo>
                  <a:lnTo>
                    <a:pt x="83" y="63"/>
                  </a:lnTo>
                  <a:lnTo>
                    <a:pt x="80" y="63"/>
                  </a:lnTo>
                  <a:lnTo>
                    <a:pt x="77" y="62"/>
                  </a:lnTo>
                  <a:lnTo>
                    <a:pt x="74" y="62"/>
                  </a:lnTo>
                  <a:lnTo>
                    <a:pt x="74" y="59"/>
                  </a:lnTo>
                  <a:lnTo>
                    <a:pt x="73" y="58"/>
                  </a:lnTo>
                  <a:lnTo>
                    <a:pt x="73" y="55"/>
                  </a:lnTo>
                  <a:lnTo>
                    <a:pt x="73" y="50"/>
                  </a:lnTo>
                  <a:lnTo>
                    <a:pt x="73" y="49"/>
                  </a:lnTo>
                  <a:lnTo>
                    <a:pt x="73" y="46"/>
                  </a:lnTo>
                  <a:lnTo>
                    <a:pt x="73" y="44"/>
                  </a:lnTo>
                  <a:lnTo>
                    <a:pt x="73" y="43"/>
                  </a:lnTo>
                  <a:lnTo>
                    <a:pt x="71" y="40"/>
                  </a:lnTo>
                  <a:lnTo>
                    <a:pt x="71" y="38"/>
                  </a:lnTo>
                  <a:lnTo>
                    <a:pt x="71" y="34"/>
                  </a:lnTo>
                  <a:lnTo>
                    <a:pt x="70" y="32"/>
                  </a:lnTo>
                  <a:lnTo>
                    <a:pt x="70" y="30"/>
                  </a:lnTo>
                  <a:lnTo>
                    <a:pt x="68" y="28"/>
                  </a:lnTo>
                  <a:lnTo>
                    <a:pt x="70" y="27"/>
                  </a:lnTo>
                  <a:lnTo>
                    <a:pt x="68" y="24"/>
                  </a:lnTo>
                  <a:lnTo>
                    <a:pt x="65" y="21"/>
                  </a:lnTo>
                  <a:lnTo>
                    <a:pt x="64" y="18"/>
                  </a:lnTo>
                  <a:lnTo>
                    <a:pt x="61" y="16"/>
                  </a:lnTo>
                  <a:lnTo>
                    <a:pt x="58" y="13"/>
                  </a:lnTo>
                  <a:lnTo>
                    <a:pt x="56" y="12"/>
                  </a:lnTo>
                  <a:lnTo>
                    <a:pt x="68" y="10"/>
                  </a:lnTo>
                  <a:lnTo>
                    <a:pt x="89" y="19"/>
                  </a:lnTo>
                  <a:lnTo>
                    <a:pt x="87" y="19"/>
                  </a:lnTo>
                  <a:lnTo>
                    <a:pt x="87" y="18"/>
                  </a:lnTo>
                  <a:lnTo>
                    <a:pt x="86" y="15"/>
                  </a:lnTo>
                  <a:lnTo>
                    <a:pt x="83" y="12"/>
                  </a:lnTo>
                  <a:lnTo>
                    <a:pt x="80" y="9"/>
                  </a:lnTo>
                  <a:lnTo>
                    <a:pt x="77" y="6"/>
                  </a:lnTo>
                  <a:lnTo>
                    <a:pt x="74" y="6"/>
                  </a:lnTo>
                  <a:lnTo>
                    <a:pt x="73" y="3"/>
                  </a:lnTo>
                  <a:lnTo>
                    <a:pt x="71" y="3"/>
                  </a:lnTo>
                  <a:lnTo>
                    <a:pt x="68" y="2"/>
                  </a:lnTo>
                  <a:lnTo>
                    <a:pt x="65" y="2"/>
                  </a:lnTo>
                  <a:lnTo>
                    <a:pt x="64" y="0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52" y="2"/>
                  </a:lnTo>
                  <a:lnTo>
                    <a:pt x="47" y="2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2" y="3"/>
                  </a:lnTo>
                  <a:lnTo>
                    <a:pt x="39" y="4"/>
                  </a:lnTo>
                  <a:lnTo>
                    <a:pt x="37" y="6"/>
                  </a:lnTo>
                  <a:lnTo>
                    <a:pt x="34" y="6"/>
                  </a:lnTo>
                  <a:lnTo>
                    <a:pt x="33" y="7"/>
                  </a:lnTo>
                  <a:lnTo>
                    <a:pt x="30" y="9"/>
                  </a:lnTo>
                  <a:lnTo>
                    <a:pt x="30" y="10"/>
                  </a:lnTo>
                  <a:lnTo>
                    <a:pt x="30" y="1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1173" y="2448"/>
              <a:ext cx="19" cy="25"/>
            </a:xfrm>
            <a:custGeom>
              <a:avLst/>
              <a:gdLst/>
              <a:ahLst/>
              <a:cxnLst>
                <a:cxn ang="0">
                  <a:pos x="19" y="22"/>
                </a:cxn>
                <a:cxn ang="0">
                  <a:pos x="9" y="6"/>
                </a:cxn>
                <a:cxn ang="0">
                  <a:pos x="12" y="6"/>
                </a:cxn>
                <a:cxn ang="0">
                  <a:pos x="9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9" y="3"/>
                </a:cxn>
                <a:cxn ang="0">
                  <a:pos x="8" y="3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3" y="10"/>
                </a:cxn>
                <a:cxn ang="0">
                  <a:pos x="5" y="10"/>
                </a:cxn>
                <a:cxn ang="0">
                  <a:pos x="9" y="25"/>
                </a:cxn>
                <a:cxn ang="0">
                  <a:pos x="19" y="22"/>
                </a:cxn>
                <a:cxn ang="0">
                  <a:pos x="19" y="22"/>
                </a:cxn>
              </a:cxnLst>
              <a:rect l="0" t="0" r="r" b="b"/>
              <a:pathLst>
                <a:path w="19" h="25">
                  <a:moveTo>
                    <a:pt x="19" y="22"/>
                  </a:moveTo>
                  <a:lnTo>
                    <a:pt x="9" y="6"/>
                  </a:lnTo>
                  <a:lnTo>
                    <a:pt x="12" y="6"/>
                  </a:lnTo>
                  <a:lnTo>
                    <a:pt x="9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9" y="3"/>
                  </a:lnTo>
                  <a:lnTo>
                    <a:pt x="8" y="3"/>
                  </a:lnTo>
                  <a:lnTo>
                    <a:pt x="11" y="3"/>
                  </a:lnTo>
                  <a:lnTo>
                    <a:pt x="9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lnTo>
                    <a:pt x="2" y="7"/>
                  </a:lnTo>
                  <a:lnTo>
                    <a:pt x="3" y="7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9" y="25"/>
                  </a:lnTo>
                  <a:lnTo>
                    <a:pt x="19" y="22"/>
                  </a:lnTo>
                  <a:lnTo>
                    <a:pt x="19" y="2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1222" y="2467"/>
              <a:ext cx="10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6"/>
                </a:cxn>
                <a:cxn ang="0">
                  <a:pos x="10" y="6"/>
                </a:cxn>
                <a:cxn ang="0">
                  <a:pos x="9" y="1"/>
                </a:cxn>
                <a:cxn ang="0">
                  <a:pos x="7" y="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6">
                  <a:moveTo>
                    <a:pt x="0" y="0"/>
                  </a:moveTo>
                  <a:lnTo>
                    <a:pt x="7" y="6"/>
                  </a:lnTo>
                  <a:lnTo>
                    <a:pt x="10" y="6"/>
                  </a:lnTo>
                  <a:lnTo>
                    <a:pt x="9" y="1"/>
                  </a:lnTo>
                  <a:lnTo>
                    <a:pt x="7" y="3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1228" y="2467"/>
              <a:ext cx="10" cy="1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4" y="13"/>
                </a:cxn>
                <a:cxn ang="0">
                  <a:pos x="10" y="9"/>
                </a:cxn>
                <a:cxn ang="0">
                  <a:pos x="7" y="9"/>
                </a:cxn>
                <a:cxn ang="0">
                  <a:pos x="4" y="10"/>
                </a:cxn>
                <a:cxn ang="0">
                  <a:pos x="1" y="1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lnTo>
                    <a:pt x="0" y="0"/>
                  </a:lnTo>
                  <a:lnTo>
                    <a:pt x="4" y="13"/>
                  </a:lnTo>
                  <a:lnTo>
                    <a:pt x="10" y="9"/>
                  </a:lnTo>
                  <a:lnTo>
                    <a:pt x="7" y="9"/>
                  </a:lnTo>
                  <a:lnTo>
                    <a:pt x="4" y="10"/>
                  </a:lnTo>
                  <a:lnTo>
                    <a:pt x="1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1226" y="2454"/>
              <a:ext cx="31" cy="33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20" y="0"/>
                </a:cxn>
                <a:cxn ang="0">
                  <a:pos x="20" y="1"/>
                </a:cxn>
                <a:cxn ang="0">
                  <a:pos x="20" y="2"/>
                </a:cxn>
                <a:cxn ang="0">
                  <a:pos x="21" y="5"/>
                </a:cxn>
                <a:cxn ang="0">
                  <a:pos x="24" y="8"/>
                </a:cxn>
                <a:cxn ang="0">
                  <a:pos x="24" y="10"/>
                </a:cxn>
                <a:cxn ang="0">
                  <a:pos x="25" y="13"/>
                </a:cxn>
                <a:cxn ang="0">
                  <a:pos x="25" y="14"/>
                </a:cxn>
                <a:cxn ang="0">
                  <a:pos x="27" y="17"/>
                </a:cxn>
                <a:cxn ang="0">
                  <a:pos x="28" y="19"/>
                </a:cxn>
                <a:cxn ang="0">
                  <a:pos x="30" y="22"/>
                </a:cxn>
                <a:cxn ang="0">
                  <a:pos x="30" y="23"/>
                </a:cxn>
                <a:cxn ang="0">
                  <a:pos x="31" y="26"/>
                </a:cxn>
                <a:cxn ang="0">
                  <a:pos x="17" y="33"/>
                </a:cxn>
                <a:cxn ang="0">
                  <a:pos x="12" y="33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3" y="1"/>
                </a:cxn>
              </a:cxnLst>
              <a:rect l="0" t="0" r="r" b="b"/>
              <a:pathLst>
                <a:path w="31" h="33">
                  <a:moveTo>
                    <a:pt x="3" y="1"/>
                  </a:moveTo>
                  <a:lnTo>
                    <a:pt x="20" y="0"/>
                  </a:lnTo>
                  <a:lnTo>
                    <a:pt x="20" y="1"/>
                  </a:lnTo>
                  <a:lnTo>
                    <a:pt x="20" y="2"/>
                  </a:lnTo>
                  <a:lnTo>
                    <a:pt x="21" y="5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25" y="13"/>
                  </a:lnTo>
                  <a:lnTo>
                    <a:pt x="25" y="14"/>
                  </a:lnTo>
                  <a:lnTo>
                    <a:pt x="27" y="17"/>
                  </a:lnTo>
                  <a:lnTo>
                    <a:pt x="28" y="19"/>
                  </a:lnTo>
                  <a:lnTo>
                    <a:pt x="30" y="22"/>
                  </a:lnTo>
                  <a:lnTo>
                    <a:pt x="30" y="23"/>
                  </a:lnTo>
                  <a:lnTo>
                    <a:pt x="31" y="26"/>
                  </a:lnTo>
                  <a:lnTo>
                    <a:pt x="17" y="33"/>
                  </a:lnTo>
                  <a:lnTo>
                    <a:pt x="12" y="33"/>
                  </a:lnTo>
                  <a:lnTo>
                    <a:pt x="0" y="4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1178" y="2458"/>
              <a:ext cx="9" cy="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9"/>
                </a:cxn>
                <a:cxn ang="0">
                  <a:pos x="9" y="7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lnTo>
                    <a:pt x="4" y="9"/>
                  </a:lnTo>
                  <a:lnTo>
                    <a:pt x="9" y="7"/>
                  </a:lnTo>
                  <a:lnTo>
                    <a:pt x="6" y="0"/>
                  </a:lnTo>
                  <a:lnTo>
                    <a:pt x="3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1181" y="2459"/>
              <a:ext cx="10" cy="1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1" y="9"/>
                </a:cxn>
                <a:cxn ang="0">
                  <a:pos x="10" y="18"/>
                </a:cxn>
                <a:cxn ang="0">
                  <a:pos x="6" y="8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0" h="18">
                  <a:moveTo>
                    <a:pt x="0" y="2"/>
                  </a:moveTo>
                  <a:lnTo>
                    <a:pt x="0" y="3"/>
                  </a:lnTo>
                  <a:lnTo>
                    <a:pt x="1" y="5"/>
                  </a:lnTo>
                  <a:lnTo>
                    <a:pt x="1" y="9"/>
                  </a:lnTo>
                  <a:lnTo>
                    <a:pt x="10" y="18"/>
                  </a:lnTo>
                  <a:lnTo>
                    <a:pt x="6" y="8"/>
                  </a:lnTo>
                  <a:lnTo>
                    <a:pt x="1" y="5"/>
                  </a:lnTo>
                  <a:lnTo>
                    <a:pt x="1" y="3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1159" y="2486"/>
              <a:ext cx="30" cy="31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25" y="1"/>
                </a:cxn>
                <a:cxn ang="0">
                  <a:pos x="22" y="3"/>
                </a:cxn>
                <a:cxn ang="0">
                  <a:pos x="19" y="6"/>
                </a:cxn>
                <a:cxn ang="0">
                  <a:pos x="16" y="7"/>
                </a:cxn>
                <a:cxn ang="0">
                  <a:pos x="13" y="10"/>
                </a:cxn>
                <a:cxn ang="0">
                  <a:pos x="8" y="12"/>
                </a:cxn>
                <a:cxn ang="0">
                  <a:pos x="7" y="15"/>
                </a:cxn>
                <a:cxn ang="0">
                  <a:pos x="5" y="16"/>
                </a:cxn>
                <a:cxn ang="0">
                  <a:pos x="4" y="19"/>
                </a:cxn>
                <a:cxn ang="0">
                  <a:pos x="2" y="21"/>
                </a:cxn>
                <a:cxn ang="0">
                  <a:pos x="2" y="22"/>
                </a:cxn>
                <a:cxn ang="0">
                  <a:pos x="1" y="24"/>
                </a:cxn>
                <a:cxn ang="0">
                  <a:pos x="1" y="27"/>
                </a:cxn>
                <a:cxn ang="0">
                  <a:pos x="0" y="28"/>
                </a:cxn>
                <a:cxn ang="0">
                  <a:pos x="0" y="31"/>
                </a:cxn>
                <a:cxn ang="0">
                  <a:pos x="1" y="28"/>
                </a:cxn>
                <a:cxn ang="0">
                  <a:pos x="1" y="25"/>
                </a:cxn>
                <a:cxn ang="0">
                  <a:pos x="4" y="22"/>
                </a:cxn>
                <a:cxn ang="0">
                  <a:pos x="5" y="19"/>
                </a:cxn>
                <a:cxn ang="0">
                  <a:pos x="7" y="18"/>
                </a:cxn>
                <a:cxn ang="0">
                  <a:pos x="8" y="16"/>
                </a:cxn>
                <a:cxn ang="0">
                  <a:pos x="10" y="15"/>
                </a:cxn>
                <a:cxn ang="0">
                  <a:pos x="13" y="12"/>
                </a:cxn>
                <a:cxn ang="0">
                  <a:pos x="16" y="9"/>
                </a:cxn>
                <a:cxn ang="0">
                  <a:pos x="19" y="7"/>
                </a:cxn>
                <a:cxn ang="0">
                  <a:pos x="23" y="6"/>
                </a:cxn>
                <a:cxn ang="0">
                  <a:pos x="25" y="4"/>
                </a:cxn>
                <a:cxn ang="0">
                  <a:pos x="28" y="1"/>
                </a:cxn>
                <a:cxn ang="0">
                  <a:pos x="30" y="1"/>
                </a:cxn>
                <a:cxn ang="0">
                  <a:pos x="30" y="1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30" h="31">
                  <a:moveTo>
                    <a:pt x="28" y="0"/>
                  </a:moveTo>
                  <a:lnTo>
                    <a:pt x="28" y="0"/>
                  </a:lnTo>
                  <a:lnTo>
                    <a:pt x="25" y="1"/>
                  </a:lnTo>
                  <a:lnTo>
                    <a:pt x="22" y="3"/>
                  </a:lnTo>
                  <a:lnTo>
                    <a:pt x="19" y="6"/>
                  </a:lnTo>
                  <a:lnTo>
                    <a:pt x="16" y="7"/>
                  </a:lnTo>
                  <a:lnTo>
                    <a:pt x="13" y="10"/>
                  </a:lnTo>
                  <a:lnTo>
                    <a:pt x="8" y="12"/>
                  </a:lnTo>
                  <a:lnTo>
                    <a:pt x="7" y="15"/>
                  </a:lnTo>
                  <a:lnTo>
                    <a:pt x="5" y="16"/>
                  </a:lnTo>
                  <a:lnTo>
                    <a:pt x="4" y="19"/>
                  </a:lnTo>
                  <a:lnTo>
                    <a:pt x="2" y="21"/>
                  </a:lnTo>
                  <a:lnTo>
                    <a:pt x="2" y="22"/>
                  </a:lnTo>
                  <a:lnTo>
                    <a:pt x="1" y="24"/>
                  </a:lnTo>
                  <a:lnTo>
                    <a:pt x="1" y="27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4" y="22"/>
                  </a:lnTo>
                  <a:lnTo>
                    <a:pt x="5" y="19"/>
                  </a:lnTo>
                  <a:lnTo>
                    <a:pt x="7" y="18"/>
                  </a:lnTo>
                  <a:lnTo>
                    <a:pt x="8" y="16"/>
                  </a:lnTo>
                  <a:lnTo>
                    <a:pt x="10" y="15"/>
                  </a:lnTo>
                  <a:lnTo>
                    <a:pt x="13" y="12"/>
                  </a:lnTo>
                  <a:lnTo>
                    <a:pt x="16" y="9"/>
                  </a:lnTo>
                  <a:lnTo>
                    <a:pt x="19" y="7"/>
                  </a:lnTo>
                  <a:lnTo>
                    <a:pt x="23" y="6"/>
                  </a:lnTo>
                  <a:lnTo>
                    <a:pt x="25" y="4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1148" y="2533"/>
              <a:ext cx="6" cy="6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6" y="5"/>
                </a:cxn>
                <a:cxn ang="0">
                  <a:pos x="5" y="2"/>
                </a:cxn>
                <a:cxn ang="0">
                  <a:pos x="5" y="2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3" y="5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6" y="5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1237" y="2532"/>
              <a:ext cx="7" cy="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3" y="4"/>
                </a:cxn>
                <a:cxn ang="0">
                  <a:pos x="6" y="3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lnTo>
                    <a:pt x="0" y="7"/>
                  </a:lnTo>
                  <a:lnTo>
                    <a:pt x="1" y="7"/>
                  </a:lnTo>
                  <a:lnTo>
                    <a:pt x="3" y="4"/>
                  </a:lnTo>
                  <a:lnTo>
                    <a:pt x="6" y="3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1139" y="2473"/>
              <a:ext cx="6" cy="4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" y="4"/>
                </a:cxn>
                <a:cxn ang="0">
                  <a:pos x="6" y="3"/>
                </a:cxn>
                <a:cxn ang="0">
                  <a:pos x="6" y="3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lnTo>
                    <a:pt x="6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4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1530" y="2364"/>
              <a:ext cx="93" cy="1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2" y="5"/>
                </a:cxn>
                <a:cxn ang="0">
                  <a:pos x="3" y="10"/>
                </a:cxn>
                <a:cxn ang="0">
                  <a:pos x="5" y="14"/>
                </a:cxn>
                <a:cxn ang="0">
                  <a:pos x="8" y="20"/>
                </a:cxn>
                <a:cxn ang="0">
                  <a:pos x="10" y="26"/>
                </a:cxn>
                <a:cxn ang="0">
                  <a:pos x="13" y="33"/>
                </a:cxn>
                <a:cxn ang="0">
                  <a:pos x="16" y="39"/>
                </a:cxn>
                <a:cxn ang="0">
                  <a:pos x="21" y="47"/>
                </a:cxn>
                <a:cxn ang="0">
                  <a:pos x="25" y="54"/>
                </a:cxn>
                <a:cxn ang="0">
                  <a:pos x="30" y="61"/>
                </a:cxn>
                <a:cxn ang="0">
                  <a:pos x="36" y="69"/>
                </a:cxn>
                <a:cxn ang="0">
                  <a:pos x="40" y="75"/>
                </a:cxn>
                <a:cxn ang="0">
                  <a:pos x="46" y="82"/>
                </a:cxn>
                <a:cxn ang="0">
                  <a:pos x="53" y="88"/>
                </a:cxn>
                <a:cxn ang="0">
                  <a:pos x="59" y="92"/>
                </a:cxn>
                <a:cxn ang="0">
                  <a:pos x="67" y="97"/>
                </a:cxn>
                <a:cxn ang="0">
                  <a:pos x="72" y="101"/>
                </a:cxn>
                <a:cxn ang="0">
                  <a:pos x="80" y="104"/>
                </a:cxn>
                <a:cxn ang="0">
                  <a:pos x="86" y="106"/>
                </a:cxn>
                <a:cxn ang="0">
                  <a:pos x="90" y="107"/>
                </a:cxn>
                <a:cxn ang="0">
                  <a:pos x="92" y="109"/>
                </a:cxn>
                <a:cxn ang="0">
                  <a:pos x="92" y="109"/>
                </a:cxn>
                <a:cxn ang="0">
                  <a:pos x="90" y="106"/>
                </a:cxn>
                <a:cxn ang="0">
                  <a:pos x="86" y="103"/>
                </a:cxn>
                <a:cxn ang="0">
                  <a:pos x="80" y="98"/>
                </a:cxn>
                <a:cxn ang="0">
                  <a:pos x="74" y="94"/>
                </a:cxn>
                <a:cxn ang="0">
                  <a:pos x="67" y="87"/>
                </a:cxn>
                <a:cxn ang="0">
                  <a:pos x="61" y="82"/>
                </a:cxn>
                <a:cxn ang="0">
                  <a:pos x="55" y="78"/>
                </a:cxn>
                <a:cxn ang="0">
                  <a:pos x="52" y="73"/>
                </a:cxn>
                <a:cxn ang="0">
                  <a:pos x="47" y="70"/>
                </a:cxn>
                <a:cxn ang="0">
                  <a:pos x="44" y="66"/>
                </a:cxn>
                <a:cxn ang="0">
                  <a:pos x="40" y="61"/>
                </a:cxn>
                <a:cxn ang="0">
                  <a:pos x="37" y="54"/>
                </a:cxn>
                <a:cxn ang="0">
                  <a:pos x="33" y="48"/>
                </a:cxn>
                <a:cxn ang="0">
                  <a:pos x="28" y="42"/>
                </a:cxn>
                <a:cxn ang="0">
                  <a:pos x="24" y="36"/>
                </a:cxn>
                <a:cxn ang="0">
                  <a:pos x="19" y="29"/>
                </a:cxn>
                <a:cxn ang="0">
                  <a:pos x="15" y="23"/>
                </a:cxn>
                <a:cxn ang="0">
                  <a:pos x="10" y="16"/>
                </a:cxn>
                <a:cxn ang="0">
                  <a:pos x="8" y="11"/>
                </a:cxn>
                <a:cxn ang="0">
                  <a:pos x="5" y="7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3" h="109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5"/>
                  </a:lnTo>
                  <a:lnTo>
                    <a:pt x="2" y="8"/>
                  </a:lnTo>
                  <a:lnTo>
                    <a:pt x="3" y="10"/>
                  </a:lnTo>
                  <a:lnTo>
                    <a:pt x="3" y="11"/>
                  </a:lnTo>
                  <a:lnTo>
                    <a:pt x="5" y="14"/>
                  </a:lnTo>
                  <a:lnTo>
                    <a:pt x="6" y="17"/>
                  </a:lnTo>
                  <a:lnTo>
                    <a:pt x="8" y="20"/>
                  </a:lnTo>
                  <a:lnTo>
                    <a:pt x="9" y="23"/>
                  </a:lnTo>
                  <a:lnTo>
                    <a:pt x="10" y="26"/>
                  </a:lnTo>
                  <a:lnTo>
                    <a:pt x="12" y="31"/>
                  </a:lnTo>
                  <a:lnTo>
                    <a:pt x="13" y="33"/>
                  </a:lnTo>
                  <a:lnTo>
                    <a:pt x="15" y="36"/>
                  </a:lnTo>
                  <a:lnTo>
                    <a:pt x="16" y="39"/>
                  </a:lnTo>
                  <a:lnTo>
                    <a:pt x="19" y="42"/>
                  </a:lnTo>
                  <a:lnTo>
                    <a:pt x="21" y="47"/>
                  </a:lnTo>
                  <a:lnTo>
                    <a:pt x="24" y="50"/>
                  </a:lnTo>
                  <a:lnTo>
                    <a:pt x="25" y="54"/>
                  </a:lnTo>
                  <a:lnTo>
                    <a:pt x="28" y="57"/>
                  </a:lnTo>
                  <a:lnTo>
                    <a:pt x="30" y="61"/>
                  </a:lnTo>
                  <a:lnTo>
                    <a:pt x="33" y="66"/>
                  </a:lnTo>
                  <a:lnTo>
                    <a:pt x="36" y="69"/>
                  </a:lnTo>
                  <a:lnTo>
                    <a:pt x="37" y="72"/>
                  </a:lnTo>
                  <a:lnTo>
                    <a:pt x="40" y="75"/>
                  </a:lnTo>
                  <a:lnTo>
                    <a:pt x="43" y="79"/>
                  </a:lnTo>
                  <a:lnTo>
                    <a:pt x="46" y="82"/>
                  </a:lnTo>
                  <a:lnTo>
                    <a:pt x="50" y="85"/>
                  </a:lnTo>
                  <a:lnTo>
                    <a:pt x="53" y="88"/>
                  </a:lnTo>
                  <a:lnTo>
                    <a:pt x="56" y="90"/>
                  </a:lnTo>
                  <a:lnTo>
                    <a:pt x="59" y="92"/>
                  </a:lnTo>
                  <a:lnTo>
                    <a:pt x="62" y="95"/>
                  </a:lnTo>
                  <a:lnTo>
                    <a:pt x="67" y="97"/>
                  </a:lnTo>
                  <a:lnTo>
                    <a:pt x="69" y="98"/>
                  </a:lnTo>
                  <a:lnTo>
                    <a:pt x="72" y="101"/>
                  </a:lnTo>
                  <a:lnTo>
                    <a:pt x="77" y="103"/>
                  </a:lnTo>
                  <a:lnTo>
                    <a:pt x="80" y="104"/>
                  </a:lnTo>
                  <a:lnTo>
                    <a:pt x="83" y="104"/>
                  </a:lnTo>
                  <a:lnTo>
                    <a:pt x="86" y="106"/>
                  </a:lnTo>
                  <a:lnTo>
                    <a:pt x="89" y="107"/>
                  </a:lnTo>
                  <a:lnTo>
                    <a:pt x="90" y="107"/>
                  </a:lnTo>
                  <a:lnTo>
                    <a:pt x="92" y="107"/>
                  </a:lnTo>
                  <a:lnTo>
                    <a:pt x="92" y="109"/>
                  </a:lnTo>
                  <a:lnTo>
                    <a:pt x="93" y="109"/>
                  </a:lnTo>
                  <a:lnTo>
                    <a:pt x="92" y="109"/>
                  </a:lnTo>
                  <a:lnTo>
                    <a:pt x="92" y="107"/>
                  </a:lnTo>
                  <a:lnTo>
                    <a:pt x="90" y="106"/>
                  </a:lnTo>
                  <a:lnTo>
                    <a:pt x="89" y="106"/>
                  </a:lnTo>
                  <a:lnTo>
                    <a:pt x="86" y="103"/>
                  </a:lnTo>
                  <a:lnTo>
                    <a:pt x="83" y="101"/>
                  </a:lnTo>
                  <a:lnTo>
                    <a:pt x="80" y="98"/>
                  </a:lnTo>
                  <a:lnTo>
                    <a:pt x="77" y="97"/>
                  </a:lnTo>
                  <a:lnTo>
                    <a:pt x="74" y="94"/>
                  </a:lnTo>
                  <a:lnTo>
                    <a:pt x="69" y="90"/>
                  </a:lnTo>
                  <a:lnTo>
                    <a:pt x="67" y="87"/>
                  </a:lnTo>
                  <a:lnTo>
                    <a:pt x="64" y="85"/>
                  </a:lnTo>
                  <a:lnTo>
                    <a:pt x="61" y="82"/>
                  </a:lnTo>
                  <a:lnTo>
                    <a:pt x="58" y="79"/>
                  </a:lnTo>
                  <a:lnTo>
                    <a:pt x="55" y="78"/>
                  </a:lnTo>
                  <a:lnTo>
                    <a:pt x="53" y="75"/>
                  </a:lnTo>
                  <a:lnTo>
                    <a:pt x="52" y="73"/>
                  </a:lnTo>
                  <a:lnTo>
                    <a:pt x="50" y="72"/>
                  </a:lnTo>
                  <a:lnTo>
                    <a:pt x="47" y="70"/>
                  </a:lnTo>
                  <a:lnTo>
                    <a:pt x="46" y="69"/>
                  </a:lnTo>
                  <a:lnTo>
                    <a:pt x="44" y="66"/>
                  </a:lnTo>
                  <a:lnTo>
                    <a:pt x="43" y="63"/>
                  </a:lnTo>
                  <a:lnTo>
                    <a:pt x="40" y="61"/>
                  </a:lnTo>
                  <a:lnTo>
                    <a:pt x="39" y="59"/>
                  </a:lnTo>
                  <a:lnTo>
                    <a:pt x="37" y="54"/>
                  </a:lnTo>
                  <a:lnTo>
                    <a:pt x="34" y="51"/>
                  </a:lnTo>
                  <a:lnTo>
                    <a:pt x="33" y="48"/>
                  </a:lnTo>
                  <a:lnTo>
                    <a:pt x="30" y="45"/>
                  </a:lnTo>
                  <a:lnTo>
                    <a:pt x="28" y="42"/>
                  </a:lnTo>
                  <a:lnTo>
                    <a:pt x="25" y="39"/>
                  </a:lnTo>
                  <a:lnTo>
                    <a:pt x="24" y="36"/>
                  </a:lnTo>
                  <a:lnTo>
                    <a:pt x="22" y="33"/>
                  </a:lnTo>
                  <a:lnTo>
                    <a:pt x="19" y="29"/>
                  </a:lnTo>
                  <a:lnTo>
                    <a:pt x="16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10" y="16"/>
                  </a:lnTo>
                  <a:lnTo>
                    <a:pt x="9" y="14"/>
                  </a:lnTo>
                  <a:lnTo>
                    <a:pt x="8" y="11"/>
                  </a:lnTo>
                  <a:lnTo>
                    <a:pt x="6" y="10"/>
                  </a:lnTo>
                  <a:lnTo>
                    <a:pt x="5" y="7"/>
                  </a:lnTo>
                  <a:lnTo>
                    <a:pt x="3" y="5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7D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1206" y="2064"/>
              <a:ext cx="330" cy="626"/>
            </a:xfrm>
            <a:custGeom>
              <a:avLst/>
              <a:gdLst/>
              <a:ahLst/>
              <a:cxnLst>
                <a:cxn ang="0">
                  <a:pos x="215" y="56"/>
                </a:cxn>
                <a:cxn ang="0">
                  <a:pos x="60" y="127"/>
                </a:cxn>
                <a:cxn ang="0">
                  <a:pos x="1" y="280"/>
                </a:cxn>
                <a:cxn ang="0">
                  <a:pos x="0" y="300"/>
                </a:cxn>
                <a:cxn ang="0">
                  <a:pos x="0" y="310"/>
                </a:cxn>
                <a:cxn ang="0">
                  <a:pos x="0" y="320"/>
                </a:cxn>
                <a:cxn ang="0">
                  <a:pos x="0" y="331"/>
                </a:cxn>
                <a:cxn ang="0">
                  <a:pos x="1" y="342"/>
                </a:cxn>
                <a:cxn ang="0">
                  <a:pos x="100" y="490"/>
                </a:cxn>
                <a:cxn ang="0">
                  <a:pos x="271" y="587"/>
                </a:cxn>
                <a:cxn ang="0">
                  <a:pos x="312" y="538"/>
                </a:cxn>
                <a:cxn ang="0">
                  <a:pos x="302" y="537"/>
                </a:cxn>
                <a:cxn ang="0">
                  <a:pos x="289" y="537"/>
                </a:cxn>
                <a:cxn ang="0">
                  <a:pos x="278" y="536"/>
                </a:cxn>
                <a:cxn ang="0">
                  <a:pos x="264" y="531"/>
                </a:cxn>
                <a:cxn ang="0">
                  <a:pos x="249" y="528"/>
                </a:cxn>
                <a:cxn ang="0">
                  <a:pos x="233" y="524"/>
                </a:cxn>
                <a:cxn ang="0">
                  <a:pos x="217" y="516"/>
                </a:cxn>
                <a:cxn ang="0">
                  <a:pos x="200" y="509"/>
                </a:cxn>
                <a:cxn ang="0">
                  <a:pos x="184" y="499"/>
                </a:cxn>
                <a:cxn ang="0">
                  <a:pos x="168" y="487"/>
                </a:cxn>
                <a:cxn ang="0">
                  <a:pos x="155" y="472"/>
                </a:cxn>
                <a:cxn ang="0">
                  <a:pos x="146" y="465"/>
                </a:cxn>
                <a:cxn ang="0">
                  <a:pos x="134" y="450"/>
                </a:cxn>
                <a:cxn ang="0">
                  <a:pos x="127" y="440"/>
                </a:cxn>
                <a:cxn ang="0">
                  <a:pos x="119" y="428"/>
                </a:cxn>
                <a:cxn ang="0">
                  <a:pos x="110" y="412"/>
                </a:cxn>
                <a:cxn ang="0">
                  <a:pos x="104" y="397"/>
                </a:cxn>
                <a:cxn ang="0">
                  <a:pos x="97" y="378"/>
                </a:cxn>
                <a:cxn ang="0">
                  <a:pos x="93" y="357"/>
                </a:cxn>
                <a:cxn ang="0">
                  <a:pos x="88" y="335"/>
                </a:cxn>
                <a:cxn ang="0">
                  <a:pos x="87" y="311"/>
                </a:cxn>
                <a:cxn ang="0">
                  <a:pos x="87" y="301"/>
                </a:cxn>
                <a:cxn ang="0">
                  <a:pos x="90" y="285"/>
                </a:cxn>
                <a:cxn ang="0">
                  <a:pos x="91" y="273"/>
                </a:cxn>
                <a:cxn ang="0">
                  <a:pos x="94" y="260"/>
                </a:cxn>
                <a:cxn ang="0">
                  <a:pos x="97" y="246"/>
                </a:cxn>
                <a:cxn ang="0">
                  <a:pos x="101" y="230"/>
                </a:cxn>
                <a:cxn ang="0">
                  <a:pos x="109" y="215"/>
                </a:cxn>
                <a:cxn ang="0">
                  <a:pos x="118" y="199"/>
                </a:cxn>
                <a:cxn ang="0">
                  <a:pos x="127" y="184"/>
                </a:cxn>
                <a:cxn ang="0">
                  <a:pos x="137" y="170"/>
                </a:cxn>
                <a:cxn ang="0">
                  <a:pos x="150" y="156"/>
                </a:cxn>
                <a:cxn ang="0">
                  <a:pos x="159" y="148"/>
                </a:cxn>
                <a:cxn ang="0">
                  <a:pos x="172" y="136"/>
                </a:cxn>
                <a:cxn ang="0">
                  <a:pos x="184" y="127"/>
                </a:cxn>
                <a:cxn ang="0">
                  <a:pos x="196" y="120"/>
                </a:cxn>
                <a:cxn ang="0">
                  <a:pos x="211" y="112"/>
                </a:cxn>
                <a:cxn ang="0">
                  <a:pos x="225" y="103"/>
                </a:cxn>
                <a:cxn ang="0">
                  <a:pos x="245" y="99"/>
                </a:cxn>
                <a:cxn ang="0">
                  <a:pos x="264" y="93"/>
                </a:cxn>
                <a:cxn ang="0">
                  <a:pos x="286" y="89"/>
                </a:cxn>
                <a:cxn ang="0">
                  <a:pos x="309" y="87"/>
                </a:cxn>
              </a:cxnLst>
              <a:rect l="0" t="0" r="r" b="b"/>
              <a:pathLst>
                <a:path w="330" h="626">
                  <a:moveTo>
                    <a:pt x="315" y="87"/>
                  </a:moveTo>
                  <a:lnTo>
                    <a:pt x="314" y="0"/>
                  </a:lnTo>
                  <a:lnTo>
                    <a:pt x="286" y="0"/>
                  </a:lnTo>
                  <a:lnTo>
                    <a:pt x="274" y="40"/>
                  </a:lnTo>
                  <a:lnTo>
                    <a:pt x="215" y="56"/>
                  </a:lnTo>
                  <a:lnTo>
                    <a:pt x="178" y="30"/>
                  </a:lnTo>
                  <a:lnTo>
                    <a:pt x="134" y="55"/>
                  </a:lnTo>
                  <a:lnTo>
                    <a:pt x="137" y="99"/>
                  </a:lnTo>
                  <a:lnTo>
                    <a:pt x="104" y="133"/>
                  </a:lnTo>
                  <a:lnTo>
                    <a:pt x="60" y="127"/>
                  </a:lnTo>
                  <a:lnTo>
                    <a:pt x="31" y="174"/>
                  </a:lnTo>
                  <a:lnTo>
                    <a:pt x="57" y="211"/>
                  </a:lnTo>
                  <a:lnTo>
                    <a:pt x="40" y="267"/>
                  </a:lnTo>
                  <a:lnTo>
                    <a:pt x="1" y="277"/>
                  </a:lnTo>
                  <a:lnTo>
                    <a:pt x="1" y="280"/>
                  </a:lnTo>
                  <a:lnTo>
                    <a:pt x="1" y="283"/>
                  </a:lnTo>
                  <a:lnTo>
                    <a:pt x="0" y="288"/>
                  </a:lnTo>
                  <a:lnTo>
                    <a:pt x="0" y="291"/>
                  </a:lnTo>
                  <a:lnTo>
                    <a:pt x="0" y="295"/>
                  </a:lnTo>
                  <a:lnTo>
                    <a:pt x="0" y="300"/>
                  </a:lnTo>
                  <a:lnTo>
                    <a:pt x="0" y="301"/>
                  </a:lnTo>
                  <a:lnTo>
                    <a:pt x="0" y="304"/>
                  </a:lnTo>
                  <a:lnTo>
                    <a:pt x="0" y="305"/>
                  </a:lnTo>
                  <a:lnTo>
                    <a:pt x="0" y="307"/>
                  </a:lnTo>
                  <a:lnTo>
                    <a:pt x="0" y="310"/>
                  </a:lnTo>
                  <a:lnTo>
                    <a:pt x="0" y="311"/>
                  </a:lnTo>
                  <a:lnTo>
                    <a:pt x="0" y="313"/>
                  </a:lnTo>
                  <a:lnTo>
                    <a:pt x="0" y="316"/>
                  </a:lnTo>
                  <a:lnTo>
                    <a:pt x="0" y="317"/>
                  </a:lnTo>
                  <a:lnTo>
                    <a:pt x="0" y="320"/>
                  </a:lnTo>
                  <a:lnTo>
                    <a:pt x="0" y="322"/>
                  </a:lnTo>
                  <a:lnTo>
                    <a:pt x="0" y="325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0" y="331"/>
                  </a:lnTo>
                  <a:lnTo>
                    <a:pt x="1" y="333"/>
                  </a:lnTo>
                  <a:lnTo>
                    <a:pt x="1" y="335"/>
                  </a:lnTo>
                  <a:lnTo>
                    <a:pt x="1" y="338"/>
                  </a:lnTo>
                  <a:lnTo>
                    <a:pt x="1" y="339"/>
                  </a:lnTo>
                  <a:lnTo>
                    <a:pt x="1" y="342"/>
                  </a:lnTo>
                  <a:lnTo>
                    <a:pt x="40" y="353"/>
                  </a:lnTo>
                  <a:lnTo>
                    <a:pt x="56" y="412"/>
                  </a:lnTo>
                  <a:lnTo>
                    <a:pt x="31" y="449"/>
                  </a:lnTo>
                  <a:lnTo>
                    <a:pt x="54" y="493"/>
                  </a:lnTo>
                  <a:lnTo>
                    <a:pt x="100" y="490"/>
                  </a:lnTo>
                  <a:lnTo>
                    <a:pt x="134" y="521"/>
                  </a:lnTo>
                  <a:lnTo>
                    <a:pt x="127" y="567"/>
                  </a:lnTo>
                  <a:lnTo>
                    <a:pt x="175" y="596"/>
                  </a:lnTo>
                  <a:lnTo>
                    <a:pt x="211" y="569"/>
                  </a:lnTo>
                  <a:lnTo>
                    <a:pt x="271" y="587"/>
                  </a:lnTo>
                  <a:lnTo>
                    <a:pt x="278" y="624"/>
                  </a:lnTo>
                  <a:lnTo>
                    <a:pt x="314" y="626"/>
                  </a:lnTo>
                  <a:lnTo>
                    <a:pt x="330" y="590"/>
                  </a:lnTo>
                  <a:lnTo>
                    <a:pt x="312" y="538"/>
                  </a:lnTo>
                  <a:lnTo>
                    <a:pt x="312" y="538"/>
                  </a:lnTo>
                  <a:lnTo>
                    <a:pt x="311" y="538"/>
                  </a:lnTo>
                  <a:lnTo>
                    <a:pt x="309" y="538"/>
                  </a:lnTo>
                  <a:lnTo>
                    <a:pt x="308" y="538"/>
                  </a:lnTo>
                  <a:lnTo>
                    <a:pt x="305" y="537"/>
                  </a:lnTo>
                  <a:lnTo>
                    <a:pt x="302" y="537"/>
                  </a:lnTo>
                  <a:lnTo>
                    <a:pt x="299" y="537"/>
                  </a:lnTo>
                  <a:lnTo>
                    <a:pt x="296" y="537"/>
                  </a:lnTo>
                  <a:lnTo>
                    <a:pt x="293" y="537"/>
                  </a:lnTo>
                  <a:lnTo>
                    <a:pt x="292" y="537"/>
                  </a:lnTo>
                  <a:lnTo>
                    <a:pt x="289" y="537"/>
                  </a:lnTo>
                  <a:lnTo>
                    <a:pt x="287" y="536"/>
                  </a:lnTo>
                  <a:lnTo>
                    <a:pt x="284" y="536"/>
                  </a:lnTo>
                  <a:lnTo>
                    <a:pt x="283" y="536"/>
                  </a:lnTo>
                  <a:lnTo>
                    <a:pt x="280" y="536"/>
                  </a:lnTo>
                  <a:lnTo>
                    <a:pt x="278" y="536"/>
                  </a:lnTo>
                  <a:lnTo>
                    <a:pt x="274" y="534"/>
                  </a:lnTo>
                  <a:lnTo>
                    <a:pt x="273" y="534"/>
                  </a:lnTo>
                  <a:lnTo>
                    <a:pt x="270" y="533"/>
                  </a:lnTo>
                  <a:lnTo>
                    <a:pt x="267" y="533"/>
                  </a:lnTo>
                  <a:lnTo>
                    <a:pt x="264" y="531"/>
                  </a:lnTo>
                  <a:lnTo>
                    <a:pt x="261" y="531"/>
                  </a:lnTo>
                  <a:lnTo>
                    <a:pt x="258" y="531"/>
                  </a:lnTo>
                  <a:lnTo>
                    <a:pt x="255" y="530"/>
                  </a:lnTo>
                  <a:lnTo>
                    <a:pt x="252" y="530"/>
                  </a:lnTo>
                  <a:lnTo>
                    <a:pt x="249" y="528"/>
                  </a:lnTo>
                  <a:lnTo>
                    <a:pt x="246" y="528"/>
                  </a:lnTo>
                  <a:lnTo>
                    <a:pt x="243" y="527"/>
                  </a:lnTo>
                  <a:lnTo>
                    <a:pt x="239" y="525"/>
                  </a:lnTo>
                  <a:lnTo>
                    <a:pt x="236" y="525"/>
                  </a:lnTo>
                  <a:lnTo>
                    <a:pt x="233" y="524"/>
                  </a:lnTo>
                  <a:lnTo>
                    <a:pt x="230" y="522"/>
                  </a:lnTo>
                  <a:lnTo>
                    <a:pt x="227" y="521"/>
                  </a:lnTo>
                  <a:lnTo>
                    <a:pt x="224" y="519"/>
                  </a:lnTo>
                  <a:lnTo>
                    <a:pt x="219" y="518"/>
                  </a:lnTo>
                  <a:lnTo>
                    <a:pt x="217" y="516"/>
                  </a:lnTo>
                  <a:lnTo>
                    <a:pt x="214" y="515"/>
                  </a:lnTo>
                  <a:lnTo>
                    <a:pt x="211" y="513"/>
                  </a:lnTo>
                  <a:lnTo>
                    <a:pt x="206" y="512"/>
                  </a:lnTo>
                  <a:lnTo>
                    <a:pt x="203" y="510"/>
                  </a:lnTo>
                  <a:lnTo>
                    <a:pt x="200" y="509"/>
                  </a:lnTo>
                  <a:lnTo>
                    <a:pt x="197" y="506"/>
                  </a:lnTo>
                  <a:lnTo>
                    <a:pt x="194" y="505"/>
                  </a:lnTo>
                  <a:lnTo>
                    <a:pt x="190" y="503"/>
                  </a:lnTo>
                  <a:lnTo>
                    <a:pt x="187" y="500"/>
                  </a:lnTo>
                  <a:lnTo>
                    <a:pt x="184" y="499"/>
                  </a:lnTo>
                  <a:lnTo>
                    <a:pt x="181" y="497"/>
                  </a:lnTo>
                  <a:lnTo>
                    <a:pt x="178" y="494"/>
                  </a:lnTo>
                  <a:lnTo>
                    <a:pt x="174" y="491"/>
                  </a:lnTo>
                  <a:lnTo>
                    <a:pt x="171" y="490"/>
                  </a:lnTo>
                  <a:lnTo>
                    <a:pt x="168" y="487"/>
                  </a:lnTo>
                  <a:lnTo>
                    <a:pt x="165" y="484"/>
                  </a:lnTo>
                  <a:lnTo>
                    <a:pt x="162" y="481"/>
                  </a:lnTo>
                  <a:lnTo>
                    <a:pt x="160" y="478"/>
                  </a:lnTo>
                  <a:lnTo>
                    <a:pt x="158" y="475"/>
                  </a:lnTo>
                  <a:lnTo>
                    <a:pt x="155" y="472"/>
                  </a:lnTo>
                  <a:lnTo>
                    <a:pt x="153" y="472"/>
                  </a:lnTo>
                  <a:lnTo>
                    <a:pt x="152" y="469"/>
                  </a:lnTo>
                  <a:lnTo>
                    <a:pt x="150" y="468"/>
                  </a:lnTo>
                  <a:lnTo>
                    <a:pt x="149" y="466"/>
                  </a:lnTo>
                  <a:lnTo>
                    <a:pt x="146" y="465"/>
                  </a:lnTo>
                  <a:lnTo>
                    <a:pt x="144" y="463"/>
                  </a:lnTo>
                  <a:lnTo>
                    <a:pt x="141" y="460"/>
                  </a:lnTo>
                  <a:lnTo>
                    <a:pt x="138" y="456"/>
                  </a:lnTo>
                  <a:lnTo>
                    <a:pt x="135" y="453"/>
                  </a:lnTo>
                  <a:lnTo>
                    <a:pt x="134" y="450"/>
                  </a:lnTo>
                  <a:lnTo>
                    <a:pt x="132" y="447"/>
                  </a:lnTo>
                  <a:lnTo>
                    <a:pt x="131" y="446"/>
                  </a:lnTo>
                  <a:lnTo>
                    <a:pt x="129" y="444"/>
                  </a:lnTo>
                  <a:lnTo>
                    <a:pt x="128" y="441"/>
                  </a:lnTo>
                  <a:lnTo>
                    <a:pt x="127" y="440"/>
                  </a:lnTo>
                  <a:lnTo>
                    <a:pt x="125" y="437"/>
                  </a:lnTo>
                  <a:lnTo>
                    <a:pt x="124" y="435"/>
                  </a:lnTo>
                  <a:lnTo>
                    <a:pt x="122" y="432"/>
                  </a:lnTo>
                  <a:lnTo>
                    <a:pt x="121" y="429"/>
                  </a:lnTo>
                  <a:lnTo>
                    <a:pt x="119" y="428"/>
                  </a:lnTo>
                  <a:lnTo>
                    <a:pt x="118" y="423"/>
                  </a:lnTo>
                  <a:lnTo>
                    <a:pt x="116" y="420"/>
                  </a:lnTo>
                  <a:lnTo>
                    <a:pt x="113" y="419"/>
                  </a:lnTo>
                  <a:lnTo>
                    <a:pt x="113" y="416"/>
                  </a:lnTo>
                  <a:lnTo>
                    <a:pt x="110" y="412"/>
                  </a:lnTo>
                  <a:lnTo>
                    <a:pt x="109" y="410"/>
                  </a:lnTo>
                  <a:lnTo>
                    <a:pt x="107" y="406"/>
                  </a:lnTo>
                  <a:lnTo>
                    <a:pt x="106" y="403"/>
                  </a:lnTo>
                  <a:lnTo>
                    <a:pt x="104" y="400"/>
                  </a:lnTo>
                  <a:lnTo>
                    <a:pt x="104" y="397"/>
                  </a:lnTo>
                  <a:lnTo>
                    <a:pt x="103" y="392"/>
                  </a:lnTo>
                  <a:lnTo>
                    <a:pt x="101" y="390"/>
                  </a:lnTo>
                  <a:lnTo>
                    <a:pt x="100" y="385"/>
                  </a:lnTo>
                  <a:lnTo>
                    <a:pt x="99" y="382"/>
                  </a:lnTo>
                  <a:lnTo>
                    <a:pt x="97" y="378"/>
                  </a:lnTo>
                  <a:lnTo>
                    <a:pt x="97" y="375"/>
                  </a:lnTo>
                  <a:lnTo>
                    <a:pt x="96" y="370"/>
                  </a:lnTo>
                  <a:lnTo>
                    <a:pt x="94" y="366"/>
                  </a:lnTo>
                  <a:lnTo>
                    <a:pt x="93" y="363"/>
                  </a:lnTo>
                  <a:lnTo>
                    <a:pt x="93" y="357"/>
                  </a:lnTo>
                  <a:lnTo>
                    <a:pt x="91" y="353"/>
                  </a:lnTo>
                  <a:lnTo>
                    <a:pt x="91" y="350"/>
                  </a:lnTo>
                  <a:lnTo>
                    <a:pt x="90" y="345"/>
                  </a:lnTo>
                  <a:lnTo>
                    <a:pt x="90" y="341"/>
                  </a:lnTo>
                  <a:lnTo>
                    <a:pt x="88" y="335"/>
                  </a:lnTo>
                  <a:lnTo>
                    <a:pt x="88" y="332"/>
                  </a:lnTo>
                  <a:lnTo>
                    <a:pt x="88" y="326"/>
                  </a:lnTo>
                  <a:lnTo>
                    <a:pt x="87" y="322"/>
                  </a:lnTo>
                  <a:lnTo>
                    <a:pt x="87" y="316"/>
                  </a:lnTo>
                  <a:lnTo>
                    <a:pt x="87" y="311"/>
                  </a:lnTo>
                  <a:lnTo>
                    <a:pt x="87" y="310"/>
                  </a:lnTo>
                  <a:lnTo>
                    <a:pt x="87" y="308"/>
                  </a:lnTo>
                  <a:lnTo>
                    <a:pt x="87" y="305"/>
                  </a:lnTo>
                  <a:lnTo>
                    <a:pt x="87" y="304"/>
                  </a:lnTo>
                  <a:lnTo>
                    <a:pt x="87" y="301"/>
                  </a:lnTo>
                  <a:lnTo>
                    <a:pt x="88" y="298"/>
                  </a:lnTo>
                  <a:lnTo>
                    <a:pt x="88" y="294"/>
                  </a:lnTo>
                  <a:lnTo>
                    <a:pt x="88" y="289"/>
                  </a:lnTo>
                  <a:lnTo>
                    <a:pt x="88" y="288"/>
                  </a:lnTo>
                  <a:lnTo>
                    <a:pt x="90" y="285"/>
                  </a:lnTo>
                  <a:lnTo>
                    <a:pt x="90" y="283"/>
                  </a:lnTo>
                  <a:lnTo>
                    <a:pt x="90" y="280"/>
                  </a:lnTo>
                  <a:lnTo>
                    <a:pt x="90" y="279"/>
                  </a:lnTo>
                  <a:lnTo>
                    <a:pt x="91" y="276"/>
                  </a:lnTo>
                  <a:lnTo>
                    <a:pt x="91" y="273"/>
                  </a:lnTo>
                  <a:lnTo>
                    <a:pt x="91" y="272"/>
                  </a:lnTo>
                  <a:lnTo>
                    <a:pt x="91" y="269"/>
                  </a:lnTo>
                  <a:lnTo>
                    <a:pt x="93" y="266"/>
                  </a:lnTo>
                  <a:lnTo>
                    <a:pt x="93" y="263"/>
                  </a:lnTo>
                  <a:lnTo>
                    <a:pt x="94" y="260"/>
                  </a:lnTo>
                  <a:lnTo>
                    <a:pt x="94" y="257"/>
                  </a:lnTo>
                  <a:lnTo>
                    <a:pt x="96" y="254"/>
                  </a:lnTo>
                  <a:lnTo>
                    <a:pt x="96" y="251"/>
                  </a:lnTo>
                  <a:lnTo>
                    <a:pt x="97" y="249"/>
                  </a:lnTo>
                  <a:lnTo>
                    <a:pt x="97" y="246"/>
                  </a:lnTo>
                  <a:lnTo>
                    <a:pt x="99" y="243"/>
                  </a:lnTo>
                  <a:lnTo>
                    <a:pt x="99" y="241"/>
                  </a:lnTo>
                  <a:lnTo>
                    <a:pt x="100" y="238"/>
                  </a:lnTo>
                  <a:lnTo>
                    <a:pt x="101" y="235"/>
                  </a:lnTo>
                  <a:lnTo>
                    <a:pt x="101" y="230"/>
                  </a:lnTo>
                  <a:lnTo>
                    <a:pt x="103" y="227"/>
                  </a:lnTo>
                  <a:lnTo>
                    <a:pt x="104" y="224"/>
                  </a:lnTo>
                  <a:lnTo>
                    <a:pt x="106" y="221"/>
                  </a:lnTo>
                  <a:lnTo>
                    <a:pt x="107" y="218"/>
                  </a:lnTo>
                  <a:lnTo>
                    <a:pt x="109" y="215"/>
                  </a:lnTo>
                  <a:lnTo>
                    <a:pt x="110" y="213"/>
                  </a:lnTo>
                  <a:lnTo>
                    <a:pt x="112" y="210"/>
                  </a:lnTo>
                  <a:lnTo>
                    <a:pt x="113" y="207"/>
                  </a:lnTo>
                  <a:lnTo>
                    <a:pt x="115" y="204"/>
                  </a:lnTo>
                  <a:lnTo>
                    <a:pt x="118" y="199"/>
                  </a:lnTo>
                  <a:lnTo>
                    <a:pt x="119" y="196"/>
                  </a:lnTo>
                  <a:lnTo>
                    <a:pt x="121" y="193"/>
                  </a:lnTo>
                  <a:lnTo>
                    <a:pt x="122" y="190"/>
                  </a:lnTo>
                  <a:lnTo>
                    <a:pt x="124" y="187"/>
                  </a:lnTo>
                  <a:lnTo>
                    <a:pt x="127" y="184"/>
                  </a:lnTo>
                  <a:lnTo>
                    <a:pt x="128" y="182"/>
                  </a:lnTo>
                  <a:lnTo>
                    <a:pt x="129" y="179"/>
                  </a:lnTo>
                  <a:lnTo>
                    <a:pt x="132" y="176"/>
                  </a:lnTo>
                  <a:lnTo>
                    <a:pt x="135" y="173"/>
                  </a:lnTo>
                  <a:lnTo>
                    <a:pt x="137" y="170"/>
                  </a:lnTo>
                  <a:lnTo>
                    <a:pt x="140" y="167"/>
                  </a:lnTo>
                  <a:lnTo>
                    <a:pt x="143" y="164"/>
                  </a:lnTo>
                  <a:lnTo>
                    <a:pt x="146" y="161"/>
                  </a:lnTo>
                  <a:lnTo>
                    <a:pt x="149" y="158"/>
                  </a:lnTo>
                  <a:lnTo>
                    <a:pt x="150" y="156"/>
                  </a:lnTo>
                  <a:lnTo>
                    <a:pt x="155" y="154"/>
                  </a:lnTo>
                  <a:lnTo>
                    <a:pt x="155" y="152"/>
                  </a:lnTo>
                  <a:lnTo>
                    <a:pt x="156" y="151"/>
                  </a:lnTo>
                  <a:lnTo>
                    <a:pt x="158" y="149"/>
                  </a:lnTo>
                  <a:lnTo>
                    <a:pt x="159" y="148"/>
                  </a:lnTo>
                  <a:lnTo>
                    <a:pt x="160" y="146"/>
                  </a:lnTo>
                  <a:lnTo>
                    <a:pt x="163" y="143"/>
                  </a:lnTo>
                  <a:lnTo>
                    <a:pt x="165" y="142"/>
                  </a:lnTo>
                  <a:lnTo>
                    <a:pt x="169" y="139"/>
                  </a:lnTo>
                  <a:lnTo>
                    <a:pt x="172" y="136"/>
                  </a:lnTo>
                  <a:lnTo>
                    <a:pt x="175" y="133"/>
                  </a:lnTo>
                  <a:lnTo>
                    <a:pt x="178" y="131"/>
                  </a:lnTo>
                  <a:lnTo>
                    <a:pt x="180" y="130"/>
                  </a:lnTo>
                  <a:lnTo>
                    <a:pt x="181" y="128"/>
                  </a:lnTo>
                  <a:lnTo>
                    <a:pt x="184" y="127"/>
                  </a:lnTo>
                  <a:lnTo>
                    <a:pt x="187" y="125"/>
                  </a:lnTo>
                  <a:lnTo>
                    <a:pt x="188" y="124"/>
                  </a:lnTo>
                  <a:lnTo>
                    <a:pt x="191" y="123"/>
                  </a:lnTo>
                  <a:lnTo>
                    <a:pt x="194" y="121"/>
                  </a:lnTo>
                  <a:lnTo>
                    <a:pt x="196" y="120"/>
                  </a:lnTo>
                  <a:lnTo>
                    <a:pt x="199" y="118"/>
                  </a:lnTo>
                  <a:lnTo>
                    <a:pt x="200" y="117"/>
                  </a:lnTo>
                  <a:lnTo>
                    <a:pt x="203" y="115"/>
                  </a:lnTo>
                  <a:lnTo>
                    <a:pt x="206" y="114"/>
                  </a:lnTo>
                  <a:lnTo>
                    <a:pt x="211" y="112"/>
                  </a:lnTo>
                  <a:lnTo>
                    <a:pt x="214" y="111"/>
                  </a:lnTo>
                  <a:lnTo>
                    <a:pt x="217" y="109"/>
                  </a:lnTo>
                  <a:lnTo>
                    <a:pt x="219" y="108"/>
                  </a:lnTo>
                  <a:lnTo>
                    <a:pt x="222" y="106"/>
                  </a:lnTo>
                  <a:lnTo>
                    <a:pt x="225" y="103"/>
                  </a:lnTo>
                  <a:lnTo>
                    <a:pt x="228" y="103"/>
                  </a:lnTo>
                  <a:lnTo>
                    <a:pt x="233" y="102"/>
                  </a:lnTo>
                  <a:lnTo>
                    <a:pt x="236" y="100"/>
                  </a:lnTo>
                  <a:lnTo>
                    <a:pt x="240" y="99"/>
                  </a:lnTo>
                  <a:lnTo>
                    <a:pt x="245" y="99"/>
                  </a:lnTo>
                  <a:lnTo>
                    <a:pt x="247" y="97"/>
                  </a:lnTo>
                  <a:lnTo>
                    <a:pt x="252" y="96"/>
                  </a:lnTo>
                  <a:lnTo>
                    <a:pt x="255" y="95"/>
                  </a:lnTo>
                  <a:lnTo>
                    <a:pt x="259" y="95"/>
                  </a:lnTo>
                  <a:lnTo>
                    <a:pt x="264" y="93"/>
                  </a:lnTo>
                  <a:lnTo>
                    <a:pt x="268" y="92"/>
                  </a:lnTo>
                  <a:lnTo>
                    <a:pt x="271" y="92"/>
                  </a:lnTo>
                  <a:lnTo>
                    <a:pt x="277" y="90"/>
                  </a:lnTo>
                  <a:lnTo>
                    <a:pt x="281" y="90"/>
                  </a:lnTo>
                  <a:lnTo>
                    <a:pt x="286" y="89"/>
                  </a:lnTo>
                  <a:lnTo>
                    <a:pt x="290" y="89"/>
                  </a:lnTo>
                  <a:lnTo>
                    <a:pt x="295" y="89"/>
                  </a:lnTo>
                  <a:lnTo>
                    <a:pt x="299" y="87"/>
                  </a:lnTo>
                  <a:lnTo>
                    <a:pt x="305" y="87"/>
                  </a:lnTo>
                  <a:lnTo>
                    <a:pt x="309" y="87"/>
                  </a:lnTo>
                  <a:lnTo>
                    <a:pt x="315" y="87"/>
                  </a:lnTo>
                  <a:lnTo>
                    <a:pt x="315" y="87"/>
                  </a:lnTo>
                  <a:close/>
                </a:path>
              </a:pathLst>
            </a:custGeom>
            <a:solidFill>
              <a:srgbClr val="A8BF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70"/>
            <p:cNvSpPr>
              <a:spLocks/>
            </p:cNvSpPr>
            <p:nvPr/>
          </p:nvSpPr>
          <p:spPr bwMode="auto">
            <a:xfrm>
              <a:off x="1346" y="2219"/>
              <a:ext cx="28" cy="19"/>
            </a:xfrm>
            <a:custGeom>
              <a:avLst/>
              <a:gdLst/>
              <a:ahLst/>
              <a:cxnLst>
                <a:cxn ang="0">
                  <a:pos x="28" y="15"/>
                </a:cxn>
                <a:cxn ang="0">
                  <a:pos x="26" y="12"/>
                </a:cxn>
                <a:cxn ang="0">
                  <a:pos x="25" y="10"/>
                </a:cxn>
                <a:cxn ang="0">
                  <a:pos x="22" y="7"/>
                </a:cxn>
                <a:cxn ang="0">
                  <a:pos x="19" y="6"/>
                </a:cxn>
                <a:cxn ang="0">
                  <a:pos x="18" y="3"/>
                </a:cxn>
                <a:cxn ang="0">
                  <a:pos x="15" y="1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3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9" y="7"/>
                </a:cxn>
                <a:cxn ang="0">
                  <a:pos x="10" y="9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9" y="12"/>
                </a:cxn>
                <a:cxn ang="0">
                  <a:pos x="6" y="10"/>
                </a:cxn>
                <a:cxn ang="0">
                  <a:pos x="3" y="10"/>
                </a:cxn>
                <a:cxn ang="0">
                  <a:pos x="1" y="9"/>
                </a:cxn>
                <a:cxn ang="0">
                  <a:pos x="1" y="10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16" y="19"/>
                </a:cxn>
                <a:cxn ang="0">
                  <a:pos x="28" y="15"/>
                </a:cxn>
                <a:cxn ang="0">
                  <a:pos x="28" y="15"/>
                </a:cxn>
              </a:cxnLst>
              <a:rect l="0" t="0" r="r" b="b"/>
              <a:pathLst>
                <a:path w="28" h="19">
                  <a:moveTo>
                    <a:pt x="28" y="15"/>
                  </a:moveTo>
                  <a:lnTo>
                    <a:pt x="26" y="12"/>
                  </a:lnTo>
                  <a:lnTo>
                    <a:pt x="25" y="10"/>
                  </a:lnTo>
                  <a:lnTo>
                    <a:pt x="22" y="7"/>
                  </a:lnTo>
                  <a:lnTo>
                    <a:pt x="19" y="6"/>
                  </a:lnTo>
                  <a:lnTo>
                    <a:pt x="18" y="3"/>
                  </a:lnTo>
                  <a:lnTo>
                    <a:pt x="15" y="1"/>
                  </a:lnTo>
                  <a:lnTo>
                    <a:pt x="10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6" y="6"/>
                  </a:lnTo>
                  <a:lnTo>
                    <a:pt x="7" y="6"/>
                  </a:lnTo>
                  <a:lnTo>
                    <a:pt x="9" y="7"/>
                  </a:lnTo>
                  <a:lnTo>
                    <a:pt x="10" y="9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9" y="12"/>
                  </a:lnTo>
                  <a:lnTo>
                    <a:pt x="6" y="10"/>
                  </a:lnTo>
                  <a:lnTo>
                    <a:pt x="3" y="10"/>
                  </a:lnTo>
                  <a:lnTo>
                    <a:pt x="1" y="9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16" y="19"/>
                  </a:lnTo>
                  <a:lnTo>
                    <a:pt x="28" y="15"/>
                  </a:lnTo>
                  <a:lnTo>
                    <a:pt x="28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71"/>
            <p:cNvSpPr>
              <a:spLocks/>
            </p:cNvSpPr>
            <p:nvPr/>
          </p:nvSpPr>
          <p:spPr bwMode="auto">
            <a:xfrm>
              <a:off x="1390" y="2219"/>
              <a:ext cx="94" cy="34"/>
            </a:xfrm>
            <a:custGeom>
              <a:avLst/>
              <a:gdLst/>
              <a:ahLst/>
              <a:cxnLst>
                <a:cxn ang="0">
                  <a:pos x="33" y="31"/>
                </a:cxn>
                <a:cxn ang="0">
                  <a:pos x="34" y="29"/>
                </a:cxn>
                <a:cxn ang="0">
                  <a:pos x="40" y="27"/>
                </a:cxn>
                <a:cxn ang="0">
                  <a:pos x="43" y="24"/>
                </a:cxn>
                <a:cxn ang="0">
                  <a:pos x="47" y="22"/>
                </a:cxn>
                <a:cxn ang="0">
                  <a:pos x="53" y="19"/>
                </a:cxn>
                <a:cxn ang="0">
                  <a:pos x="59" y="16"/>
                </a:cxn>
                <a:cxn ang="0">
                  <a:pos x="63" y="13"/>
                </a:cxn>
                <a:cxn ang="0">
                  <a:pos x="69" y="10"/>
                </a:cxn>
                <a:cxn ang="0">
                  <a:pos x="74" y="7"/>
                </a:cxn>
                <a:cxn ang="0">
                  <a:pos x="80" y="6"/>
                </a:cxn>
                <a:cxn ang="0">
                  <a:pos x="84" y="3"/>
                </a:cxn>
                <a:cxn ang="0">
                  <a:pos x="89" y="1"/>
                </a:cxn>
                <a:cxn ang="0">
                  <a:pos x="91" y="3"/>
                </a:cxn>
                <a:cxn ang="0">
                  <a:pos x="87" y="6"/>
                </a:cxn>
                <a:cxn ang="0">
                  <a:pos x="83" y="9"/>
                </a:cxn>
                <a:cxn ang="0">
                  <a:pos x="78" y="12"/>
                </a:cxn>
                <a:cxn ang="0">
                  <a:pos x="74" y="16"/>
                </a:cxn>
                <a:cxn ang="0">
                  <a:pos x="69" y="19"/>
                </a:cxn>
                <a:cxn ang="0">
                  <a:pos x="65" y="22"/>
                </a:cxn>
                <a:cxn ang="0">
                  <a:pos x="59" y="25"/>
                </a:cxn>
                <a:cxn ang="0">
                  <a:pos x="55" y="28"/>
                </a:cxn>
                <a:cxn ang="0">
                  <a:pos x="50" y="29"/>
                </a:cxn>
                <a:cxn ang="0">
                  <a:pos x="44" y="32"/>
                </a:cxn>
                <a:cxn ang="0">
                  <a:pos x="41" y="34"/>
                </a:cxn>
                <a:cxn ang="0">
                  <a:pos x="37" y="34"/>
                </a:cxn>
                <a:cxn ang="0">
                  <a:pos x="33" y="34"/>
                </a:cxn>
                <a:cxn ang="0">
                  <a:pos x="27" y="34"/>
                </a:cxn>
                <a:cxn ang="0">
                  <a:pos x="19" y="32"/>
                </a:cxn>
                <a:cxn ang="0">
                  <a:pos x="13" y="29"/>
                </a:cxn>
                <a:cxn ang="0">
                  <a:pos x="9" y="27"/>
                </a:cxn>
                <a:cxn ang="0">
                  <a:pos x="4" y="25"/>
                </a:cxn>
                <a:cxn ang="0">
                  <a:pos x="0" y="22"/>
                </a:cxn>
              </a:cxnLst>
              <a:rect l="0" t="0" r="r" b="b"/>
              <a:pathLst>
                <a:path w="94" h="34">
                  <a:moveTo>
                    <a:pt x="0" y="22"/>
                  </a:moveTo>
                  <a:lnTo>
                    <a:pt x="33" y="31"/>
                  </a:lnTo>
                  <a:lnTo>
                    <a:pt x="33" y="29"/>
                  </a:lnTo>
                  <a:lnTo>
                    <a:pt x="34" y="29"/>
                  </a:lnTo>
                  <a:lnTo>
                    <a:pt x="35" y="28"/>
                  </a:lnTo>
                  <a:lnTo>
                    <a:pt x="40" y="27"/>
                  </a:lnTo>
                  <a:lnTo>
                    <a:pt x="41" y="25"/>
                  </a:lnTo>
                  <a:lnTo>
                    <a:pt x="43" y="24"/>
                  </a:lnTo>
                  <a:lnTo>
                    <a:pt x="46" y="22"/>
                  </a:lnTo>
                  <a:lnTo>
                    <a:pt x="47" y="22"/>
                  </a:lnTo>
                  <a:lnTo>
                    <a:pt x="50" y="21"/>
                  </a:lnTo>
                  <a:lnTo>
                    <a:pt x="53" y="19"/>
                  </a:lnTo>
                  <a:lnTo>
                    <a:pt x="55" y="18"/>
                  </a:lnTo>
                  <a:lnTo>
                    <a:pt x="59" y="16"/>
                  </a:lnTo>
                  <a:lnTo>
                    <a:pt x="61" y="15"/>
                  </a:lnTo>
                  <a:lnTo>
                    <a:pt x="63" y="13"/>
                  </a:lnTo>
                  <a:lnTo>
                    <a:pt x="66" y="12"/>
                  </a:lnTo>
                  <a:lnTo>
                    <a:pt x="69" y="10"/>
                  </a:lnTo>
                  <a:lnTo>
                    <a:pt x="71" y="9"/>
                  </a:lnTo>
                  <a:lnTo>
                    <a:pt x="74" y="7"/>
                  </a:lnTo>
                  <a:lnTo>
                    <a:pt x="77" y="7"/>
                  </a:lnTo>
                  <a:lnTo>
                    <a:pt x="80" y="6"/>
                  </a:lnTo>
                  <a:lnTo>
                    <a:pt x="81" y="4"/>
                  </a:lnTo>
                  <a:lnTo>
                    <a:pt x="84" y="3"/>
                  </a:lnTo>
                  <a:lnTo>
                    <a:pt x="86" y="3"/>
                  </a:lnTo>
                  <a:lnTo>
                    <a:pt x="89" y="1"/>
                  </a:lnTo>
                  <a:lnTo>
                    <a:pt x="94" y="0"/>
                  </a:lnTo>
                  <a:lnTo>
                    <a:pt x="91" y="3"/>
                  </a:lnTo>
                  <a:lnTo>
                    <a:pt x="89" y="6"/>
                  </a:lnTo>
                  <a:lnTo>
                    <a:pt x="87" y="6"/>
                  </a:lnTo>
                  <a:lnTo>
                    <a:pt x="86" y="7"/>
                  </a:lnTo>
                  <a:lnTo>
                    <a:pt x="83" y="9"/>
                  </a:lnTo>
                  <a:lnTo>
                    <a:pt x="81" y="10"/>
                  </a:lnTo>
                  <a:lnTo>
                    <a:pt x="78" y="12"/>
                  </a:lnTo>
                  <a:lnTo>
                    <a:pt x="77" y="15"/>
                  </a:lnTo>
                  <a:lnTo>
                    <a:pt x="74" y="16"/>
                  </a:lnTo>
                  <a:lnTo>
                    <a:pt x="72" y="18"/>
                  </a:lnTo>
                  <a:lnTo>
                    <a:pt x="69" y="19"/>
                  </a:lnTo>
                  <a:lnTo>
                    <a:pt x="68" y="21"/>
                  </a:lnTo>
                  <a:lnTo>
                    <a:pt x="65" y="22"/>
                  </a:lnTo>
                  <a:lnTo>
                    <a:pt x="62" y="24"/>
                  </a:lnTo>
                  <a:lnTo>
                    <a:pt x="59" y="25"/>
                  </a:lnTo>
                  <a:lnTo>
                    <a:pt x="56" y="27"/>
                  </a:lnTo>
                  <a:lnTo>
                    <a:pt x="55" y="28"/>
                  </a:lnTo>
                  <a:lnTo>
                    <a:pt x="52" y="29"/>
                  </a:lnTo>
                  <a:lnTo>
                    <a:pt x="50" y="29"/>
                  </a:lnTo>
                  <a:lnTo>
                    <a:pt x="47" y="31"/>
                  </a:lnTo>
                  <a:lnTo>
                    <a:pt x="44" y="32"/>
                  </a:lnTo>
                  <a:lnTo>
                    <a:pt x="43" y="32"/>
                  </a:lnTo>
                  <a:lnTo>
                    <a:pt x="41" y="34"/>
                  </a:lnTo>
                  <a:lnTo>
                    <a:pt x="38" y="34"/>
                  </a:lnTo>
                  <a:lnTo>
                    <a:pt x="37" y="34"/>
                  </a:lnTo>
                  <a:lnTo>
                    <a:pt x="35" y="34"/>
                  </a:lnTo>
                  <a:lnTo>
                    <a:pt x="33" y="34"/>
                  </a:lnTo>
                  <a:lnTo>
                    <a:pt x="30" y="34"/>
                  </a:lnTo>
                  <a:lnTo>
                    <a:pt x="27" y="34"/>
                  </a:lnTo>
                  <a:lnTo>
                    <a:pt x="22" y="32"/>
                  </a:lnTo>
                  <a:lnTo>
                    <a:pt x="19" y="32"/>
                  </a:lnTo>
                  <a:lnTo>
                    <a:pt x="16" y="31"/>
                  </a:lnTo>
                  <a:lnTo>
                    <a:pt x="13" y="29"/>
                  </a:lnTo>
                  <a:lnTo>
                    <a:pt x="12" y="28"/>
                  </a:lnTo>
                  <a:lnTo>
                    <a:pt x="9" y="27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3" y="25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427D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72"/>
            <p:cNvSpPr>
              <a:spLocks/>
            </p:cNvSpPr>
            <p:nvPr/>
          </p:nvSpPr>
          <p:spPr bwMode="auto">
            <a:xfrm>
              <a:off x="1365" y="2232"/>
              <a:ext cx="13" cy="1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3" y="5"/>
                </a:cxn>
                <a:cxn ang="0">
                  <a:pos x="9" y="11"/>
                </a:cxn>
                <a:cxn ang="0">
                  <a:pos x="0" y="5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lnTo>
                    <a:pt x="13" y="5"/>
                  </a:lnTo>
                  <a:lnTo>
                    <a:pt x="9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1657" y="2291"/>
              <a:ext cx="13" cy="1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3" y="11"/>
                </a:cxn>
                <a:cxn ang="0">
                  <a:pos x="7" y="14"/>
                </a:cxn>
                <a:cxn ang="0">
                  <a:pos x="0" y="5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3" h="14">
                  <a:moveTo>
                    <a:pt x="10" y="0"/>
                  </a:moveTo>
                  <a:lnTo>
                    <a:pt x="13" y="11"/>
                  </a:lnTo>
                  <a:lnTo>
                    <a:pt x="7" y="14"/>
                  </a:lnTo>
                  <a:lnTo>
                    <a:pt x="0" y="5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1564" y="2219"/>
              <a:ext cx="94" cy="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18"/>
                </a:cxn>
                <a:cxn ang="0">
                  <a:pos x="94" y="59"/>
                </a:cxn>
                <a:cxn ang="0">
                  <a:pos x="94" y="58"/>
                </a:cxn>
                <a:cxn ang="0">
                  <a:pos x="94" y="56"/>
                </a:cxn>
                <a:cxn ang="0">
                  <a:pos x="93" y="55"/>
                </a:cxn>
                <a:cxn ang="0">
                  <a:pos x="92" y="53"/>
                </a:cxn>
                <a:cxn ang="0">
                  <a:pos x="89" y="50"/>
                </a:cxn>
                <a:cxn ang="0">
                  <a:pos x="87" y="47"/>
                </a:cxn>
                <a:cxn ang="0">
                  <a:pos x="84" y="43"/>
                </a:cxn>
                <a:cxn ang="0">
                  <a:pos x="81" y="40"/>
                </a:cxn>
                <a:cxn ang="0">
                  <a:pos x="77" y="37"/>
                </a:cxn>
                <a:cxn ang="0">
                  <a:pos x="72" y="32"/>
                </a:cxn>
                <a:cxn ang="0">
                  <a:pos x="71" y="31"/>
                </a:cxn>
                <a:cxn ang="0">
                  <a:pos x="68" y="29"/>
                </a:cxn>
                <a:cxn ang="0">
                  <a:pos x="66" y="27"/>
                </a:cxn>
                <a:cxn ang="0">
                  <a:pos x="65" y="27"/>
                </a:cxn>
                <a:cxn ang="0">
                  <a:pos x="62" y="24"/>
                </a:cxn>
                <a:cxn ang="0">
                  <a:pos x="61" y="22"/>
                </a:cxn>
                <a:cxn ang="0">
                  <a:pos x="58" y="21"/>
                </a:cxn>
                <a:cxn ang="0">
                  <a:pos x="56" y="19"/>
                </a:cxn>
                <a:cxn ang="0">
                  <a:pos x="55" y="18"/>
                </a:cxn>
                <a:cxn ang="0">
                  <a:pos x="52" y="16"/>
                </a:cxn>
                <a:cxn ang="0">
                  <a:pos x="50" y="15"/>
                </a:cxn>
                <a:cxn ang="0">
                  <a:pos x="47" y="15"/>
                </a:cxn>
                <a:cxn ang="0">
                  <a:pos x="44" y="12"/>
                </a:cxn>
                <a:cxn ang="0">
                  <a:pos x="43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7" y="9"/>
                </a:cxn>
                <a:cxn ang="0">
                  <a:pos x="34" y="7"/>
                </a:cxn>
                <a:cxn ang="0">
                  <a:pos x="33" y="7"/>
                </a:cxn>
                <a:cxn ang="0">
                  <a:pos x="31" y="6"/>
                </a:cxn>
                <a:cxn ang="0">
                  <a:pos x="28" y="6"/>
                </a:cxn>
                <a:cxn ang="0">
                  <a:pos x="27" y="4"/>
                </a:cxn>
                <a:cxn ang="0">
                  <a:pos x="24" y="4"/>
                </a:cxn>
                <a:cxn ang="0">
                  <a:pos x="22" y="4"/>
                </a:cxn>
                <a:cxn ang="0">
                  <a:pos x="19" y="3"/>
                </a:cxn>
                <a:cxn ang="0">
                  <a:pos x="15" y="3"/>
                </a:cxn>
                <a:cxn ang="0">
                  <a:pos x="10" y="1"/>
                </a:cxn>
                <a:cxn ang="0">
                  <a:pos x="9" y="1"/>
                </a:cxn>
                <a:cxn ang="0">
                  <a:pos x="6" y="1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4" h="59">
                  <a:moveTo>
                    <a:pt x="0" y="0"/>
                  </a:moveTo>
                  <a:lnTo>
                    <a:pt x="41" y="18"/>
                  </a:lnTo>
                  <a:lnTo>
                    <a:pt x="94" y="59"/>
                  </a:lnTo>
                  <a:lnTo>
                    <a:pt x="94" y="58"/>
                  </a:lnTo>
                  <a:lnTo>
                    <a:pt x="94" y="56"/>
                  </a:lnTo>
                  <a:lnTo>
                    <a:pt x="93" y="55"/>
                  </a:lnTo>
                  <a:lnTo>
                    <a:pt x="92" y="53"/>
                  </a:lnTo>
                  <a:lnTo>
                    <a:pt x="89" y="50"/>
                  </a:lnTo>
                  <a:lnTo>
                    <a:pt x="87" y="47"/>
                  </a:lnTo>
                  <a:lnTo>
                    <a:pt x="84" y="43"/>
                  </a:lnTo>
                  <a:lnTo>
                    <a:pt x="81" y="40"/>
                  </a:lnTo>
                  <a:lnTo>
                    <a:pt x="77" y="37"/>
                  </a:lnTo>
                  <a:lnTo>
                    <a:pt x="72" y="32"/>
                  </a:lnTo>
                  <a:lnTo>
                    <a:pt x="71" y="31"/>
                  </a:lnTo>
                  <a:lnTo>
                    <a:pt x="68" y="29"/>
                  </a:lnTo>
                  <a:lnTo>
                    <a:pt x="66" y="27"/>
                  </a:lnTo>
                  <a:lnTo>
                    <a:pt x="65" y="27"/>
                  </a:lnTo>
                  <a:lnTo>
                    <a:pt x="62" y="24"/>
                  </a:lnTo>
                  <a:lnTo>
                    <a:pt x="61" y="22"/>
                  </a:lnTo>
                  <a:lnTo>
                    <a:pt x="58" y="21"/>
                  </a:lnTo>
                  <a:lnTo>
                    <a:pt x="56" y="19"/>
                  </a:lnTo>
                  <a:lnTo>
                    <a:pt x="55" y="18"/>
                  </a:lnTo>
                  <a:lnTo>
                    <a:pt x="52" y="16"/>
                  </a:lnTo>
                  <a:lnTo>
                    <a:pt x="50" y="15"/>
                  </a:lnTo>
                  <a:lnTo>
                    <a:pt x="47" y="15"/>
                  </a:lnTo>
                  <a:lnTo>
                    <a:pt x="44" y="12"/>
                  </a:lnTo>
                  <a:lnTo>
                    <a:pt x="43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7" y="9"/>
                  </a:lnTo>
                  <a:lnTo>
                    <a:pt x="34" y="7"/>
                  </a:lnTo>
                  <a:lnTo>
                    <a:pt x="33" y="7"/>
                  </a:lnTo>
                  <a:lnTo>
                    <a:pt x="31" y="6"/>
                  </a:lnTo>
                  <a:lnTo>
                    <a:pt x="28" y="6"/>
                  </a:lnTo>
                  <a:lnTo>
                    <a:pt x="27" y="4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19" y="3"/>
                  </a:lnTo>
                  <a:lnTo>
                    <a:pt x="15" y="3"/>
                  </a:lnTo>
                  <a:lnTo>
                    <a:pt x="10" y="1"/>
                  </a:lnTo>
                  <a:lnTo>
                    <a:pt x="9" y="1"/>
                  </a:lnTo>
                  <a:lnTo>
                    <a:pt x="6" y="1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7D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99" name="Picture 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44" y="2263"/>
              <a:ext cx="594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1728" y="2794"/>
              <a:ext cx="1498" cy="1036"/>
            </a:xfrm>
            <a:custGeom>
              <a:avLst/>
              <a:gdLst/>
              <a:ahLst/>
              <a:cxnLst>
                <a:cxn ang="0">
                  <a:pos x="1498" y="1036"/>
                </a:cxn>
                <a:cxn ang="0">
                  <a:pos x="1498" y="630"/>
                </a:cxn>
                <a:cxn ang="0">
                  <a:pos x="1498" y="630"/>
                </a:cxn>
                <a:cxn ang="0">
                  <a:pos x="1498" y="456"/>
                </a:cxn>
                <a:cxn ang="0">
                  <a:pos x="1498" y="339"/>
                </a:cxn>
                <a:cxn ang="0">
                  <a:pos x="1247" y="339"/>
                </a:cxn>
                <a:cxn ang="0">
                  <a:pos x="1271" y="0"/>
                </a:cxn>
                <a:cxn ang="0">
                  <a:pos x="874" y="339"/>
                </a:cxn>
                <a:cxn ang="0">
                  <a:pos x="0" y="339"/>
                </a:cxn>
                <a:cxn ang="0">
                  <a:pos x="0" y="456"/>
                </a:cxn>
                <a:cxn ang="0">
                  <a:pos x="0" y="630"/>
                </a:cxn>
                <a:cxn ang="0">
                  <a:pos x="0" y="630"/>
                </a:cxn>
                <a:cxn ang="0">
                  <a:pos x="0" y="1036"/>
                </a:cxn>
                <a:cxn ang="0">
                  <a:pos x="874" y="1036"/>
                </a:cxn>
                <a:cxn ang="0">
                  <a:pos x="1247" y="1036"/>
                </a:cxn>
                <a:cxn ang="0">
                  <a:pos x="1247" y="1036"/>
                </a:cxn>
                <a:cxn ang="0">
                  <a:pos x="1498" y="1036"/>
                </a:cxn>
              </a:cxnLst>
              <a:rect l="0" t="0" r="r" b="b"/>
              <a:pathLst>
                <a:path w="1498" h="1036">
                  <a:moveTo>
                    <a:pt x="1498" y="1036"/>
                  </a:moveTo>
                  <a:lnTo>
                    <a:pt x="1498" y="630"/>
                  </a:lnTo>
                  <a:lnTo>
                    <a:pt x="1498" y="630"/>
                  </a:lnTo>
                  <a:lnTo>
                    <a:pt x="1498" y="456"/>
                  </a:lnTo>
                  <a:lnTo>
                    <a:pt x="1498" y="339"/>
                  </a:lnTo>
                  <a:lnTo>
                    <a:pt x="1247" y="339"/>
                  </a:lnTo>
                  <a:lnTo>
                    <a:pt x="1271" y="0"/>
                  </a:lnTo>
                  <a:lnTo>
                    <a:pt x="874" y="339"/>
                  </a:lnTo>
                  <a:lnTo>
                    <a:pt x="0" y="339"/>
                  </a:lnTo>
                  <a:lnTo>
                    <a:pt x="0" y="456"/>
                  </a:lnTo>
                  <a:lnTo>
                    <a:pt x="0" y="630"/>
                  </a:lnTo>
                  <a:lnTo>
                    <a:pt x="0" y="630"/>
                  </a:lnTo>
                  <a:lnTo>
                    <a:pt x="0" y="1036"/>
                  </a:lnTo>
                  <a:lnTo>
                    <a:pt x="874" y="1036"/>
                  </a:lnTo>
                  <a:lnTo>
                    <a:pt x="1247" y="1036"/>
                  </a:lnTo>
                  <a:lnTo>
                    <a:pt x="1247" y="1036"/>
                  </a:lnTo>
                  <a:lnTo>
                    <a:pt x="1498" y="1036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Rectangle 78"/>
            <p:cNvSpPr>
              <a:spLocks noChangeArrowheads="1"/>
            </p:cNvSpPr>
            <p:nvPr/>
          </p:nvSpPr>
          <p:spPr bwMode="auto">
            <a:xfrm>
              <a:off x="1775" y="3147"/>
              <a:ext cx="117" cy="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smtClean="0">
                  <a:ln>
                    <a:noFill/>
                  </a:ln>
                  <a:solidFill>
                    <a:srgbClr val="003300"/>
                  </a:solidFill>
                  <a:effectLst/>
                  <a:latin typeface="Arial" pitchFamily="34" charset="0"/>
                  <a:cs typeface="Arial" pitchFamily="34" charset="0"/>
                </a:rPr>
                <a:t>1.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1859" y="3147"/>
              <a:ext cx="68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003300"/>
                  </a:solidFill>
                  <a:effectLst/>
                  <a:latin typeface="Arial" pitchFamily="34" charset="0"/>
                  <a:cs typeface="Arial" pitchFamily="34" charset="0"/>
                </a:rPr>
                <a:t>OPINI NON WTP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1775" y="3281"/>
              <a:ext cx="117" cy="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smtClean="0">
                  <a:ln>
                    <a:noFill/>
                  </a:ln>
                  <a:solidFill>
                    <a:srgbClr val="003300"/>
                  </a:solidFill>
                  <a:effectLst/>
                  <a:latin typeface="Arial" pitchFamily="34" charset="0"/>
                  <a:cs typeface="Arial" pitchFamily="34" charset="0"/>
                </a:rPr>
                <a:t>2.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5" name="Rectangle 81"/>
            <p:cNvSpPr>
              <a:spLocks noChangeArrowheads="1"/>
            </p:cNvSpPr>
            <p:nvPr/>
          </p:nvSpPr>
          <p:spPr bwMode="auto">
            <a:xfrm>
              <a:off x="1859" y="3281"/>
              <a:ext cx="117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003300"/>
                  </a:solidFill>
                  <a:effectLst/>
                  <a:latin typeface="Arial" pitchFamily="34" charset="0"/>
                  <a:cs typeface="Arial" pitchFamily="34" charset="0"/>
                </a:rPr>
                <a:t>PENYERAPAN ANGGARAN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6" name="Rectangle 82"/>
            <p:cNvSpPr>
              <a:spLocks noChangeArrowheads="1"/>
            </p:cNvSpPr>
            <p:nvPr/>
          </p:nvSpPr>
          <p:spPr bwMode="auto">
            <a:xfrm>
              <a:off x="1775" y="3414"/>
              <a:ext cx="117" cy="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smtClean="0">
                  <a:ln>
                    <a:noFill/>
                  </a:ln>
                  <a:solidFill>
                    <a:srgbClr val="003300"/>
                  </a:solidFill>
                  <a:effectLst/>
                  <a:latin typeface="Arial" pitchFamily="34" charset="0"/>
                  <a:cs typeface="Arial" pitchFamily="34" charset="0"/>
                </a:rPr>
                <a:t>3.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7" name="Rectangle 83"/>
            <p:cNvSpPr>
              <a:spLocks noChangeArrowheads="1"/>
            </p:cNvSpPr>
            <p:nvPr/>
          </p:nvSpPr>
          <p:spPr bwMode="auto">
            <a:xfrm>
              <a:off x="1859" y="3414"/>
              <a:ext cx="40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003300"/>
                  </a:solidFill>
                  <a:effectLst/>
                  <a:latin typeface="Arial" pitchFamily="34" charset="0"/>
                  <a:cs typeface="Arial" pitchFamily="34" charset="0"/>
                </a:rPr>
                <a:t>KORUPSI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8" name="Rectangle 84"/>
            <p:cNvSpPr>
              <a:spLocks noChangeArrowheads="1"/>
            </p:cNvSpPr>
            <p:nvPr/>
          </p:nvSpPr>
          <p:spPr bwMode="auto">
            <a:xfrm>
              <a:off x="1775" y="3548"/>
              <a:ext cx="117" cy="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smtClean="0">
                  <a:ln>
                    <a:noFill/>
                  </a:ln>
                  <a:solidFill>
                    <a:srgbClr val="003300"/>
                  </a:solidFill>
                  <a:effectLst/>
                  <a:latin typeface="Arial" pitchFamily="34" charset="0"/>
                  <a:cs typeface="Arial" pitchFamily="34" charset="0"/>
                </a:rPr>
                <a:t>4.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9" name="Rectangle 85"/>
            <p:cNvSpPr>
              <a:spLocks noChangeArrowheads="1"/>
            </p:cNvSpPr>
            <p:nvPr/>
          </p:nvSpPr>
          <p:spPr bwMode="auto">
            <a:xfrm>
              <a:off x="1859" y="3548"/>
              <a:ext cx="101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003300"/>
                  </a:solidFill>
                  <a:effectLst/>
                  <a:latin typeface="Arial" pitchFamily="34" charset="0"/>
                  <a:cs typeface="Arial" pitchFamily="34" charset="0"/>
                </a:rPr>
                <a:t>BURUKNYA KUALITAS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003300"/>
                  </a:solidFill>
                  <a:effectLst/>
                  <a:latin typeface="Arial" pitchFamily="34" charset="0"/>
                  <a:cs typeface="Arial" pitchFamily="34" charset="0"/>
                </a:rPr>
                <a:t>LAYANAN PUBLIK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0" name="Rectangle 86"/>
            <p:cNvSpPr>
              <a:spLocks noChangeArrowheads="1"/>
            </p:cNvSpPr>
            <p:nvPr/>
          </p:nvSpPr>
          <p:spPr bwMode="auto">
            <a:xfrm>
              <a:off x="1775" y="3682"/>
              <a:ext cx="24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003300"/>
                  </a:solidFill>
                  <a:effectLst/>
                  <a:latin typeface="Arial" pitchFamily="34" charset="0"/>
                  <a:cs typeface="Arial" pitchFamily="34" charset="0"/>
                </a:rPr>
                <a:t>.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2" name="Rectangle 88"/>
            <p:cNvSpPr>
              <a:spLocks noChangeArrowheads="1"/>
            </p:cNvSpPr>
            <p:nvPr/>
          </p:nvSpPr>
          <p:spPr bwMode="auto">
            <a:xfrm>
              <a:off x="3888" y="2114"/>
              <a:ext cx="397" cy="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itchFamily="34" charset="0"/>
                  <a:cs typeface="Arial" pitchFamily="34" charset="0"/>
                </a:rPr>
                <a:t>TUJUAN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3" name="Rectangle 89"/>
            <p:cNvSpPr>
              <a:spLocks noChangeArrowheads="1"/>
            </p:cNvSpPr>
            <p:nvPr/>
          </p:nvSpPr>
          <p:spPr bwMode="auto">
            <a:xfrm>
              <a:off x="1125" y="1980"/>
              <a:ext cx="38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SPIP YG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BURUK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835696" y="1556792"/>
            <a:ext cx="5544616" cy="3456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Broadway" pitchFamily="82" charset="0"/>
              </a:rPr>
              <a:t>TERIMA KASIH</a:t>
            </a:r>
            <a:endParaRPr lang="en-US" sz="3600" b="1" dirty="0"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35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685800" y="1071546"/>
            <a:ext cx="7848600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Secara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umum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RTP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meliputi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5425" marR="0" lvl="0" indent="-2254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542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pernyataan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d-ID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tujuan dan sasaran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unit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kerja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tingkatan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kegiatan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yang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terkonfirmasi</a:t>
            </a:r>
            <a:r>
              <a:rPr kumimoji="0" lang="id-ID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5425" marR="0" lvl="0" indent="-2254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542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rencana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penguatan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d-ID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lingkungan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pengendalian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5425" marR="0" lvl="0" indent="-2254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542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peta</a:t>
            </a:r>
            <a:r>
              <a:rPr kumimoji="0" lang="id-ID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risiko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yang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dihadapi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dalam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pencapaian</a:t>
            </a:r>
            <a:r>
              <a:rPr kumimoji="0" lang="id-ID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tujuan dan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sasaran</a:t>
            </a:r>
            <a:r>
              <a:rPr kumimoji="0" lang="id-ID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5425" marR="0" lvl="0" indent="-2254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542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rencana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penguatan</a:t>
            </a:r>
            <a:r>
              <a:rPr kumimoji="0" lang="id-ID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struktur, kebijakan, dan prosedur organisasi untuk mengendalikan risiko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</a:t>
            </a:r>
            <a:r>
              <a:rPr kumimoji="0" lang="id-ID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5425" marR="0" lvl="0" indent="-2254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542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rencana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pengkomunikasian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d-ID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informasi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keseluruhan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unsur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pengendalian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termasuk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hasil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penguatannya</a:t>
            </a:r>
            <a:r>
              <a:rPr kumimoji="0" lang="id-ID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dan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5425" marR="0" lvl="0" indent="-2254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542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rencana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pemantauan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keseluruhan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unsur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pengendalian</a:t>
            </a:r>
            <a:r>
              <a:rPr kumimoji="0" lang="id-ID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termasuk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hasil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penguatannya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marL="225425" marR="0" lvl="0" indent="-2254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5425" algn="l"/>
              </a:tabLst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d-ID" sz="2000" dirty="0" smtClean="0">
                <a:latin typeface="Arial" pitchFamily="34" charset="0"/>
                <a:cs typeface="Arial" pitchFamily="34" charset="0"/>
              </a:rPr>
              <a:t>RTP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antara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lain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memuat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jadwal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pelaksanaan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kegiatan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waktu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dibutuhkan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penyediaan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anggaran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SDM, 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metode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akan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digunakan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sarana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prasarana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serta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peralatan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diperlukan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guna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penerapan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SPIP yang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direncanakan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pihak-pihak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terkait</a:t>
            </a:r>
            <a:endParaRPr lang="id-ID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304800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R  T  P</a:t>
            </a:r>
            <a:endParaRPr lang="en-US" sz="4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28600" y="914400"/>
          <a:ext cx="86868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228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TAHAPAN PENYUSUNAN RTP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57200" y="6019800"/>
            <a:ext cx="830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Hasil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yang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diharapkan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: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Dokumen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RTP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ight Arrow 4"/>
          <p:cNvSpPr/>
          <p:nvPr/>
        </p:nvSpPr>
        <p:spPr>
          <a:xfrm flipH="1">
            <a:off x="5572132" y="3643314"/>
            <a:ext cx="357190" cy="50006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ight Arrow 5"/>
          <p:cNvSpPr/>
          <p:nvPr/>
        </p:nvSpPr>
        <p:spPr>
          <a:xfrm>
            <a:off x="3214678" y="3643314"/>
            <a:ext cx="285752" cy="50006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Oval 6"/>
          <p:cNvSpPr/>
          <p:nvPr/>
        </p:nvSpPr>
        <p:spPr>
          <a:xfrm>
            <a:off x="4143372" y="5072074"/>
            <a:ext cx="928694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rgbClr val="FF0000"/>
                </a:solidFill>
              </a:rPr>
              <a:t>4-5</a:t>
            </a:r>
            <a:endParaRPr lang="id-ID" sz="2000" dirty="0">
              <a:solidFill>
                <a:srgbClr val="FF0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000496" y="4143380"/>
            <a:ext cx="107157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rgbClr val="FF0000"/>
                </a:solidFill>
              </a:rPr>
              <a:t>1-3</a:t>
            </a:r>
            <a:endParaRPr lang="id-ID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28600" y="990600"/>
          <a:ext cx="86868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0" y="228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TAHAP PENYUSUNAN PROFIL RISIKO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571736" y="928670"/>
            <a:ext cx="428628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rgbClr val="FF0000"/>
                </a:solidFill>
              </a:rPr>
              <a:t>1</a:t>
            </a:r>
            <a:endParaRPr lang="id-ID" sz="2000" dirty="0">
              <a:solidFill>
                <a:srgbClr val="FF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5643570" y="928670"/>
            <a:ext cx="428628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rgbClr val="FF0000"/>
                </a:solidFill>
              </a:rPr>
              <a:t>2</a:t>
            </a:r>
            <a:endParaRPr lang="id-ID" sz="2000" dirty="0">
              <a:solidFill>
                <a:srgbClr val="FF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8643966" y="1000108"/>
            <a:ext cx="428628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rgbClr val="FF0000"/>
                </a:solidFill>
              </a:rPr>
              <a:t>3</a:t>
            </a:r>
            <a:endParaRPr lang="id-ID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153400" cy="990600"/>
          </a:xfrm>
        </p:spPr>
        <p:txBody>
          <a:bodyPr>
            <a:normAutofit/>
          </a:bodyPr>
          <a:lstStyle/>
          <a:p>
            <a:pPr lvl="0"/>
            <a:r>
              <a:rPr lang="en-US" dirty="0" err="1" smtClean="0">
                <a:solidFill>
                  <a:sysClr val="windowText" lastClr="000000"/>
                </a:solidFill>
                <a:latin typeface="Calibri"/>
              </a:rPr>
              <a:t>Penyusunan</a:t>
            </a:r>
            <a:r>
              <a:rPr lang="en-US" dirty="0" smtClean="0">
                <a:solidFill>
                  <a:sysClr val="windowText" lastClr="000000"/>
                </a:solidFill>
                <a:latin typeface="Calibri"/>
              </a:rPr>
              <a:t> RTP</a:t>
            </a:r>
            <a:endParaRPr lang="id-ID" dirty="0"/>
          </a:p>
        </p:txBody>
      </p:sp>
      <p:sp>
        <p:nvSpPr>
          <p:cNvPr id="3" name="Oval 2"/>
          <p:cNvSpPr/>
          <p:nvPr/>
        </p:nvSpPr>
        <p:spPr>
          <a:xfrm>
            <a:off x="4286216" y="1714488"/>
            <a:ext cx="642974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dirty="0" smtClean="0">
                <a:solidFill>
                  <a:srgbClr val="FF0000"/>
                </a:solidFill>
              </a:rPr>
              <a:t>4</a:t>
            </a:r>
            <a:endParaRPr lang="id-ID" sz="2800" dirty="0">
              <a:solidFill>
                <a:srgbClr val="FF0000"/>
              </a:solidFill>
            </a:endParaRPr>
          </a:p>
        </p:txBody>
      </p:sp>
      <p:grpSp>
        <p:nvGrpSpPr>
          <p:cNvPr id="5" name="Group 8"/>
          <p:cNvGrpSpPr/>
          <p:nvPr/>
        </p:nvGrpSpPr>
        <p:grpSpPr>
          <a:xfrm>
            <a:off x="571504" y="2357430"/>
            <a:ext cx="2143108" cy="1428760"/>
            <a:chOff x="1261302" y="1010331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16" name="Rounded Rectangle 15"/>
            <p:cNvSpPr/>
            <p:nvPr/>
          </p:nvSpPr>
          <p:spPr>
            <a:xfrm>
              <a:off x="1261302" y="1010331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9BBB59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9BBB59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9BBB59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17" name="Rounded Rectangle 6"/>
            <p:cNvSpPr/>
            <p:nvPr/>
          </p:nvSpPr>
          <p:spPr>
            <a:xfrm>
              <a:off x="1280675" y="1029704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err="1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Mengenali</a:t>
              </a:r>
              <a:r>
                <a:rPr lang="en-US" sz="2000" kern="1200" dirty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 </a:t>
              </a:r>
              <a:r>
                <a:rPr lang="en-US" sz="2000" kern="1200" dirty="0" err="1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pengendalian</a:t>
              </a:r>
              <a:r>
                <a:rPr lang="en-US" sz="2000" kern="1200" dirty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 yang </a:t>
              </a:r>
              <a:r>
                <a:rPr lang="en-US" sz="2000" kern="1200" dirty="0" err="1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ada</a:t>
              </a:r>
              <a:r>
                <a:rPr lang="en-US" sz="2000" kern="1200" dirty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/ </a:t>
              </a:r>
              <a:r>
                <a:rPr lang="en-US" sz="2000" kern="1200" dirty="0" err="1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terpasang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" name="Group 9"/>
          <p:cNvGrpSpPr/>
          <p:nvPr/>
        </p:nvGrpSpPr>
        <p:grpSpPr>
          <a:xfrm>
            <a:off x="3428992" y="2357430"/>
            <a:ext cx="2500330" cy="1428760"/>
            <a:chOff x="1261302" y="1773536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14" name="Rounded Rectangle 13"/>
            <p:cNvSpPr/>
            <p:nvPr/>
          </p:nvSpPr>
          <p:spPr>
            <a:xfrm>
              <a:off x="1261302" y="1773536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8064A2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8064A2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8064A2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15" name="Rounded Rectangle 8"/>
            <p:cNvSpPr/>
            <p:nvPr/>
          </p:nvSpPr>
          <p:spPr>
            <a:xfrm>
              <a:off x="1280675" y="1792909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err="1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Mengevaluasi</a:t>
              </a:r>
              <a:r>
                <a:rPr lang="en-US" sz="2000" kern="1200" dirty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 </a:t>
              </a:r>
              <a:r>
                <a:rPr lang="en-US" sz="2000" kern="1200" dirty="0" err="1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Pengendalian</a:t>
              </a:r>
              <a:r>
                <a:rPr lang="en-US" sz="2000" kern="1200" dirty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 yang </a:t>
              </a:r>
              <a:r>
                <a:rPr lang="en-US" sz="2000" kern="1200" dirty="0" err="1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ada</a:t>
              </a:r>
              <a:r>
                <a:rPr lang="en-US" sz="2000" kern="1200" dirty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/ </a:t>
              </a:r>
              <a:r>
                <a:rPr lang="en-US" sz="2000" kern="1200" dirty="0" err="1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terpasang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10"/>
          <p:cNvGrpSpPr/>
          <p:nvPr/>
        </p:nvGrpSpPr>
        <p:grpSpPr>
          <a:xfrm>
            <a:off x="6501401" y="2357430"/>
            <a:ext cx="2285441" cy="1428760"/>
            <a:chOff x="1261302" y="2536741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12" name="Rounded Rectangle 11"/>
            <p:cNvSpPr/>
            <p:nvPr/>
          </p:nvSpPr>
          <p:spPr>
            <a:xfrm>
              <a:off x="1261302" y="2536741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4BACC6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BACC6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BACC6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13" name="Rounded Rectangle 10"/>
            <p:cNvSpPr/>
            <p:nvPr/>
          </p:nvSpPr>
          <p:spPr>
            <a:xfrm>
              <a:off x="1280675" y="2556114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err="1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Membahas</a:t>
              </a:r>
              <a:r>
                <a:rPr lang="en-US" sz="2000" kern="1200" dirty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 </a:t>
              </a:r>
              <a:r>
                <a:rPr lang="en-US" sz="2000" kern="1200" dirty="0" err="1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Celah</a:t>
              </a:r>
              <a:r>
                <a:rPr lang="en-US" sz="2000" kern="1200" dirty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 </a:t>
              </a:r>
              <a:r>
                <a:rPr lang="en-US" sz="2000" kern="1200" dirty="0" err="1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Pengendalian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Right Arrow 19"/>
          <p:cNvSpPr/>
          <p:nvPr/>
        </p:nvSpPr>
        <p:spPr>
          <a:xfrm>
            <a:off x="2857488" y="2857496"/>
            <a:ext cx="4286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Right Arrow 20"/>
          <p:cNvSpPr/>
          <p:nvPr/>
        </p:nvSpPr>
        <p:spPr>
          <a:xfrm>
            <a:off x="6000760" y="2714620"/>
            <a:ext cx="4286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8" name="Group 10"/>
          <p:cNvGrpSpPr/>
          <p:nvPr/>
        </p:nvGrpSpPr>
        <p:grpSpPr>
          <a:xfrm>
            <a:off x="3428992" y="4286256"/>
            <a:ext cx="2571768" cy="1428760"/>
            <a:chOff x="1261302" y="2536741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19" name="Rounded Rectangle 18"/>
            <p:cNvSpPr/>
            <p:nvPr/>
          </p:nvSpPr>
          <p:spPr>
            <a:xfrm>
              <a:off x="1261302" y="2536741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4BACC6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BACC6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BACC6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22" name="Rounded Rectangle 10"/>
            <p:cNvSpPr/>
            <p:nvPr/>
          </p:nvSpPr>
          <p:spPr>
            <a:xfrm>
              <a:off x="1280675" y="2556114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err="1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Membahas</a:t>
              </a:r>
              <a:r>
                <a:rPr lang="en-US" sz="2000" kern="1200" dirty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 </a:t>
              </a: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Infokom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5" name="Group 10"/>
          <p:cNvGrpSpPr/>
          <p:nvPr/>
        </p:nvGrpSpPr>
        <p:grpSpPr>
          <a:xfrm>
            <a:off x="571472" y="4357694"/>
            <a:ext cx="2285441" cy="1428760"/>
            <a:chOff x="1261302" y="2536741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26" name="Rounded Rectangle 25"/>
            <p:cNvSpPr/>
            <p:nvPr/>
          </p:nvSpPr>
          <p:spPr>
            <a:xfrm>
              <a:off x="1261302" y="2536741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4BACC6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BACC6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BACC6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27" name="Rounded Rectangle 10"/>
            <p:cNvSpPr/>
            <p:nvPr/>
          </p:nvSpPr>
          <p:spPr>
            <a:xfrm>
              <a:off x="1280675" y="2556114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Infrastruktur </a:t>
              </a:r>
              <a:r>
                <a:rPr lang="en-US" sz="2000" kern="1200" dirty="0" err="1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Pengendalian</a:t>
              </a: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 yeng dibutuhkan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Right Arrow 27"/>
          <p:cNvSpPr/>
          <p:nvPr/>
        </p:nvSpPr>
        <p:spPr>
          <a:xfrm>
            <a:off x="2857488" y="4643446"/>
            <a:ext cx="4286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30" name="Elbow Connector 29"/>
          <p:cNvCxnSpPr>
            <a:stCxn id="12" idx="2"/>
            <a:endCxn id="27" idx="1"/>
          </p:cNvCxnSpPr>
          <p:nvPr/>
        </p:nvCxnSpPr>
        <p:spPr>
          <a:xfrm rot="5400000">
            <a:off x="3490697" y="918649"/>
            <a:ext cx="1285884" cy="7020967"/>
          </a:xfrm>
          <a:prstGeom prst="bentConnector4">
            <a:avLst>
              <a:gd name="adj1" fmla="val 23849"/>
              <a:gd name="adj2" fmla="val 10325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10"/>
          <p:cNvGrpSpPr/>
          <p:nvPr/>
        </p:nvGrpSpPr>
        <p:grpSpPr>
          <a:xfrm>
            <a:off x="6429388" y="4286256"/>
            <a:ext cx="2357454" cy="1428760"/>
            <a:chOff x="1261302" y="2536741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33" name="Rounded Rectangle 32"/>
            <p:cNvSpPr/>
            <p:nvPr/>
          </p:nvSpPr>
          <p:spPr>
            <a:xfrm>
              <a:off x="1261302" y="2536741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4BACC6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BACC6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BACC6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34" name="Rounded Rectangle 10"/>
            <p:cNvSpPr/>
            <p:nvPr/>
          </p:nvSpPr>
          <p:spPr>
            <a:xfrm>
              <a:off x="1280675" y="2556114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R</a:t>
              </a: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TP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5" name="Right Arrow 34"/>
          <p:cNvSpPr/>
          <p:nvPr/>
        </p:nvSpPr>
        <p:spPr>
          <a:xfrm>
            <a:off x="6000760" y="4643446"/>
            <a:ext cx="4286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Oval 35"/>
          <p:cNvSpPr/>
          <p:nvPr/>
        </p:nvSpPr>
        <p:spPr>
          <a:xfrm>
            <a:off x="4357686" y="3857628"/>
            <a:ext cx="642974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dirty="0" smtClean="0">
                <a:solidFill>
                  <a:srgbClr val="FF0000"/>
                </a:solidFill>
              </a:rPr>
              <a:t>5</a:t>
            </a:r>
            <a:endParaRPr lang="id-ID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Metodologi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CONTROL SELF ASSESSMENT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/>
              <a:t>Penjelasan tentang pendekatan CSA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Pengertian CSA: proses penilaian diri tentang efektifitas pengendalian untuk menjamin tercapainya tujuan/sasaran</a:t>
            </a:r>
          </a:p>
          <a:p>
            <a:r>
              <a:rPr lang="id-ID" dirty="0" smtClean="0"/>
              <a:t>CSA adalah sarana untuk melibatkan manajemen dan karyawan secara aktif terlibat dalam evaluasi dan pengukuran efektivitas pengendalian</a:t>
            </a:r>
          </a:p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Keunggulan CSA</a:t>
            </a:r>
          </a:p>
        </p:txBody>
      </p:sp>
      <p:graphicFrame>
        <p:nvGraphicFramePr>
          <p:cNvPr id="5" name="Dudukan Is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2466978"/>
              </p:ext>
            </p:extLst>
          </p:nvPr>
        </p:nvGraphicFramePr>
        <p:xfrm>
          <a:off x="457200" y="1584347"/>
          <a:ext cx="8229600" cy="5059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udukan Nomor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3C643A-40A0-4969-8CDE-8A290362EDF7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5263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Tahapan </a:t>
            </a:r>
            <a:r>
              <a:rPr lang="en-US" dirty="0" smtClean="0"/>
              <a:t>CSA</a:t>
            </a:r>
            <a:endParaRPr lang="en-US" dirty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85720" y="1743092"/>
            <a:ext cx="4743456" cy="4114800"/>
          </a:xfrm>
          <a:noFill/>
          <a:ln/>
        </p:spPr>
        <p:txBody>
          <a:bodyPr>
            <a:normAutofit lnSpcReduction="10000"/>
          </a:bodyPr>
          <a:lstStyle/>
          <a:p>
            <a:r>
              <a:rPr lang="id-ID" dirty="0" smtClean="0"/>
              <a:t>Identifikasi Tujuan  </a:t>
            </a:r>
          </a:p>
          <a:p>
            <a:r>
              <a:rPr lang="id-ID" dirty="0" smtClean="0"/>
              <a:t>Pengujian Pengendalian</a:t>
            </a:r>
            <a:endParaRPr lang="en-US" dirty="0"/>
          </a:p>
          <a:p>
            <a:r>
              <a:rPr lang="id-ID" dirty="0" smtClean="0"/>
              <a:t>Penilaian Risiko</a:t>
            </a:r>
            <a:endParaRPr lang="en-US" dirty="0" smtClean="0"/>
          </a:p>
          <a:p>
            <a:r>
              <a:rPr lang="id-ID" dirty="0" smtClean="0"/>
              <a:t>Kegiatan Pengendalian</a:t>
            </a:r>
            <a:endParaRPr lang="en-US" dirty="0" smtClean="0"/>
          </a:p>
          <a:p>
            <a:pPr lvl="1"/>
            <a:r>
              <a:rPr lang="id-ID" dirty="0" smtClean="0"/>
              <a:t>Reviu pengendalian yang ada</a:t>
            </a:r>
            <a:endParaRPr lang="en-US" dirty="0"/>
          </a:p>
          <a:p>
            <a:pPr lvl="1"/>
            <a:r>
              <a:rPr lang="id-ID" dirty="0" smtClean="0"/>
              <a:t>Indentifikasi c</a:t>
            </a:r>
            <a:r>
              <a:rPr lang="en-US" dirty="0" err="1" smtClean="0"/>
              <a:t>ontrol</a:t>
            </a:r>
            <a:r>
              <a:rPr lang="en-US" dirty="0" smtClean="0"/>
              <a:t> </a:t>
            </a:r>
            <a:r>
              <a:rPr lang="en-US" dirty="0"/>
              <a:t>gaps </a:t>
            </a:r>
            <a:r>
              <a:rPr lang="en-US" dirty="0" smtClean="0"/>
              <a:t>– </a:t>
            </a:r>
            <a:r>
              <a:rPr lang="id-ID" dirty="0" smtClean="0"/>
              <a:t>(tidak efektif atau kurang)</a:t>
            </a:r>
            <a:endParaRPr lang="en-US" dirty="0"/>
          </a:p>
          <a:p>
            <a:r>
              <a:rPr lang="id-ID" dirty="0" smtClean="0"/>
              <a:t>Penyusunan RTP</a:t>
            </a:r>
            <a:endParaRPr lang="en-US" dirty="0"/>
          </a:p>
        </p:txBody>
      </p:sp>
      <p:grpSp>
        <p:nvGrpSpPr>
          <p:cNvPr id="2" name="Group 5"/>
          <p:cNvGrpSpPr/>
          <p:nvPr/>
        </p:nvGrpSpPr>
        <p:grpSpPr>
          <a:xfrm>
            <a:off x="4643438" y="1785926"/>
            <a:ext cx="4043362" cy="3686180"/>
            <a:chOff x="4786314" y="1785926"/>
            <a:chExt cx="3900486" cy="3686180"/>
          </a:xfrm>
        </p:grpSpPr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 l="14857" t="32001" r="13715" b="20000"/>
            <a:stretch>
              <a:fillRect/>
            </a:stretch>
          </p:blipFill>
          <p:spPr bwMode="auto">
            <a:xfrm>
              <a:off x="4929190" y="1785926"/>
              <a:ext cx="3757610" cy="3686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Rectangle 4"/>
            <p:cNvSpPr/>
            <p:nvPr/>
          </p:nvSpPr>
          <p:spPr>
            <a:xfrm>
              <a:off x="4786314" y="3214686"/>
              <a:ext cx="928694" cy="17859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86" y="228600"/>
            <a:ext cx="7980262" cy="990600"/>
          </a:xfrm>
        </p:spPr>
        <p:txBody>
          <a:bodyPr>
            <a:normAutofit/>
          </a:bodyPr>
          <a:lstStyle/>
          <a:p>
            <a:r>
              <a:rPr lang="id-ID" dirty="0" smtClean="0"/>
              <a:t>Aturan </a:t>
            </a:r>
            <a:r>
              <a:rPr lang="id-ID" dirty="0"/>
              <a:t>Main dalam CSA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Pembagian kelompok </a:t>
            </a:r>
          </a:p>
          <a:p>
            <a:r>
              <a:rPr lang="id-ID" dirty="0" smtClean="0"/>
              <a:t>Tugas kelompok  </a:t>
            </a:r>
          </a:p>
          <a:p>
            <a:r>
              <a:rPr lang="id-ID" dirty="0" smtClean="0"/>
              <a:t>Output kelompok:</a:t>
            </a:r>
          </a:p>
          <a:p>
            <a:pPr lvl="1"/>
            <a:r>
              <a:rPr lang="id-ID" dirty="0" smtClean="0"/>
              <a:t>Hasil diskusi tujuan </a:t>
            </a:r>
          </a:p>
          <a:p>
            <a:pPr lvl="1"/>
            <a:r>
              <a:rPr lang="id-ID" dirty="0" smtClean="0"/>
              <a:t>Hasil diskusi risiko</a:t>
            </a:r>
          </a:p>
          <a:p>
            <a:pPr lvl="1"/>
            <a:r>
              <a:rPr lang="id-ID" dirty="0" smtClean="0"/>
              <a:t>Hasil diskusi pengendalian</a:t>
            </a:r>
          </a:p>
          <a:p>
            <a:pPr lvl="1"/>
            <a:r>
              <a:rPr lang="id-ID" dirty="0" smtClean="0"/>
              <a:t>Draft RTP</a:t>
            </a:r>
          </a:p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77200" y="0"/>
            <a:ext cx="10668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152400"/>
            <a:ext cx="8153400" cy="12192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sz="2000" dirty="0" smtClean="0">
                <a:solidFill>
                  <a:srgbClr val="993366"/>
                </a:solidFill>
              </a:rPr>
              <a:t>PERKEMBANGAN </a:t>
            </a:r>
            <a:br>
              <a:rPr lang="id-ID" sz="2000" dirty="0" smtClean="0">
                <a:solidFill>
                  <a:srgbClr val="993366"/>
                </a:solidFill>
              </a:rPr>
            </a:br>
            <a:r>
              <a:rPr lang="id-ID" sz="2000" dirty="0" smtClean="0">
                <a:solidFill>
                  <a:srgbClr val="993366"/>
                </a:solidFill>
              </a:rPr>
              <a:t>S</a:t>
            </a:r>
            <a:r>
              <a:rPr lang="en-US" sz="2000" dirty="0" smtClean="0">
                <a:solidFill>
                  <a:srgbClr val="993366"/>
                </a:solidFill>
              </a:rPr>
              <a:t>ISTEM PENGENDALIAN </a:t>
            </a:r>
            <a:r>
              <a:rPr lang="id-ID" sz="2000" dirty="0" smtClean="0">
                <a:solidFill>
                  <a:srgbClr val="993366"/>
                </a:solidFill>
              </a:rPr>
              <a:t>INTERN</a:t>
            </a:r>
            <a:r>
              <a:rPr lang="en-US" sz="2000" dirty="0" smtClean="0">
                <a:solidFill>
                  <a:srgbClr val="993366"/>
                </a:solidFill>
              </a:rPr>
              <a:t> </a:t>
            </a:r>
            <a:br>
              <a:rPr lang="en-US" sz="2000" dirty="0" smtClean="0">
                <a:solidFill>
                  <a:srgbClr val="993366"/>
                </a:solidFill>
              </a:rPr>
            </a:br>
            <a:r>
              <a:rPr lang="en-US" sz="2000" dirty="0" smtClean="0">
                <a:solidFill>
                  <a:srgbClr val="993366"/>
                </a:solidFill>
              </a:rPr>
              <a:t>DI INDONESIA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524000"/>
            <a:ext cx="8001000" cy="5029200"/>
          </a:xfrm>
        </p:spPr>
        <p:txBody>
          <a:bodyPr/>
          <a:lstStyle/>
          <a:p>
            <a:pPr marL="687388" lvl="1" indent="-457200" algn="just" eaLnBrk="1" hangingPunct="1">
              <a:buClrTx/>
              <a:buSzPct val="100000"/>
              <a:buFont typeface="Trebuchet MS" pitchFamily="34" charset="0"/>
              <a:buAutoNum type="arabicPeriod"/>
              <a:defRPr/>
            </a:pPr>
            <a:r>
              <a:rPr lang="sv-SE" sz="2000" b="1" dirty="0" smtClean="0">
                <a:solidFill>
                  <a:srgbClr val="0000CC"/>
                </a:solidFill>
                <a:latin typeface="+mj-lt"/>
              </a:rPr>
              <a:t>Instruksi Presiden No. 15 Tahun 1983 </a:t>
            </a:r>
            <a:r>
              <a:rPr lang="sv-SE" sz="20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tentang Pedoman Pelaksanaan Pengawasan dan </a:t>
            </a:r>
            <a:r>
              <a:rPr lang="sv-SE" sz="2000" b="1" dirty="0" smtClean="0">
                <a:solidFill>
                  <a:srgbClr val="0000CC"/>
                </a:solidFill>
                <a:latin typeface="+mj-lt"/>
              </a:rPr>
              <a:t>Instruksi Presiden No. 1 Tahun 1989</a:t>
            </a:r>
            <a:r>
              <a:rPr lang="sv-SE" sz="2000" dirty="0" smtClean="0">
                <a:solidFill>
                  <a:srgbClr val="0000CC"/>
                </a:solidFill>
                <a:latin typeface="+mj-lt"/>
              </a:rPr>
              <a:t> </a:t>
            </a:r>
            <a:r>
              <a:rPr lang="sv-SE" sz="20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tentang Pedoman Pelaksanaan Pengawasan Melekat, Keputusan Menteri PAN No. 30 Tahun 1994 tentang petunjuk Pelaksanaan Pengawasan Melekat yang diperbaharui dengan Keputusan Menteri PAN No. KEP/46/M.PAN/2004:</a:t>
            </a:r>
          </a:p>
          <a:p>
            <a:pPr marL="989013" lvl="3" indent="-304800" eaLnBrk="1" hangingPunct="1">
              <a:buFont typeface="Arial" charset="0"/>
              <a:buNone/>
              <a:defRPr/>
            </a:pPr>
            <a:r>
              <a:rPr lang="sv-SE" dirty="0" smtClean="0"/>
              <a:t>	</a:t>
            </a:r>
            <a:r>
              <a:rPr lang="sv-SE" b="1" dirty="0" smtClean="0">
                <a:solidFill>
                  <a:schemeClr val="bg2">
                    <a:lumMod val="25000"/>
                  </a:schemeClr>
                </a:solidFill>
              </a:rPr>
              <a:t>Unsur-unsur</a:t>
            </a:r>
            <a:r>
              <a:rPr lang="sv-SE" b="1" dirty="0" smtClean="0"/>
              <a:t> </a:t>
            </a:r>
            <a:r>
              <a:rPr lang="sv-SE" b="1" dirty="0" smtClean="0">
                <a:solidFill>
                  <a:srgbClr val="0000FF"/>
                </a:solidFill>
              </a:rPr>
              <a:t>Waskat</a:t>
            </a:r>
            <a:r>
              <a:rPr lang="sv-SE" b="1" dirty="0" smtClean="0"/>
              <a:t> </a:t>
            </a:r>
            <a:r>
              <a:rPr lang="sv-SE" b="1" dirty="0" smtClean="0">
                <a:solidFill>
                  <a:schemeClr val="bg2">
                    <a:lumMod val="25000"/>
                  </a:schemeClr>
                </a:solidFill>
              </a:rPr>
              <a:t>adalah</a:t>
            </a:r>
            <a:r>
              <a:rPr lang="sv-SE" b="1" dirty="0" smtClean="0"/>
              <a:t> </a:t>
            </a:r>
            <a:r>
              <a:rPr lang="sv-SE" b="1" dirty="0" smtClean="0">
                <a:solidFill>
                  <a:schemeClr val="bg2">
                    <a:lumMod val="25000"/>
                  </a:schemeClr>
                </a:solidFill>
              </a:rPr>
              <a:t>: </a:t>
            </a:r>
            <a:endParaRPr lang="id-ID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989013" lvl="3" indent="-304800" eaLnBrk="1" hangingPunct="1">
              <a:buFont typeface="Arial" charset="0"/>
              <a:buNone/>
              <a:defRPr/>
            </a:pPr>
            <a:endParaRPr lang="id-ID" dirty="0" smtClean="0"/>
          </a:p>
          <a:p>
            <a:pPr marL="989013" lvl="3" indent="-304800" eaLnBrk="1" hangingPunct="1">
              <a:buFont typeface="Arial" charset="0"/>
              <a:buNone/>
              <a:defRPr/>
            </a:pPr>
            <a:endParaRPr lang="id-ID" dirty="0" smtClean="0"/>
          </a:p>
          <a:p>
            <a:pPr marL="989013" lvl="3" indent="-304800" eaLnBrk="1" hangingPunct="1">
              <a:buFont typeface="Arial" charset="0"/>
              <a:buNone/>
              <a:defRPr/>
            </a:pPr>
            <a:endParaRPr lang="id-ID" dirty="0" smtClean="0"/>
          </a:p>
          <a:p>
            <a:pPr marL="989013" lvl="3" indent="-304800" eaLnBrk="1" hangingPunct="1">
              <a:buFont typeface="Arial" charset="0"/>
              <a:buNone/>
              <a:defRPr/>
            </a:pPr>
            <a:endParaRPr lang="id-ID" dirty="0" smtClean="0"/>
          </a:p>
          <a:p>
            <a:pPr marL="693738" lvl="2" indent="-457200" eaLnBrk="1" hangingPunct="1">
              <a:buClrTx/>
              <a:buSzPct val="100000"/>
              <a:buFont typeface="Trebuchet MS" pitchFamily="34" charset="0"/>
              <a:buAutoNum type="arabicPeriod" startAt="2"/>
              <a:defRPr/>
            </a:pPr>
            <a:endParaRPr lang="en-US" b="1" dirty="0" smtClean="0">
              <a:solidFill>
                <a:srgbClr val="0000CC"/>
              </a:solidFill>
            </a:endParaRPr>
          </a:p>
          <a:p>
            <a:pPr marL="693738" lvl="2" indent="-457200" eaLnBrk="1" hangingPunct="1">
              <a:buClrTx/>
              <a:buSzPct val="100000"/>
              <a:buFont typeface="Trebuchet MS" pitchFamily="34" charset="0"/>
              <a:buAutoNum type="arabicPeriod" startAt="2"/>
              <a:defRPr/>
            </a:pPr>
            <a:r>
              <a:rPr lang="id-ID" b="1" dirty="0" smtClean="0">
                <a:solidFill>
                  <a:srgbClr val="0000CC"/>
                </a:solidFill>
              </a:rPr>
              <a:t>Peraturan Pemerintah No. 60 Tahun 2008 </a:t>
            </a:r>
            <a:r>
              <a:rPr lang="id-ID" b="1" dirty="0" smtClean="0">
                <a:solidFill>
                  <a:srgbClr val="404040"/>
                </a:solidFill>
              </a:rPr>
              <a:t>tentang Sistem Pengendalian Intern Pemerintah (SPIP)</a:t>
            </a:r>
            <a:endParaRPr lang="id-ID" dirty="0" smtClean="0">
              <a:solidFill>
                <a:srgbClr val="404040"/>
              </a:solidFill>
            </a:endParaRPr>
          </a:p>
          <a:p>
            <a:pPr marL="687388" lvl="1" indent="-457200" eaLnBrk="1" hangingPunct="1">
              <a:defRPr/>
            </a:pPr>
            <a:endParaRPr lang="sv-SE" sz="2000" dirty="0" smtClean="0"/>
          </a:p>
        </p:txBody>
      </p:sp>
      <p:sp>
        <p:nvSpPr>
          <p:cNvPr id="11267" name="Rectangle 8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l">
              <a:defRPr/>
            </a:pPr>
            <a:fld id="{C093E99D-90F4-4F24-8751-33312A03C099}" type="slidenum">
              <a:rPr lang="en-US" altLang="en-US" sz="1000"/>
              <a:pPr algn="l">
                <a:defRPr/>
              </a:pPr>
              <a:t>4</a:t>
            </a:fld>
            <a:endParaRPr lang="en-US" altLang="en-US" sz="10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43000" y="4221480"/>
          <a:ext cx="6119446" cy="1188720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3059723"/>
                <a:gridCol w="3059723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v-SE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Pengorganisasian</a:t>
                      </a:r>
                      <a:endParaRPr lang="id-ID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v-SE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Personil</a:t>
                      </a:r>
                      <a:endParaRPr lang="id-ID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v-SE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Kebijakan</a:t>
                      </a:r>
                      <a:endParaRPr lang="id-ID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id-ID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P</a:t>
                      </a:r>
                      <a:r>
                        <a:rPr lang="sv-SE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erencanaan</a:t>
                      </a:r>
                      <a:endParaRPr lang="id-ID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5"/>
                      </a:pPr>
                      <a:r>
                        <a:rPr lang="sv-SE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Prosedur</a:t>
                      </a:r>
                      <a:endParaRPr lang="id-ID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 startAt="5"/>
                      </a:pPr>
                      <a:r>
                        <a:rPr lang="id-ID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P</a:t>
                      </a:r>
                      <a:r>
                        <a:rPr lang="sv-SE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encatatan</a:t>
                      </a:r>
                      <a:endParaRPr lang="id-ID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 startAt="5"/>
                      </a:pPr>
                      <a:r>
                        <a:rPr lang="id-ID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P</a:t>
                      </a:r>
                      <a:r>
                        <a:rPr lang="sv-SE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elaporan</a:t>
                      </a:r>
                      <a:endParaRPr lang="id-ID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 startAt="5"/>
                      </a:pPr>
                      <a:r>
                        <a:rPr lang="id-ID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R</a:t>
                      </a:r>
                      <a:r>
                        <a:rPr lang="sv-SE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eviu intern</a:t>
                      </a:r>
                      <a:endParaRPr lang="id-ID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marL="84406" marR="84406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Peserta Diskusi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8A74519-7B45-43B5-8FC5-7750B7035719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Peserta Diskusi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Representasi</a:t>
            </a:r>
            <a:r>
              <a:rPr lang="en-US" dirty="0" smtClean="0"/>
              <a:t> </a:t>
            </a:r>
            <a:r>
              <a:rPr lang="en-US" dirty="0" err="1" smtClean="0"/>
              <a:t>Manajemen</a:t>
            </a:r>
            <a:endParaRPr lang="en-US" dirty="0" smtClean="0"/>
          </a:p>
          <a:p>
            <a:pPr lvl="1"/>
            <a:r>
              <a:rPr lang="en-US" dirty="0" smtClean="0"/>
              <a:t>Para </a:t>
            </a:r>
            <a:r>
              <a:rPr lang="en-US" i="1" dirty="0" smtClean="0"/>
              <a:t>Middle Manager</a:t>
            </a:r>
            <a:r>
              <a:rPr lang="en-US" dirty="0" smtClean="0"/>
              <a:t> </a:t>
            </a:r>
            <a:r>
              <a:rPr lang="en-US" dirty="0" err="1" smtClean="0"/>
              <a:t>wakil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unit </a:t>
            </a:r>
            <a:r>
              <a:rPr lang="en-US" dirty="0" err="1" smtClean="0"/>
              <a:t>kerja</a:t>
            </a:r>
            <a:endParaRPr lang="en-US" dirty="0" smtClean="0"/>
          </a:p>
          <a:p>
            <a:pPr lvl="1"/>
            <a:r>
              <a:rPr lang="en-US" dirty="0" err="1" smtClean="0"/>
              <a:t>Pegawai</a:t>
            </a:r>
            <a:r>
              <a:rPr lang="en-US" dirty="0" smtClean="0"/>
              <a:t> yang </a:t>
            </a:r>
            <a:r>
              <a:rPr lang="id-ID" dirty="0" smtClean="0"/>
              <a:t>menguasai</a:t>
            </a:r>
            <a:endParaRPr lang="en-US" dirty="0" smtClean="0"/>
          </a:p>
          <a:p>
            <a:pPr lvl="1"/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aktif</a:t>
            </a:r>
            <a:r>
              <a:rPr lang="en-US" dirty="0" smtClean="0"/>
              <a:t> </a:t>
            </a:r>
            <a:r>
              <a:rPr lang="en-US" dirty="0" err="1" smtClean="0"/>
              <a:t>berpartisipasi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diskusi</a:t>
            </a:r>
            <a:r>
              <a:rPr lang="en-US" dirty="0" smtClean="0"/>
              <a:t> </a:t>
            </a:r>
            <a:r>
              <a:rPr lang="id-ID" dirty="0" smtClean="0"/>
              <a:t> </a:t>
            </a:r>
            <a:endParaRPr lang="en-US" dirty="0" smtClean="0"/>
          </a:p>
          <a:p>
            <a:r>
              <a:rPr lang="en-US" dirty="0" smtClean="0"/>
              <a:t>Tim </a:t>
            </a:r>
            <a:r>
              <a:rPr lang="en-US" i="1" dirty="0" smtClean="0"/>
              <a:t>Counterpart</a:t>
            </a:r>
            <a:r>
              <a:rPr lang="en-US" dirty="0" smtClean="0"/>
              <a:t> </a:t>
            </a:r>
          </a:p>
          <a:p>
            <a:pPr lvl="1"/>
            <a:r>
              <a:rPr lang="id-ID" dirty="0" smtClean="0"/>
              <a:t>Inspektorat dan </a:t>
            </a:r>
            <a:r>
              <a:rPr lang="en-US" dirty="0" err="1" smtClean="0"/>
              <a:t>wakil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unit </a:t>
            </a:r>
            <a:r>
              <a:rPr lang="en-US" dirty="0" err="1" smtClean="0"/>
              <a:t>kerja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Peran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Tanggungjawab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8A74519-7B45-43B5-8FC5-7750B7035719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42956" y="1714488"/>
            <a:ext cx="8458200" cy="49291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Peran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BPKP 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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Fasilitator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–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mengeksplor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ide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mengakselerasi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proses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d-ID" sz="2000" dirty="0" smtClean="0">
                <a:latin typeface="Arial" pitchFamily="34" charset="0"/>
                <a:cs typeface="Arial" pitchFamily="34" charset="0"/>
              </a:rPr>
              <a:t>CSA</a:t>
            </a:r>
            <a:endParaRPr lang="en-US" sz="2000" i="1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r>
              <a:rPr lang="id-ID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Peserta Diskusi 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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Aktif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diskusi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dalam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id-ID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CSA</a:t>
            </a:r>
            <a:endParaRPr lang="en-US" sz="200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r>
              <a:rPr lang="en-US" sz="20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Tim Counterpart –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Kelancaran</a:t>
            </a:r>
            <a:r>
              <a:rPr lang="en-US" sz="20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dan</a:t>
            </a:r>
            <a:r>
              <a:rPr lang="en-US" sz="20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akselerasi</a:t>
            </a:r>
            <a:r>
              <a:rPr lang="en-US" sz="20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pelaksanaan</a:t>
            </a:r>
            <a:r>
              <a:rPr lang="en-US" sz="20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workshop </a:t>
            </a:r>
            <a:r>
              <a:rPr lang="id-ID" sz="20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endParaRPr lang="en-US" sz="2000" i="1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Tanggungjawab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spcBef>
                <a:spcPct val="0"/>
              </a:spcBef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Tim BPKP: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Melaporkan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kegiatan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penyusunan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d-ID" sz="2000" dirty="0" smtClean="0">
                <a:latin typeface="Arial" pitchFamily="34" charset="0"/>
                <a:cs typeface="Arial" pitchFamily="34" charset="0"/>
              </a:rPr>
              <a:t>RTP</a:t>
            </a:r>
            <a:endParaRPr lang="en-US" sz="2000" i="1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spcBef>
                <a:spcPct val="0"/>
              </a:spcBef>
            </a:pP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Manajemen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(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pejabat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struktural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): </a:t>
            </a:r>
            <a:r>
              <a:rPr lang="id-ID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Membahas Draft RTP</a:t>
            </a:r>
            <a:endParaRPr lang="en-US" sz="200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spcBef>
                <a:spcPct val="0"/>
              </a:spcBef>
            </a:pP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Manajemen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(</a:t>
            </a:r>
            <a:r>
              <a:rPr lang="id-ID" sz="20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peserta Diskusi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):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Mengikuti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workshop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dalam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id-ID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penyusunan draft RTP</a:t>
            </a:r>
            <a:endParaRPr lang="en-US" sz="200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spcBef>
                <a:spcPct val="0"/>
              </a:spcBef>
            </a:pPr>
            <a:r>
              <a:rPr lang="en-US" sz="20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Tim Counterpart: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melaporkan</a:t>
            </a:r>
            <a:r>
              <a:rPr lang="en-US" sz="20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progress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dan</a:t>
            </a:r>
            <a:r>
              <a:rPr lang="en-US" sz="20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hambatan</a:t>
            </a:r>
            <a:r>
              <a:rPr lang="en-US" sz="20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pelaksanaan</a:t>
            </a:r>
            <a:endParaRPr lang="en-US" sz="200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37535"/>
          </a:xfrm>
        </p:spPr>
        <p:txBody>
          <a:bodyPr>
            <a:normAutofit fontScale="90000"/>
          </a:bodyPr>
          <a:lstStyle/>
          <a:p>
            <a:pPr algn="ctr"/>
            <a:r>
              <a:rPr lang="id-ID" dirty="0" smtClean="0"/>
              <a:t/>
            </a:r>
            <a:br>
              <a:rPr lang="id-ID" dirty="0" smtClean="0"/>
            </a:br>
            <a:r>
              <a:rPr lang="id-ID" dirty="0"/>
              <a:t/>
            </a:r>
            <a:br>
              <a:rPr lang="id-ID" dirty="0"/>
            </a:br>
            <a:r>
              <a:rPr lang="id-ID" sz="3600" dirty="0" smtClean="0">
                <a:solidFill>
                  <a:srgbClr val="C00000"/>
                </a:solidFill>
              </a:rPr>
              <a:t>Contoh:  Rencana Tindak Pengendalian</a:t>
            </a:r>
            <a:endParaRPr lang="id-ID" sz="3600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C5C3A7-A79D-4528-BA46-31AAF39E9A28}" type="slidenum">
              <a:rPr lang="id-ID" smtClean="0"/>
              <a:pPr/>
              <a:t>42</a:t>
            </a:fld>
            <a:endParaRPr lang="id-ID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8203619"/>
              </p:ext>
            </p:extLst>
          </p:nvPr>
        </p:nvGraphicFramePr>
        <p:xfrm>
          <a:off x="571472" y="685800"/>
          <a:ext cx="8143932" cy="609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599"/>
                <a:gridCol w="7226333"/>
              </a:tblGrid>
              <a:tr h="371475"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Pendahuluan</a:t>
                      </a:r>
                      <a:r>
                        <a:rPr lang="id-ID" sz="2000" dirty="0">
                          <a:effectLst/>
                        </a:rPr>
                        <a:t> 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371475"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Sekilas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</a:rPr>
                        <a:t>tentang</a:t>
                      </a:r>
                      <a:r>
                        <a:rPr lang="id-ID" sz="2000" baseline="0" dirty="0" smtClean="0">
                          <a:effectLst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</a:rPr>
                        <a:t>Sistem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Pengendalian</a:t>
                      </a:r>
                      <a:r>
                        <a:rPr lang="en-US" sz="2000" dirty="0">
                          <a:effectLst/>
                        </a:rPr>
                        <a:t> Intern </a:t>
                      </a:r>
                      <a:r>
                        <a:rPr lang="en-US" sz="2000" dirty="0" err="1" smtClean="0">
                          <a:effectLst/>
                        </a:rPr>
                        <a:t>Pemerintah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371475"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 u="sng" dirty="0" err="1">
                          <a:solidFill>
                            <a:schemeClr val="bg1"/>
                          </a:solidFill>
                          <a:effectLst/>
                        </a:rPr>
                        <a:t>Lingkungan</a:t>
                      </a:r>
                      <a:r>
                        <a:rPr lang="en-US" sz="2000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2000" u="sng" dirty="0" err="1">
                          <a:solidFill>
                            <a:schemeClr val="bg1"/>
                          </a:solidFill>
                          <a:effectLst/>
                        </a:rPr>
                        <a:t>Pengendalian</a:t>
                      </a:r>
                      <a:r>
                        <a:rPr lang="id-ID" sz="2000" u="sng" dirty="0">
                          <a:solidFill>
                            <a:schemeClr val="bg1"/>
                          </a:solidFill>
                          <a:effectLst/>
                        </a:rPr>
                        <a:t> yang </a:t>
                      </a:r>
                      <a:r>
                        <a:rPr lang="id-ID" sz="2000" u="sng" dirty="0" smtClean="0">
                          <a:solidFill>
                            <a:schemeClr val="bg1"/>
                          </a:solidFill>
                          <a:effectLst/>
                        </a:rPr>
                        <a:t>Diharapkan</a:t>
                      </a:r>
                      <a:endParaRPr lang="id-ID" sz="2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id-ID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Tujuan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Umum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id-ID" sz="2000" dirty="0" smtClean="0">
                          <a:effectLst/>
                        </a:rPr>
                        <a:t> dan</a:t>
                      </a:r>
                      <a:r>
                        <a:rPr lang="id-ID" sz="2000" baseline="0" dirty="0" smtClean="0">
                          <a:effectLst/>
                        </a:rPr>
                        <a:t> Tujuan Khusus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</a:tr>
              <a:tr h="37147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Rencana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</a:rPr>
                        <a:t>Perbaikan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</a:tr>
              <a:tr h="371475"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Pengendalian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id-ID" sz="2000" dirty="0">
                          <a:effectLst/>
                        </a:rPr>
                        <a:t>Tingkat </a:t>
                      </a:r>
                      <a:r>
                        <a:rPr lang="id-ID" sz="2000" baseline="0" dirty="0" smtClean="0">
                          <a:effectLst/>
                        </a:rPr>
                        <a:t> Korporat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id-ID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Tujuan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</a:tr>
              <a:tr h="37147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id-ID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id-ID" sz="2000" dirty="0" smtClean="0">
                          <a:effectLst/>
                        </a:rPr>
                        <a:t>1. </a:t>
                      </a:r>
                      <a:r>
                        <a:rPr lang="en-US" sz="2000" dirty="0" err="1" smtClean="0">
                          <a:effectLst/>
                        </a:rPr>
                        <a:t>Risiko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</a:rPr>
                        <a:t>xxxxxxxx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</a:tr>
              <a:tr h="37147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id-ID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id-ID" sz="2000" dirty="0" smtClean="0">
                          <a:effectLst/>
                        </a:rPr>
                        <a:t>        </a:t>
                      </a:r>
                      <a:r>
                        <a:rPr lang="en-US" sz="2000" dirty="0" err="1" smtClean="0">
                          <a:effectLst/>
                        </a:rPr>
                        <a:t>Pengendalian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terpasang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</a:tr>
              <a:tr h="37147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id-ID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id-ID" sz="2000" dirty="0" smtClean="0">
                          <a:effectLst/>
                        </a:rPr>
                        <a:t>        </a:t>
                      </a:r>
                      <a:r>
                        <a:rPr lang="en-US" sz="2000" dirty="0" err="1" smtClean="0">
                          <a:effectLst/>
                        </a:rPr>
                        <a:t>Pengendalian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en-US" sz="2000" dirty="0">
                          <a:effectLst/>
                        </a:rPr>
                        <a:t>yang </a:t>
                      </a:r>
                      <a:r>
                        <a:rPr lang="en-US" sz="2000" dirty="0" err="1" smtClean="0">
                          <a:effectLst/>
                        </a:rPr>
                        <a:t>dibutuhkan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</a:tr>
              <a:tr h="37147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id-ID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id-ID" sz="2000" dirty="0" smtClean="0">
                          <a:effectLst/>
                        </a:rPr>
                        <a:t>2. </a:t>
                      </a:r>
                      <a:r>
                        <a:rPr lang="en-US" sz="2000" dirty="0" err="1" smtClean="0">
                          <a:effectLst/>
                        </a:rPr>
                        <a:t>Risiko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</a:rPr>
                        <a:t>xxxxxxxx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</a:tr>
              <a:tr h="37147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id-ID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id-ID" sz="2000" dirty="0" smtClean="0">
                          <a:effectLst/>
                        </a:rPr>
                        <a:t>         </a:t>
                      </a:r>
                      <a:r>
                        <a:rPr lang="en-US" sz="2000" dirty="0" err="1" smtClean="0">
                          <a:effectLst/>
                        </a:rPr>
                        <a:t>Pengendalian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terpasang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</a:tr>
              <a:tr h="37147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id-ID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id-ID" sz="2000" dirty="0" smtClean="0">
                          <a:effectLst/>
                        </a:rPr>
                        <a:t>         </a:t>
                      </a:r>
                      <a:r>
                        <a:rPr lang="en-US" sz="2000" dirty="0" err="1" smtClean="0">
                          <a:effectLst/>
                        </a:rPr>
                        <a:t>Pengendalian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en-US" sz="2000" dirty="0">
                          <a:effectLst/>
                        </a:rPr>
                        <a:t>yang </a:t>
                      </a:r>
                      <a:r>
                        <a:rPr lang="en-US" sz="2000" dirty="0" err="1">
                          <a:effectLst/>
                        </a:rPr>
                        <a:t>dibutuhkan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</a:tr>
              <a:tr h="371475"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id-ID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Informasi dan Komunikasi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endParaRPr lang="id-ID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</a:tr>
              <a:tr h="371475"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id-ID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Monitoring dan Evaluasi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endParaRPr lang="id-ID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</a:tr>
              <a:tr h="371475"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r>
                        <a:rPr lang="id-ID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Lampiran:</a:t>
                      </a:r>
                      <a:endParaRPr lang="id-ID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3753485" algn="l"/>
                        </a:tabLst>
                      </a:pPr>
                      <a:endParaRPr lang="id-ID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6" marR="59856" marT="0" marB="0"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152400"/>
            <a:ext cx="91440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Contoh:  Rencana Tindak Pengendalian</a:t>
            </a:r>
            <a:endParaRPr kumimoji="0" lang="id-ID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3498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PENGENDALIAN TINGKAT ENTITAS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entitas</a:t>
            </a:r>
            <a:r>
              <a:rPr lang="en-US" dirty="0" smtClean="0"/>
              <a:t>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seberapa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pimpinan</a:t>
            </a:r>
            <a:r>
              <a:rPr lang="en-US" dirty="0" smtClean="0"/>
              <a:t> </a:t>
            </a:r>
            <a:r>
              <a:rPr lang="en-US" dirty="0" err="1" smtClean="0"/>
              <a:t>instansi</a:t>
            </a:r>
            <a:r>
              <a:rPr lang="en-US" dirty="0" smtClean="0"/>
              <a:t> </a:t>
            </a:r>
            <a:r>
              <a:rPr lang="en-US" dirty="0" err="1" smtClean="0"/>
              <a:t>pemerintah</a:t>
            </a:r>
            <a:r>
              <a:rPr lang="en-US" dirty="0" smtClean="0"/>
              <a:t> </a:t>
            </a:r>
            <a:r>
              <a:rPr lang="en-US" dirty="0" err="1" smtClean="0"/>
              <a:t>menciptakan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yang </a:t>
            </a:r>
            <a:r>
              <a:rPr lang="en-US" dirty="0" err="1" smtClean="0"/>
              <a:t>memotivasi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pegawainya</a:t>
            </a:r>
            <a:r>
              <a:rPr lang="en-US" dirty="0" smtClean="0"/>
              <a:t> </a:t>
            </a:r>
            <a:r>
              <a:rPr lang="id-ID" dirty="0" smtClean="0"/>
              <a:t>untuk </a:t>
            </a:r>
            <a:r>
              <a:rPr lang="en-US" dirty="0" err="1" smtClean="0"/>
              <a:t>menaati</a:t>
            </a:r>
            <a:r>
              <a:rPr lang="en-US" dirty="0" smtClean="0"/>
              <a:t> </a:t>
            </a:r>
            <a:r>
              <a:rPr lang="en-US" dirty="0" err="1" smtClean="0"/>
              <a:t>kebijakan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yang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entitas</a:t>
            </a:r>
            <a:r>
              <a:rPr lang="en-US" dirty="0" smtClean="0"/>
              <a:t> </a:t>
            </a:r>
            <a:r>
              <a:rPr lang="en-US" dirty="0" err="1" smtClean="0"/>
              <a:t>beroperasi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keseluruhan</a:t>
            </a:r>
            <a:r>
              <a:rPr lang="en-US" dirty="0" smtClean="0"/>
              <a:t> </a:t>
            </a:r>
            <a:r>
              <a:rPr lang="en-US" dirty="0" err="1" smtClean="0"/>
              <a:t>organisasi</a:t>
            </a:r>
            <a:r>
              <a:rPr lang="en-US" dirty="0" smtClean="0"/>
              <a:t>. </a:t>
            </a:r>
            <a:r>
              <a:rPr lang="en-US" dirty="0" err="1" smtClean="0"/>
              <a:t>Terkait</a:t>
            </a:r>
            <a:r>
              <a:rPr lang="en-US" dirty="0" smtClean="0"/>
              <a:t> </a:t>
            </a:r>
            <a:r>
              <a:rPr lang="en-US" dirty="0" err="1" smtClean="0"/>
              <a:t>pelaporan</a:t>
            </a:r>
            <a:r>
              <a:rPr lang="en-US" dirty="0" smtClean="0"/>
              <a:t> </a:t>
            </a:r>
            <a:r>
              <a:rPr lang="en-US" dirty="0" err="1" smtClean="0"/>
              <a:t>keuangan</a:t>
            </a:r>
            <a:r>
              <a:rPr lang="en-US" dirty="0" smtClean="0"/>
              <a:t>, </a:t>
            </a: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entitas</a:t>
            </a:r>
            <a:r>
              <a:rPr lang="en-US" dirty="0" smtClean="0"/>
              <a:t> </a:t>
            </a:r>
            <a:r>
              <a:rPr lang="en-US" dirty="0" err="1" smtClean="0"/>
              <a:t>umumnya</a:t>
            </a:r>
            <a:r>
              <a:rPr lang="en-US" dirty="0" smtClean="0"/>
              <a:t> </a:t>
            </a:r>
            <a:r>
              <a:rPr lang="id-ID" dirty="0" smtClean="0"/>
              <a:t>berhubungan dengan</a:t>
            </a:r>
            <a:r>
              <a:rPr lang="en-US" dirty="0" smtClean="0"/>
              <a:t> </a:t>
            </a:r>
            <a:r>
              <a:rPr lang="en-US" dirty="0" err="1" smtClean="0"/>
              <a:t>unsur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, </a:t>
            </a:r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, </a:t>
            </a:r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komunikasi</a:t>
            </a:r>
            <a:r>
              <a:rPr lang="en-US" dirty="0" smtClean="0"/>
              <a:t>,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pemantauan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PENGENDALIAN TINGKAT AKTIVITAS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aktivitas</a:t>
            </a:r>
            <a:r>
              <a:rPr lang="en-US" dirty="0" smtClean="0"/>
              <a:t> </a:t>
            </a:r>
            <a:r>
              <a:rPr lang="id-ID" dirty="0" smtClean="0"/>
              <a:t>b</a:t>
            </a:r>
            <a:r>
              <a:rPr lang="en-US" dirty="0" err="1" smtClean="0"/>
              <a:t>erkait</a:t>
            </a:r>
            <a:r>
              <a:rPr lang="id-ID" dirty="0" smtClean="0"/>
              <a:t>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transaksi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kejadian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.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, </a:t>
            </a: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disebut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i="1" dirty="0" smtClean="0"/>
              <a:t>process level control</a:t>
            </a:r>
            <a:r>
              <a:rPr lang="en-US" dirty="0" smtClean="0"/>
              <a:t>. </a:t>
            </a: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merujuk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kebijakan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prosedur</a:t>
            </a:r>
            <a:r>
              <a:rPr lang="en-US" dirty="0" smtClean="0"/>
              <a:t> </a:t>
            </a:r>
            <a:r>
              <a:rPr lang="en-US" dirty="0" err="1" smtClean="0"/>
              <a:t>guna</a:t>
            </a:r>
            <a:r>
              <a:rPr lang="en-US" dirty="0" smtClean="0"/>
              <a:t> </a:t>
            </a:r>
            <a:r>
              <a:rPr lang="en-US" dirty="0" err="1" smtClean="0"/>
              <a:t>meminimalkan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terkait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transaksi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id-ID" dirty="0" smtClean="0"/>
              <a:t>spesifik</a:t>
            </a:r>
            <a:r>
              <a:rPr lang="en-US" dirty="0" smtClean="0"/>
              <a:t>.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berlaku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baku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unit </a:t>
            </a:r>
            <a:r>
              <a:rPr lang="en-US" dirty="0" err="1" smtClean="0"/>
              <a:t>kerja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wilayah</a:t>
            </a:r>
            <a:r>
              <a:rPr lang="en-US" dirty="0" smtClean="0"/>
              <a:t> </a:t>
            </a:r>
            <a:r>
              <a:rPr lang="en-US" dirty="0" err="1" smtClean="0"/>
              <a:t>tertentu</a:t>
            </a:r>
            <a:r>
              <a:rPr lang="en-US" dirty="0" smtClean="0"/>
              <a:t>. </a:t>
            </a:r>
            <a:r>
              <a:rPr lang="en-US" dirty="0" err="1" smtClean="0"/>
              <a:t>Namun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tertutup</a:t>
            </a:r>
            <a:r>
              <a:rPr lang="en-US" dirty="0" smtClean="0"/>
              <a:t> </a:t>
            </a:r>
            <a:r>
              <a:rPr lang="en-US" dirty="0" err="1" smtClean="0"/>
              <a:t>kemungkinan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lainnya</a:t>
            </a:r>
            <a:r>
              <a:rPr lang="en-US" dirty="0" smtClean="0"/>
              <a:t> </a:t>
            </a:r>
            <a:r>
              <a:rPr lang="en-US" dirty="0" err="1" smtClean="0"/>
              <a:t>berlaku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tertentu</a:t>
            </a:r>
            <a:r>
              <a:rPr lang="en-US" dirty="0" smtClean="0"/>
              <a:t> </a:t>
            </a:r>
            <a:r>
              <a:rPr lang="en-US" dirty="0" err="1" smtClean="0"/>
              <a:t>saja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8A74519-7B45-43B5-8FC5-7750B7035719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42956" y="1714488"/>
            <a:ext cx="8458200" cy="492919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en-US" sz="72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TERIMA KASIH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741266-A241-458A-89E4-4027B2FE0389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60211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0"/>
            <a:ext cx="7924800" cy="80645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/>
              <a:t>DASAR HUKUM SPIP</a:t>
            </a:r>
          </a:p>
        </p:txBody>
      </p:sp>
      <p:sp>
        <p:nvSpPr>
          <p:cNvPr id="6" name="Rectangle 5"/>
          <p:cNvSpPr/>
          <p:nvPr/>
        </p:nvSpPr>
        <p:spPr>
          <a:xfrm>
            <a:off x="8077200" y="0"/>
            <a:ext cx="10668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339" name="Rectangle 8"/>
          <p:cNvSpPr txBox="1">
            <a:spLocks noGrp="1" noChangeArrowheads="1"/>
          </p:cNvSpPr>
          <p:nvPr/>
        </p:nvSpPr>
        <p:spPr bwMode="auto">
          <a:xfrm>
            <a:off x="4246563" y="6557963"/>
            <a:ext cx="2001837" cy="227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4435477B-DE70-4094-9A9A-562DB75E3216}" type="slidenum">
              <a:rPr lang="en-US" altLang="en-US" sz="1000">
                <a:solidFill>
                  <a:schemeClr val="tx1">
                    <a:tint val="75000"/>
                  </a:schemeClr>
                </a:solidFill>
              </a:rPr>
              <a:pPr>
                <a:defRPr/>
              </a:pPr>
              <a:t>5</a:t>
            </a:fld>
            <a:endParaRPr lang="en-US" altLang="en-US" sz="10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1270" name="Rectangle 3"/>
          <p:cNvSpPr>
            <a:spLocks noChangeArrowheads="1"/>
          </p:cNvSpPr>
          <p:nvPr/>
        </p:nvSpPr>
        <p:spPr bwMode="auto">
          <a:xfrm>
            <a:off x="0" y="1981200"/>
            <a:ext cx="8153400" cy="501675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5250"/>
            <a:r>
              <a:rPr lang="id-ID" sz="2000" b="1" dirty="0">
                <a:solidFill>
                  <a:srgbClr val="B06F10"/>
                </a:solidFill>
                <a:latin typeface="Trebuchet MS" pitchFamily="34" charset="0"/>
              </a:rPr>
              <a:t>Pasal 55 ayat (4)</a:t>
            </a:r>
            <a:r>
              <a:rPr lang="id-ID" sz="2000" b="1" dirty="0">
                <a:solidFill>
                  <a:srgbClr val="3333FF"/>
                </a:solidFill>
                <a:latin typeface="Trebuchet MS" pitchFamily="34" charset="0"/>
              </a:rPr>
              <a:t> : Menteri/Pimpinan lembaga selaku Pengguna Anggaran/Pengguna Barang </a:t>
            </a:r>
            <a:r>
              <a:rPr lang="id-ID" sz="2000" b="1" dirty="0">
                <a:solidFill>
                  <a:srgbClr val="FF0000"/>
                </a:solidFill>
                <a:latin typeface="Trebuchet MS" pitchFamily="34" charset="0"/>
              </a:rPr>
              <a:t>memberikan pernyataan </a:t>
            </a:r>
            <a:r>
              <a:rPr lang="id-ID" sz="2000" b="1" dirty="0">
                <a:solidFill>
                  <a:srgbClr val="3333FF"/>
                </a:solidFill>
                <a:latin typeface="Trebuchet MS" pitchFamily="34" charset="0"/>
              </a:rPr>
              <a:t>bahwa pengelolaan APBN telah diselenggarakan berdasarkan </a:t>
            </a:r>
            <a:r>
              <a:rPr lang="id-ID" sz="2000" b="1" dirty="0">
                <a:solidFill>
                  <a:srgbClr val="FF3300"/>
                </a:solidFill>
                <a:latin typeface="Trebuchet MS" pitchFamily="34" charset="0"/>
              </a:rPr>
              <a:t>Sistem Pengendalian Intern</a:t>
            </a:r>
            <a:r>
              <a:rPr lang="id-ID" sz="2000" b="1" dirty="0">
                <a:solidFill>
                  <a:srgbClr val="3333FF"/>
                </a:solidFill>
                <a:latin typeface="Trebuchet MS" pitchFamily="34" charset="0"/>
              </a:rPr>
              <a:t> yang memadai dan akuntansi keuangan telah diselenggarakan sesuai dengan </a:t>
            </a:r>
            <a:r>
              <a:rPr lang="id-ID" sz="2000" b="1" dirty="0">
                <a:solidFill>
                  <a:srgbClr val="FF0000"/>
                </a:solidFill>
                <a:latin typeface="Trebuchet MS" pitchFamily="34" charset="0"/>
              </a:rPr>
              <a:t>Standar Akuntansi Pemerintah (SAP)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.</a:t>
            </a:r>
          </a:p>
          <a:p>
            <a:pPr marL="95250"/>
            <a:endParaRPr lang="id-ID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95250"/>
            <a:r>
              <a:rPr lang="id-ID" sz="2000" b="1" dirty="0" smtClean="0">
                <a:solidFill>
                  <a:srgbClr val="B06F10"/>
                </a:solidFill>
                <a:latin typeface="Trebuchet MS" pitchFamily="34" charset="0"/>
              </a:rPr>
              <a:t>Pasal 5</a:t>
            </a:r>
            <a:r>
              <a:rPr lang="en-US" sz="2000" b="1" dirty="0" smtClean="0">
                <a:solidFill>
                  <a:srgbClr val="B06F10"/>
                </a:solidFill>
                <a:latin typeface="Trebuchet MS" pitchFamily="34" charset="0"/>
              </a:rPr>
              <a:t>6</a:t>
            </a:r>
            <a:r>
              <a:rPr lang="id-ID" sz="2000" b="1" dirty="0" smtClean="0">
                <a:solidFill>
                  <a:srgbClr val="B06F10"/>
                </a:solidFill>
                <a:latin typeface="Trebuchet MS" pitchFamily="34" charset="0"/>
              </a:rPr>
              <a:t> ayat (4)</a:t>
            </a:r>
            <a:r>
              <a:rPr lang="en-US" sz="2000" b="1" dirty="0" smtClean="0">
                <a:solidFill>
                  <a:srgbClr val="B06F10"/>
                </a:solidFill>
                <a:latin typeface="Trebuchet MS" pitchFamily="34" charset="0"/>
              </a:rPr>
              <a:t> : </a:t>
            </a:r>
            <a:r>
              <a:rPr lang="en-US" sz="2000" b="1" dirty="0" err="1" smtClean="0">
                <a:solidFill>
                  <a:schemeClr val="accent2">
                    <a:lumMod val="75000"/>
                  </a:schemeClr>
                </a:solidFill>
                <a:latin typeface="Trebuchet MS" pitchFamily="34" charset="0"/>
              </a:rPr>
              <a:t>hal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Trebuchet MS" pitchFamily="34" charset="0"/>
              </a:rPr>
              <a:t> yang </a:t>
            </a:r>
            <a:r>
              <a:rPr lang="en-US" sz="2000" b="1" dirty="0" err="1" smtClean="0">
                <a:solidFill>
                  <a:schemeClr val="accent2">
                    <a:lumMod val="75000"/>
                  </a:schemeClr>
                </a:solidFill>
                <a:latin typeface="Trebuchet MS" pitchFamily="34" charset="0"/>
              </a:rPr>
              <a:t>sama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75000"/>
                  </a:schemeClr>
                </a:solidFill>
                <a:latin typeface="Trebuchet MS" pitchFamily="34" charset="0"/>
              </a:rPr>
              <a:t>utk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75000"/>
                  </a:schemeClr>
                </a:solidFill>
                <a:latin typeface="Trebuchet MS" pitchFamily="34" charset="0"/>
              </a:rPr>
              <a:t>Kepala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Trebuchet MS" pitchFamily="34" charset="0"/>
              </a:rPr>
              <a:t> SKPD</a:t>
            </a:r>
          </a:p>
          <a:p>
            <a:pPr marL="95250"/>
            <a:endParaRPr lang="en-US" sz="2000" b="1" dirty="0">
              <a:solidFill>
                <a:srgbClr val="B06F10"/>
              </a:solidFill>
              <a:latin typeface="Trebuchet MS" pitchFamily="34" charset="0"/>
            </a:endParaRPr>
          </a:p>
          <a:p>
            <a:pPr marL="95250"/>
            <a:r>
              <a:rPr lang="id-ID" sz="2000" b="1" dirty="0">
                <a:solidFill>
                  <a:srgbClr val="B06F10"/>
                </a:solidFill>
                <a:latin typeface="Trebuchet MS" pitchFamily="34" charset="0"/>
              </a:rPr>
              <a:t>Pasal 58 ayat (1) dan (2)</a:t>
            </a:r>
            <a:r>
              <a:rPr lang="id-ID" sz="2000" b="1" dirty="0">
                <a:solidFill>
                  <a:srgbClr val="3333FF"/>
                </a:solidFill>
                <a:latin typeface="Trebuchet MS" pitchFamily="34" charset="0"/>
              </a:rPr>
              <a:t> : Dalam rangka meningkatkan kinerja, transparansi dan akuntabilitas pengelolaan keuangan negara, Presiden selaku Kepala Pemerintah mengatur dan menyelenggarakan </a:t>
            </a:r>
            <a:r>
              <a:rPr lang="id-ID" sz="2000" b="1" dirty="0">
                <a:solidFill>
                  <a:srgbClr val="FF3300"/>
                </a:solidFill>
                <a:latin typeface="Trebuchet MS" pitchFamily="34" charset="0"/>
              </a:rPr>
              <a:t>Sistem Pengendalian Intern</a:t>
            </a:r>
            <a:r>
              <a:rPr lang="id-ID" sz="2000" b="1" dirty="0">
                <a:solidFill>
                  <a:srgbClr val="3333FF"/>
                </a:solidFill>
                <a:latin typeface="Trebuchet MS" pitchFamily="34" charset="0"/>
              </a:rPr>
              <a:t> di lingkungan pemerintah secara </a:t>
            </a:r>
            <a:r>
              <a:rPr lang="en-US" sz="2000" b="1" dirty="0">
                <a:solidFill>
                  <a:srgbClr val="3333FF"/>
                </a:solidFill>
                <a:latin typeface="Trebuchet MS" pitchFamily="34" charset="0"/>
              </a:rPr>
              <a:t>m</a:t>
            </a:r>
            <a:r>
              <a:rPr lang="id-ID" sz="2000" b="1" dirty="0">
                <a:solidFill>
                  <a:srgbClr val="3333FF"/>
                </a:solidFill>
                <a:latin typeface="Trebuchet MS" pitchFamily="34" charset="0"/>
              </a:rPr>
              <a:t>enyeluruh. </a:t>
            </a:r>
            <a:r>
              <a:rPr lang="id-ID" sz="2000" b="1" dirty="0">
                <a:solidFill>
                  <a:srgbClr val="FF3300"/>
                </a:solidFill>
                <a:latin typeface="Trebuchet MS" pitchFamily="34" charset="0"/>
              </a:rPr>
              <a:t>SPI </a:t>
            </a:r>
            <a:r>
              <a:rPr lang="id-ID" sz="2000" b="1" dirty="0">
                <a:solidFill>
                  <a:srgbClr val="3333FF"/>
                </a:solidFill>
                <a:latin typeface="Trebuchet MS" pitchFamily="34" charset="0"/>
              </a:rPr>
              <a:t>ditetapkan dengan </a:t>
            </a:r>
            <a:r>
              <a:rPr lang="id-ID" sz="2000" b="1" dirty="0">
                <a:solidFill>
                  <a:srgbClr val="FF3300"/>
                </a:solidFill>
                <a:latin typeface="Trebuchet MS" pitchFamily="34" charset="0"/>
              </a:rPr>
              <a:t>Peraturan Pemerintah</a:t>
            </a:r>
            <a:r>
              <a:rPr lang="en-US" sz="2000" b="1" dirty="0">
                <a:solidFill>
                  <a:srgbClr val="FF3300"/>
                </a:solidFill>
                <a:latin typeface="Trebuchet MS" pitchFamily="34" charset="0"/>
              </a:rPr>
              <a:t>.</a:t>
            </a:r>
          </a:p>
          <a:p>
            <a:pPr marL="95250"/>
            <a:endParaRPr lang="id-ID" sz="2000" b="1" dirty="0">
              <a:solidFill>
                <a:srgbClr val="3333FF"/>
              </a:solidFill>
              <a:latin typeface="Trebuchet MS" pitchFamily="34" charset="0"/>
            </a:endParaRPr>
          </a:p>
        </p:txBody>
      </p:sp>
      <p:sp>
        <p:nvSpPr>
          <p:cNvPr id="8197" name="Rectangle 4"/>
          <p:cNvSpPr>
            <a:spLocks noChangeArrowheads="1"/>
          </p:cNvSpPr>
          <p:nvPr/>
        </p:nvSpPr>
        <p:spPr bwMode="auto">
          <a:xfrm>
            <a:off x="204192" y="1219200"/>
            <a:ext cx="7187208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95250" fontAlgn="auto">
              <a:spcBef>
                <a:spcPct val="50000"/>
              </a:spcBef>
              <a:spcAft>
                <a:spcPts val="0"/>
              </a:spcAft>
              <a:buClr>
                <a:srgbClr val="3333FF"/>
              </a:buClr>
              <a:buFont typeface="Wingdings" pitchFamily="2" charset="2"/>
              <a:buNone/>
              <a:defRPr/>
            </a:pPr>
            <a:r>
              <a:rPr lang="id-ID" sz="1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Undang-Undang No. 1 Tahun 2004 tentang Perbendaharaan Negara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805613" y="6278563"/>
            <a:ext cx="2133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D1FD6CD-A2BE-47E5-BD7E-584B7E8175F3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5068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12787"/>
          </a:xfrm>
        </p:spPr>
        <p:txBody>
          <a:bodyPr/>
          <a:lstStyle/>
          <a:p>
            <a:pPr eaLnBrk="1" hangingPunct="1">
              <a:defRPr/>
            </a:pPr>
            <a:r>
              <a:rPr lang="id-ID" sz="3600" smtClean="0">
                <a:solidFill>
                  <a:srgbClr val="600020"/>
                </a:solidFill>
              </a:rPr>
              <a:t>KONSEP DASAR  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487363" y="1628775"/>
          <a:ext cx="7208837" cy="4530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7-Point Star 6">
            <a:hlinkClick r:id="rId8" action="ppaction://hlinkfile"/>
          </p:cNvPr>
          <p:cNvSpPr/>
          <p:nvPr/>
        </p:nvSpPr>
        <p:spPr bwMode="auto">
          <a:xfrm>
            <a:off x="8001000" y="1981200"/>
            <a:ext cx="914400" cy="914400"/>
          </a:xfrm>
          <a:prstGeom prst="star7">
            <a:avLst/>
          </a:prstGeom>
          <a:solidFill>
            <a:schemeClr val="accent1"/>
          </a:solidFill>
          <a:ln w="9525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7-Point Star 7">
            <a:hlinkClick r:id="rId9" action="ppaction://hlinkfile"/>
          </p:cNvPr>
          <p:cNvSpPr/>
          <p:nvPr/>
        </p:nvSpPr>
        <p:spPr bwMode="auto">
          <a:xfrm>
            <a:off x="7924800" y="3276600"/>
            <a:ext cx="914400" cy="914400"/>
          </a:xfrm>
          <a:prstGeom prst="star7">
            <a:avLst/>
          </a:prstGeom>
          <a:solidFill>
            <a:schemeClr val="accent1"/>
          </a:solidFill>
          <a:ln w="9525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65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id-ID" sz="3600" dirty="0">
                <a:solidFill>
                  <a:schemeClr val="tx1"/>
                </a:solidFill>
              </a:rPr>
              <a:t>Apa sebenarnya SPI</a:t>
            </a: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dirty="0" err="1">
                <a:solidFill>
                  <a:schemeClr val="tx1"/>
                </a:solidFill>
              </a:rPr>
              <a:t>dan</a:t>
            </a:r>
            <a:r>
              <a:rPr lang="en-US" sz="3600" dirty="0">
                <a:solidFill>
                  <a:schemeClr val="tx1"/>
                </a:solidFill>
              </a:rPr>
              <a:t> SPIP</a:t>
            </a:r>
            <a:r>
              <a:rPr lang="id-ID" sz="3600" dirty="0">
                <a:solidFill>
                  <a:schemeClr val="tx1"/>
                </a:solidFill>
              </a:rPr>
              <a:t>?</a:t>
            </a:r>
            <a:endParaRPr lang="id-ID" sz="3600" dirty="0" smtClean="0">
              <a:solidFill>
                <a:srgbClr val="600020"/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FC1B8BC8-93E9-4E3A-A9EB-490AE4E43570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 bwMode="auto">
          <a:xfrm>
            <a:off x="495300" y="1609725"/>
            <a:ext cx="7842250" cy="22764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273050" indent="-273050" algn="just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r>
              <a:rPr lang="id-ID" sz="2000" b="1" dirty="0">
                <a:solidFill>
                  <a:srgbClr val="0000FF"/>
                </a:solidFill>
              </a:rPr>
              <a:t>	</a:t>
            </a:r>
            <a:r>
              <a:rPr lang="en-US" sz="2000" b="1" dirty="0">
                <a:solidFill>
                  <a:srgbClr val="0000FF"/>
                </a:solidFill>
              </a:rPr>
              <a:t>SPI </a:t>
            </a:r>
            <a:r>
              <a:rPr lang="en-US" sz="2000" dirty="0" err="1">
                <a:solidFill>
                  <a:schemeClr val="tx1"/>
                </a:solidFill>
              </a:rPr>
              <a:t>adalah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rgbClr val="0000FF"/>
                </a:solidFill>
              </a:rPr>
              <a:t>p</a:t>
            </a:r>
            <a:r>
              <a:rPr lang="en-US" sz="2000" b="1" dirty="0" err="1">
                <a:solidFill>
                  <a:srgbClr val="0000FF"/>
                </a:solidFill>
              </a:rPr>
              <a:t>roses</a:t>
            </a:r>
            <a:r>
              <a:rPr lang="en-US" sz="2000" b="1" dirty="0">
                <a:solidFill>
                  <a:srgbClr val="0000FF"/>
                </a:solidFill>
              </a:rPr>
              <a:t> yang integral </a:t>
            </a:r>
            <a:r>
              <a:rPr lang="en-US" sz="2000" dirty="0" err="1">
                <a:solidFill>
                  <a:schemeClr val="tx1"/>
                </a:solidFill>
              </a:rPr>
              <a:t>pada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tindakan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kegiatan</a:t>
            </a:r>
            <a:r>
              <a:rPr lang="en-US" sz="2000" dirty="0">
                <a:solidFill>
                  <a:schemeClr val="tx1"/>
                </a:solidFill>
              </a:rPr>
              <a:t> yang </a:t>
            </a:r>
            <a:r>
              <a:rPr lang="en-US" sz="2000" dirty="0" err="1">
                <a:solidFill>
                  <a:schemeClr val="tx1"/>
                </a:solidFill>
              </a:rPr>
              <a:t>dilakukan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fi-FI" sz="2000" dirty="0">
                <a:solidFill>
                  <a:schemeClr val="tx1"/>
                </a:solidFill>
              </a:rPr>
              <a:t>secara terus-menerus oleh pimpinan dan seluruh </a:t>
            </a:r>
            <a:r>
              <a:rPr lang="en-US" sz="2000" dirty="0" err="1">
                <a:solidFill>
                  <a:schemeClr val="tx1"/>
                </a:solidFill>
              </a:rPr>
              <a:t>pegawai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untuk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memberikan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keyakinan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memadai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fi-FI" sz="2000" dirty="0">
                <a:solidFill>
                  <a:schemeClr val="tx1"/>
                </a:solidFill>
              </a:rPr>
              <a:t>atas tercapainya tujuan organisasi melalui kegiatan </a:t>
            </a:r>
            <a:r>
              <a:rPr lang="es-ES" sz="2000" dirty="0">
                <a:solidFill>
                  <a:schemeClr val="tx1"/>
                </a:solidFill>
              </a:rPr>
              <a:t>yang </a:t>
            </a:r>
            <a:r>
              <a:rPr lang="es-ES" sz="2000" dirty="0" err="1">
                <a:solidFill>
                  <a:srgbClr val="0000FF"/>
                </a:solidFill>
              </a:rPr>
              <a:t>efektif</a:t>
            </a:r>
            <a:r>
              <a:rPr lang="es-ES" sz="2000" dirty="0">
                <a:solidFill>
                  <a:srgbClr val="0000FF"/>
                </a:solidFill>
              </a:rPr>
              <a:t> dan </a:t>
            </a:r>
            <a:r>
              <a:rPr lang="es-ES" sz="2000" dirty="0" err="1">
                <a:solidFill>
                  <a:srgbClr val="0000FF"/>
                </a:solidFill>
              </a:rPr>
              <a:t>efisien</a:t>
            </a:r>
            <a:r>
              <a:rPr lang="es-ES" sz="2000" dirty="0">
                <a:solidFill>
                  <a:schemeClr val="tx1"/>
                </a:solidFill>
              </a:rPr>
              <a:t>, </a:t>
            </a:r>
            <a:r>
              <a:rPr lang="es-ES" sz="2000" dirty="0" err="1">
                <a:solidFill>
                  <a:srgbClr val="0000FF"/>
                </a:solidFill>
              </a:rPr>
              <a:t>keandalan</a:t>
            </a:r>
            <a:r>
              <a:rPr lang="es-ES" sz="2000" dirty="0">
                <a:solidFill>
                  <a:srgbClr val="0000FF"/>
                </a:solidFill>
              </a:rPr>
              <a:t> </a:t>
            </a:r>
            <a:r>
              <a:rPr lang="es-ES" sz="2000" dirty="0" err="1">
                <a:solidFill>
                  <a:srgbClr val="0000FF"/>
                </a:solidFill>
              </a:rPr>
              <a:t>pelaporan</a:t>
            </a:r>
            <a:r>
              <a:rPr lang="es-ES" sz="2000" dirty="0">
                <a:solidFill>
                  <a:srgbClr val="0000FF"/>
                </a:solidFill>
              </a:rPr>
              <a:t> </a:t>
            </a:r>
            <a:r>
              <a:rPr lang="fi-FI" sz="2000" dirty="0">
                <a:solidFill>
                  <a:srgbClr val="0000FF"/>
                </a:solidFill>
              </a:rPr>
              <a:t>keuangan, pengamanan aset negara, dan ketaatan </a:t>
            </a:r>
            <a:r>
              <a:rPr lang="en-US" sz="2000" dirty="0" err="1">
                <a:solidFill>
                  <a:schemeClr val="tx1"/>
                </a:solidFill>
              </a:rPr>
              <a:t>terhadap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peraturan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perundang-undangan</a:t>
            </a:r>
            <a:r>
              <a:rPr lang="en-US" sz="2000" dirty="0">
                <a:solidFill>
                  <a:schemeClr val="tx1"/>
                </a:solidFill>
              </a:rPr>
              <a:t>  </a:t>
            </a:r>
            <a:r>
              <a:rPr lang="id-ID" sz="2000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id-ID" sz="2000" dirty="0">
                <a:solidFill>
                  <a:schemeClr val="accent1">
                    <a:lumMod val="50000"/>
                  </a:schemeClr>
                </a:solidFill>
              </a:rPr>
              <a:t>PP 60/2008,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Bab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I Ps. 1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butir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1)</a:t>
            </a:r>
          </a:p>
        </p:txBody>
      </p:sp>
      <p:sp>
        <p:nvSpPr>
          <p:cNvPr id="8" name="Content Placeholder 2"/>
          <p:cNvSpPr>
            <a:spLocks/>
          </p:cNvSpPr>
          <p:nvPr/>
        </p:nvSpPr>
        <p:spPr bwMode="auto">
          <a:xfrm>
            <a:off x="533400" y="4267200"/>
            <a:ext cx="7848600" cy="1752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273050" indent="-273050" algn="just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r>
              <a:rPr lang="id-ID" sz="2000" dirty="0">
                <a:solidFill>
                  <a:schemeClr val="tx1"/>
                </a:solidFill>
              </a:rPr>
              <a:t>	</a:t>
            </a:r>
            <a:r>
              <a:rPr lang="en-US" sz="2000" b="1" dirty="0">
                <a:solidFill>
                  <a:srgbClr val="0000FF"/>
                </a:solidFill>
              </a:rPr>
              <a:t>SPIP </a:t>
            </a:r>
            <a:r>
              <a:rPr lang="en-US" sz="2000" dirty="0" err="1">
                <a:solidFill>
                  <a:schemeClr val="tx1"/>
                </a:solidFill>
              </a:rPr>
              <a:t>adalah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sistem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pengendalian</a:t>
            </a:r>
            <a:r>
              <a:rPr lang="en-US" sz="2000" dirty="0">
                <a:solidFill>
                  <a:schemeClr val="tx1"/>
                </a:solidFill>
              </a:rPr>
              <a:t> intern  (SPI) yang </a:t>
            </a:r>
            <a:r>
              <a:rPr lang="en-US" sz="2000" dirty="0" err="1">
                <a:solidFill>
                  <a:schemeClr val="tx1"/>
                </a:solidFill>
              </a:rPr>
              <a:t>diselenggarakan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secara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menyeluruh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lingkungan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rgbClr val="0000FF"/>
                </a:solidFill>
              </a:rPr>
              <a:t>pemerintah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err="1">
                <a:solidFill>
                  <a:srgbClr val="0000FF"/>
                </a:solidFill>
              </a:rPr>
              <a:t>pusat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rgbClr val="0000FF"/>
                </a:solidFill>
              </a:rPr>
              <a:t>pemerintah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err="1">
                <a:solidFill>
                  <a:srgbClr val="0000FF"/>
                </a:solidFill>
              </a:rPr>
              <a:t>daerah</a:t>
            </a:r>
            <a:endParaRPr lang="id-ID" sz="2000" dirty="0">
              <a:solidFill>
                <a:srgbClr val="0000FF"/>
              </a:solidFill>
            </a:endParaRPr>
          </a:p>
          <a:p>
            <a:pPr marL="273050" indent="-27305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r>
              <a:rPr lang="id-ID" sz="2000" dirty="0">
                <a:solidFill>
                  <a:schemeClr val="tx1"/>
                </a:solidFill>
              </a:rPr>
              <a:t>   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id-ID" sz="2000" dirty="0">
                <a:solidFill>
                  <a:schemeClr val="accent1">
                    <a:lumMod val="50000"/>
                  </a:schemeClr>
                </a:solidFill>
              </a:rPr>
              <a:t>PP 60/2008,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Bab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I Ps. 1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butir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077200" y="0"/>
            <a:ext cx="10668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387" name="Rectangle 8"/>
          <p:cNvSpPr>
            <a:spLocks noGrp="1" noChangeArrowheads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23BA92-5F30-45AE-B927-72B6977E4FA3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en-US" smtClean="0"/>
          </a:p>
        </p:txBody>
      </p:sp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689" y="404813"/>
            <a:ext cx="7645033" cy="7921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1"/>
                </a:solidFill>
              </a:rPr>
              <a:t>PENGENDALIAN INTERN 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PENGAWASAN MELEKAT   </a:t>
            </a:r>
            <a:r>
              <a:rPr lang="en-US" sz="2400" dirty="0" err="1" smtClean="0">
                <a:solidFill>
                  <a:schemeClr val="tx1"/>
                </a:solidFill>
              </a:rPr>
              <a:t>vs</a:t>
            </a:r>
            <a:r>
              <a:rPr lang="en-US" sz="2400" dirty="0" smtClean="0">
                <a:solidFill>
                  <a:schemeClr val="tx1"/>
                </a:solidFill>
              </a:rPr>
              <a:t>  </a:t>
            </a:r>
            <a:r>
              <a:rPr lang="en-US" sz="3200" dirty="0" smtClean="0"/>
              <a:t> </a:t>
            </a:r>
            <a:r>
              <a:rPr lang="id-ID" sz="3200" dirty="0" smtClean="0">
                <a:solidFill>
                  <a:srgbClr val="FF0000"/>
                </a:solidFill>
              </a:rPr>
              <a:t>SPIP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16434" name="Group 50"/>
          <p:cNvGraphicFramePr>
            <a:graphicFrameLocks noGrp="1"/>
          </p:cNvGraphicFramePr>
          <p:nvPr>
            <p:ph idx="1"/>
          </p:nvPr>
        </p:nvGraphicFramePr>
        <p:xfrm>
          <a:off x="252046" y="1447800"/>
          <a:ext cx="8680938" cy="5166361"/>
        </p:xfrm>
        <a:graphic>
          <a:graphicData uri="http://schemas.openxmlformats.org/drawingml/2006/table">
            <a:tbl>
              <a:tblPr/>
              <a:tblGrid>
                <a:gridCol w="594871"/>
                <a:gridCol w="2141837"/>
                <a:gridCol w="2938486"/>
                <a:gridCol w="3005744"/>
              </a:tblGrid>
              <a:tr h="558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NO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URAIAN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WASKAT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SPIP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Definisi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Alat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Proses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Sifat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Statis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Dinamis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Framework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8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Unsur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Sisdalmen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Unsur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Tanggungjawab Pelaksanaan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Atasan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Langsung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Seluruh pegawai dalam organisasi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Keberadaan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Berdiri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Sendiri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Terintegrasi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6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Penekanan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36538" marR="0" lvl="0" indent="-236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Pengawasan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Atasan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Langsung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rebuchet MS" pitchFamily="34" charset="0"/>
                        <a:cs typeface="Arial" charset="0"/>
                      </a:endParaRPr>
                    </a:p>
                    <a:p>
                      <a:pPr marL="236538" marR="0" lvl="0" indent="-236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Pengawasan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Fungsional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36538" marR="0" lvl="0" indent="-236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Lingkungan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Pengendalian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rebuchet MS" pitchFamily="34" charset="0"/>
                        <a:cs typeface="Arial" charset="0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Penilaian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Risiko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rebuchet MS" pitchFamily="34" charset="0"/>
                        <a:cs typeface="Arial" charset="0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7913" marR="779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5363" name="Slide Number Placeholder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4D03CF-1AFB-4152-BAFE-6D45845EFFE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046" y="533400"/>
            <a:ext cx="7877908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716094" y="152400"/>
            <a:ext cx="58796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ANATOMI</a:t>
            </a:r>
            <a:r>
              <a:rPr 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PP 60/2008 </a:t>
            </a:r>
            <a:r>
              <a:rPr 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TENTANG SPIP</a:t>
            </a:r>
          </a:p>
        </p:txBody>
      </p:sp>
    </p:spTree>
    <p:extLst>
      <p:ext uri="{BB962C8B-B14F-4D97-AF65-F5344CB8AC3E}">
        <p14:creationId xmlns:p14="http://schemas.microsoft.com/office/powerpoint/2010/main" val="139876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Theme3</Template>
  <TotalTime>1597</TotalTime>
  <Words>1724</Words>
  <Application>Microsoft Office PowerPoint</Application>
  <PresentationFormat>On-screen Show (4:3)</PresentationFormat>
  <Paragraphs>489</Paragraphs>
  <Slides>45</Slides>
  <Notes>15</Notes>
  <HiddenSlides>3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7" baseType="lpstr">
      <vt:lpstr>Albertus Extra Bold</vt:lpstr>
      <vt:lpstr>Arial</vt:lpstr>
      <vt:lpstr>Arial Narrow</vt:lpstr>
      <vt:lpstr>Broadway</vt:lpstr>
      <vt:lpstr>Calibri</vt:lpstr>
      <vt:lpstr>Cambria</vt:lpstr>
      <vt:lpstr>Times New Roman</vt:lpstr>
      <vt:lpstr>Trebuchet MS</vt:lpstr>
      <vt:lpstr>Tw Cen MT</vt:lpstr>
      <vt:lpstr>Wingdings</vt:lpstr>
      <vt:lpstr>Wingdings 2</vt:lpstr>
      <vt:lpstr>Median</vt:lpstr>
      <vt:lpstr>Overviu PENYELENGGARAAN SPIP</vt:lpstr>
      <vt:lpstr>Agenda</vt:lpstr>
      <vt:lpstr>LATAR BELAKANG</vt:lpstr>
      <vt:lpstr>PERKEMBANGAN  SISTEM PENGENDALIAN INTERN  DI INDONESIA</vt:lpstr>
      <vt:lpstr>DASAR HUKUM SPIP</vt:lpstr>
      <vt:lpstr>KONSEP DASAR  </vt:lpstr>
      <vt:lpstr>Apa sebenarnya SPI dan SPIP?</vt:lpstr>
      <vt:lpstr>PENGENDALIAN INTERN  PENGAWASAN MELEKAT   vs   SPIP</vt:lpstr>
      <vt:lpstr>PowerPoint Presentation</vt:lpstr>
      <vt:lpstr>PowerPoint Presentation</vt:lpstr>
      <vt:lpstr>PowerPoint Presentation</vt:lpstr>
      <vt:lpstr>PowerPoint Presentation</vt:lpstr>
      <vt:lpstr>Lingkungan pengendalian </vt:lpstr>
      <vt:lpstr>Lingkungan Pengendalian </vt:lpstr>
      <vt:lpstr>PowerPoint Presentation</vt:lpstr>
      <vt:lpstr> Penilaian risiko </vt:lpstr>
      <vt:lpstr>PowerPoint Presentation</vt:lpstr>
      <vt:lpstr>Kegiatan pengendalian </vt:lpstr>
      <vt:lpstr>Kegiatan pengendalian </vt:lpstr>
      <vt:lpstr>PowerPoint Presentation</vt:lpstr>
      <vt:lpstr> Informasi dan komunikasi </vt:lpstr>
      <vt:lpstr>PowerPoint Presentation</vt:lpstr>
      <vt:lpstr>Pemantauan pengendalian intern </vt:lpstr>
      <vt:lpstr>SIKLUS PENYELENGGARAAN SPIP</vt:lpstr>
      <vt:lpstr>PP NOMOR 8 TAHUN 2006 TENTANG PELAPORAN KEUANGAN DAN KINERJA INSTANSI PEMERINTAH</vt:lpstr>
      <vt:lpstr> PP No. 8 Tahun 2006 Tentang PELAPORAN KEUANGAN DAN KINERJA INSTANSI PEMERINTAH</vt:lpstr>
      <vt:lpstr>LAMPIRAN VI-A PP NOMOR 8 TAHUN 2006   PERNYATAAN TANGGUNG JAWAB MENTERI/PIMPINAN LEMBAGA/GUBERNUR/BUPATI/WALIKOTA/KEPALA SATUAN KERJA PERANGKAT DAERAH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Penyusunan RTP</vt:lpstr>
      <vt:lpstr>Metodologi</vt:lpstr>
      <vt:lpstr>Penjelasan tentang pendekatan CSA</vt:lpstr>
      <vt:lpstr>Keunggulan CSA</vt:lpstr>
      <vt:lpstr>Tahapan CSA</vt:lpstr>
      <vt:lpstr>Aturan Main dalam CSA</vt:lpstr>
      <vt:lpstr>Peserta Diskusi</vt:lpstr>
      <vt:lpstr>Peran dan Tanggungjawab</vt:lpstr>
      <vt:lpstr>  Contoh:  Rencana Tindak Pengendalian</vt:lpstr>
      <vt:lpstr>PENGENDALIAN TINGKAT ENTITAS</vt:lpstr>
      <vt:lpstr>PENGENDALIAN TINGKAT AKTIVITAS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Overviu Workshop RTP</dc:title>
  <dc:creator>user</dc:creator>
  <cp:lastModifiedBy>User</cp:lastModifiedBy>
  <cp:revision>43</cp:revision>
  <dcterms:created xsi:type="dcterms:W3CDTF">2012-08-07T02:44:25Z</dcterms:created>
  <dcterms:modified xsi:type="dcterms:W3CDTF">2017-05-22T11:50:47Z</dcterms:modified>
</cp:coreProperties>
</file>