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2.xml" ContentType="application/vnd.openxmlformats-officedocument.theme+xml"/>
  <Override PartName="/ppt/slideLayouts/slideLayout24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35.xml" ContentType="application/vnd.openxmlformats-officedocument.presentationml.slideLayout+xml"/>
  <Override PartName="/ppt/theme/theme17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179.xml" ContentType="application/vnd.openxmlformats-officedocument.presentationml.slideLayout+xml"/>
  <Override PartName="/ppt/theme/theme13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Default Extension="fntdata" ContentType="application/x-fontdata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065" r:id="rId1"/>
    <p:sldMasterId id="2147484097" r:id="rId2"/>
    <p:sldMasterId id="2147484116" r:id="rId3"/>
    <p:sldMasterId id="2147484135" r:id="rId4"/>
    <p:sldMasterId id="2147484154" r:id="rId5"/>
    <p:sldMasterId id="2147484173" r:id="rId6"/>
    <p:sldMasterId id="2147484192" r:id="rId7"/>
    <p:sldMasterId id="2147484211" r:id="rId8"/>
    <p:sldMasterId id="2147484230" r:id="rId9"/>
    <p:sldMasterId id="2147484256" r:id="rId10"/>
    <p:sldMasterId id="2147484271" r:id="rId11"/>
    <p:sldMasterId id="2147484283" r:id="rId12"/>
    <p:sldMasterId id="2147484298" r:id="rId13"/>
    <p:sldMasterId id="2147484313" r:id="rId14"/>
    <p:sldMasterId id="2147484328" r:id="rId15"/>
    <p:sldMasterId id="2147484343" r:id="rId16"/>
  </p:sldMasterIdLst>
  <p:notesMasterIdLst>
    <p:notesMasterId r:id="rId55"/>
  </p:notesMasterIdLst>
  <p:handoutMasterIdLst>
    <p:handoutMasterId r:id="rId56"/>
  </p:handoutMasterIdLst>
  <p:sldIdLst>
    <p:sldId id="616" r:id="rId17"/>
    <p:sldId id="655" r:id="rId18"/>
    <p:sldId id="662" r:id="rId19"/>
    <p:sldId id="661" r:id="rId20"/>
    <p:sldId id="663" r:id="rId21"/>
    <p:sldId id="717" r:id="rId22"/>
    <p:sldId id="719" r:id="rId23"/>
    <p:sldId id="721" r:id="rId24"/>
    <p:sldId id="720" r:id="rId25"/>
    <p:sldId id="656" r:id="rId26"/>
    <p:sldId id="657" r:id="rId27"/>
    <p:sldId id="722" r:id="rId28"/>
    <p:sldId id="654" r:id="rId29"/>
    <p:sldId id="723" r:id="rId30"/>
    <p:sldId id="724" r:id="rId31"/>
    <p:sldId id="672" r:id="rId32"/>
    <p:sldId id="725" r:id="rId33"/>
    <p:sldId id="665" r:id="rId34"/>
    <p:sldId id="726" r:id="rId35"/>
    <p:sldId id="666" r:id="rId36"/>
    <p:sldId id="701" r:id="rId37"/>
    <p:sldId id="727" r:id="rId38"/>
    <p:sldId id="670" r:id="rId39"/>
    <p:sldId id="674" r:id="rId40"/>
    <p:sldId id="671" r:id="rId41"/>
    <p:sldId id="678" r:id="rId42"/>
    <p:sldId id="689" r:id="rId43"/>
    <p:sldId id="690" r:id="rId44"/>
    <p:sldId id="677" r:id="rId45"/>
    <p:sldId id="681" r:id="rId46"/>
    <p:sldId id="682" r:id="rId47"/>
    <p:sldId id="683" r:id="rId48"/>
    <p:sldId id="684" r:id="rId49"/>
    <p:sldId id="685" r:id="rId50"/>
    <p:sldId id="695" r:id="rId51"/>
    <p:sldId id="686" r:id="rId52"/>
    <p:sldId id="696" r:id="rId53"/>
    <p:sldId id="718" r:id="rId54"/>
  </p:sldIdLst>
  <p:sldSz cx="9144000" cy="6858000" type="screen4x3"/>
  <p:notesSz cx="6858000" cy="9710738"/>
  <p:embeddedFontLst>
    <p:embeddedFont>
      <p:font typeface="Verdana" pitchFamily="34" charset="0"/>
      <p:regular r:id="rId57"/>
      <p:bold r:id="rId58"/>
      <p:italic r:id="rId59"/>
      <p:boldItalic r:id="rId60"/>
    </p:embeddedFont>
    <p:embeddedFont>
      <p:font typeface="28 Days Later"/>
      <p:regular r:id="rId61"/>
    </p:embeddedFont>
    <p:embeddedFont>
      <p:font typeface="Calibri" pitchFamily="34" charset="0"/>
      <p:regular r:id="rId62"/>
      <p:bold r:id="rId63"/>
      <p:italic r:id="rId64"/>
      <p:boldItalic r:id="rId65"/>
    </p:embeddedFont>
    <p:embeddedFont>
      <p:font typeface="Arial Narrow" pitchFamily="34" charset="0"/>
      <p:regular r:id="rId66"/>
      <p:bold r:id="rId67"/>
      <p:italic r:id="rId68"/>
      <p:boldItalic r:id="rId69"/>
    </p:embeddedFont>
    <p:embeddedFont>
      <p:font typeface="Tw Cen MT" pitchFamily="34" charset="0"/>
      <p:regular r:id="rId70"/>
      <p:bold r:id="rId71"/>
      <p:italic r:id="rId72"/>
      <p:boldItalic r:id="rId73"/>
    </p:embeddedFont>
    <p:embeddedFont>
      <p:font typeface="Comic Sans MS" pitchFamily="66" charset="0"/>
      <p:regular r:id="rId74"/>
      <p:bold r:id="rId75"/>
    </p:embeddedFont>
    <p:embeddedFont>
      <p:font typeface="SimSun" pitchFamily="2" charset="-122"/>
      <p:regular r:id="rId76"/>
    </p:embeddedFont>
    <p:embeddedFont>
      <p:font typeface="Book Antiqua" pitchFamily="18" charset="0"/>
      <p:regular r:id="rId77"/>
      <p:bold r:id="rId78"/>
      <p:italic r:id="rId79"/>
      <p:boldItalic r:id="rId80"/>
    </p:embeddedFont>
    <p:embeddedFont>
      <p:font typeface="Impact" pitchFamily="34" charset="0"/>
      <p:regular r:id="rId81"/>
    </p:embeddedFont>
    <p:embeddedFont>
      <p:font typeface="Arial Rounded MT Bold" pitchFamily="34" charset="0"/>
      <p:regular r:id="rId82"/>
    </p:embeddedFont>
    <p:embeddedFont>
      <p:font typeface="Berlin Sans FB" pitchFamily="34" charset="0"/>
      <p:regular r:id="rId83"/>
      <p:bold r:id="rId84"/>
    </p:embeddedFont>
  </p:embeddedFontLst>
  <p:custDataLst>
    <p:tags r:id="rId8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99FF66"/>
    <a:srgbClr val="00FFFF"/>
    <a:srgbClr val="FF66FF"/>
    <a:srgbClr val="FF6600"/>
    <a:srgbClr val="99FF33"/>
    <a:srgbClr val="FF99FF"/>
    <a:srgbClr val="FFFF99"/>
    <a:srgbClr val="33CC33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04" autoAdjust="0"/>
    <p:restoredTop sz="87097" autoAdjust="0"/>
  </p:normalViewPr>
  <p:slideViewPr>
    <p:cSldViewPr>
      <p:cViewPr varScale="1">
        <p:scale>
          <a:sx n="63" d="100"/>
          <a:sy n="63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slide" Target="slides/slide31.xml"/><Relationship Id="rId50" Type="http://schemas.openxmlformats.org/officeDocument/2006/relationships/slide" Target="slides/slide34.xml"/><Relationship Id="rId55" Type="http://schemas.openxmlformats.org/officeDocument/2006/relationships/notesMaster" Target="notesMasters/notesMaster1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76" Type="http://schemas.openxmlformats.org/officeDocument/2006/relationships/font" Target="fonts/font20.fntdata"/><Relationship Id="rId84" Type="http://schemas.openxmlformats.org/officeDocument/2006/relationships/font" Target="fonts/font28.fntdata"/><Relationship Id="rId89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font" Target="fonts/font15.fntdata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3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3" Type="http://schemas.openxmlformats.org/officeDocument/2006/relationships/slide" Target="slides/slide37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74" Type="http://schemas.openxmlformats.org/officeDocument/2006/relationships/font" Target="fonts/font18.fntdata"/><Relationship Id="rId79" Type="http://schemas.openxmlformats.org/officeDocument/2006/relationships/font" Target="fonts/font23.fntdata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font" Target="fonts/font5.fntdata"/><Relationship Id="rId82" Type="http://schemas.openxmlformats.org/officeDocument/2006/relationships/font" Target="fonts/font26.fntdata"/><Relationship Id="rId19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slide" Target="slides/slide32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77" Type="http://schemas.openxmlformats.org/officeDocument/2006/relationships/font" Target="fonts/font21.fntdata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5.xml"/><Relationship Id="rId72" Type="http://schemas.openxmlformats.org/officeDocument/2006/relationships/font" Target="fonts/font16.fntdata"/><Relationship Id="rId80" Type="http://schemas.openxmlformats.org/officeDocument/2006/relationships/font" Target="fonts/font24.fntdata"/><Relationship Id="rId85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4.xml"/><Relationship Id="rId41" Type="http://schemas.openxmlformats.org/officeDocument/2006/relationships/slide" Target="slides/slide25.xml"/><Relationship Id="rId54" Type="http://schemas.openxmlformats.org/officeDocument/2006/relationships/slide" Target="slides/slide38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75" Type="http://schemas.openxmlformats.org/officeDocument/2006/relationships/font" Target="fonts/font19.fntdata"/><Relationship Id="rId83" Type="http://schemas.openxmlformats.org/officeDocument/2006/relationships/font" Target="fonts/font27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slide" Target="slides/slide33.xml"/><Relationship Id="rId57" Type="http://schemas.openxmlformats.org/officeDocument/2006/relationships/font" Target="fonts/font1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52" Type="http://schemas.openxmlformats.org/officeDocument/2006/relationships/slide" Target="slides/slide36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font" Target="fonts/font17.fntdata"/><Relationship Id="rId78" Type="http://schemas.openxmlformats.org/officeDocument/2006/relationships/font" Target="fonts/font22.fntdata"/><Relationship Id="rId81" Type="http://schemas.openxmlformats.org/officeDocument/2006/relationships/font" Target="fonts/font25.fntdata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49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BBD20F46-D96A-4AE2-AEF7-37D47DE5B2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2965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3300" y="728663"/>
            <a:ext cx="4852988" cy="36401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13275"/>
            <a:ext cx="54864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43134E91-86EE-45FA-A837-A7632EDEB5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3919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2A2D5-4866-4E4E-A12C-DB3D53FCDBF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7120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Definis</a:t>
            </a:r>
            <a:r>
              <a:rPr lang="id-ID" baseline="0" dirty="0" smtClean="0"/>
              <a:t> CEE dicari lagi di literatur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27AD4-B742-4207-B13A-55E52F289EFD}" type="slidenum">
              <a:rPr lang="id-ID" smtClean="0"/>
              <a:pPr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885953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8106F7F-A14E-49AC-9130-482642EDB2CF}" type="slidenum">
              <a:rPr lang="en-US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3836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xmlns="" val="2078866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6.xml"/><Relationship Id="rId6" Type="http://schemas.openxmlformats.org/officeDocument/2006/relationships/image" Target="../media/image15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6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Rectangle 127"/>
          <p:cNvSpPr>
            <a:spLocks noChangeArrowheads="1"/>
          </p:cNvSpPr>
          <p:nvPr/>
        </p:nvSpPr>
        <p:spPr bwMode="gray">
          <a:xfrm>
            <a:off x="0" y="0"/>
            <a:ext cx="9144000" cy="1828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080808"/>
              </a:solidFill>
              <a:latin typeface="Arial"/>
            </a:endParaRPr>
          </a:p>
        </p:txBody>
      </p: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152400" y="381000"/>
            <a:ext cx="6838950" cy="3365500"/>
            <a:chOff x="664" y="1951"/>
            <a:chExt cx="4308" cy="2120"/>
          </a:xfrm>
        </p:grpSpPr>
        <p:sp>
          <p:nvSpPr>
            <p:cNvPr id="4112" name="Freeform 16"/>
            <p:cNvSpPr>
              <a:spLocks/>
            </p:cNvSpPr>
            <p:nvPr/>
          </p:nvSpPr>
          <p:spPr bwMode="invGray">
            <a:xfrm>
              <a:off x="743" y="2045"/>
              <a:ext cx="1267" cy="1938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invGray">
            <a:xfrm>
              <a:off x="703" y="2230"/>
              <a:ext cx="34" cy="28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invGray">
            <a:xfrm>
              <a:off x="1010" y="2353"/>
              <a:ext cx="39" cy="32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invGray">
            <a:xfrm>
              <a:off x="1792" y="2409"/>
              <a:ext cx="98" cy="74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invGray">
            <a:xfrm>
              <a:off x="1318" y="2793"/>
              <a:ext cx="158" cy="84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invGray">
            <a:xfrm>
              <a:off x="1448" y="2857"/>
              <a:ext cx="99" cy="41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invGray">
            <a:xfrm>
              <a:off x="1553" y="288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9" name="Freeform 23"/>
            <p:cNvSpPr>
              <a:spLocks/>
            </p:cNvSpPr>
            <p:nvPr/>
          </p:nvSpPr>
          <p:spPr bwMode="invGray">
            <a:xfrm>
              <a:off x="1609" y="2886"/>
              <a:ext cx="12" cy="25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invGray">
            <a:xfrm>
              <a:off x="1426" y="2040"/>
              <a:ext cx="180" cy="88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invGray">
            <a:xfrm>
              <a:off x="1506" y="1999"/>
              <a:ext cx="146" cy="60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2" name="Freeform 26"/>
            <p:cNvSpPr>
              <a:spLocks/>
            </p:cNvSpPr>
            <p:nvPr/>
          </p:nvSpPr>
          <p:spPr bwMode="invGray">
            <a:xfrm>
              <a:off x="1711" y="2069"/>
              <a:ext cx="233" cy="190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3" name="Freeform 27"/>
            <p:cNvSpPr>
              <a:spLocks/>
            </p:cNvSpPr>
            <p:nvPr/>
          </p:nvSpPr>
          <p:spPr bwMode="invGray">
            <a:xfrm>
              <a:off x="1709" y="1987"/>
              <a:ext cx="44" cy="37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4" name="Freeform 28"/>
            <p:cNvSpPr>
              <a:spLocks/>
            </p:cNvSpPr>
            <p:nvPr/>
          </p:nvSpPr>
          <p:spPr bwMode="invGray">
            <a:xfrm>
              <a:off x="1625" y="2057"/>
              <a:ext cx="65" cy="42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5" name="Freeform 29"/>
            <p:cNvSpPr>
              <a:spLocks/>
            </p:cNvSpPr>
            <p:nvPr/>
          </p:nvSpPr>
          <p:spPr bwMode="invGray">
            <a:xfrm>
              <a:off x="1693" y="2065"/>
              <a:ext cx="54" cy="25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6" name="Freeform 30"/>
            <p:cNvSpPr>
              <a:spLocks/>
            </p:cNvSpPr>
            <p:nvPr/>
          </p:nvSpPr>
          <p:spPr bwMode="invGray">
            <a:xfrm>
              <a:off x="1664" y="2029"/>
              <a:ext cx="64" cy="34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7" name="Freeform 31"/>
            <p:cNvSpPr>
              <a:spLocks/>
            </p:cNvSpPr>
            <p:nvPr/>
          </p:nvSpPr>
          <p:spPr bwMode="invGray">
            <a:xfrm>
              <a:off x="1637" y="1997"/>
              <a:ext cx="44" cy="24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8" name="Freeform 32"/>
            <p:cNvSpPr>
              <a:spLocks/>
            </p:cNvSpPr>
            <p:nvPr/>
          </p:nvSpPr>
          <p:spPr bwMode="invGray">
            <a:xfrm>
              <a:off x="1751" y="2000"/>
              <a:ext cx="114" cy="77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9" name="Freeform 33"/>
            <p:cNvSpPr>
              <a:spLocks/>
            </p:cNvSpPr>
            <p:nvPr/>
          </p:nvSpPr>
          <p:spPr bwMode="invGray">
            <a:xfrm>
              <a:off x="664" y="2245"/>
              <a:ext cx="25" cy="15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0" name="Freeform 34"/>
            <p:cNvSpPr>
              <a:spLocks/>
            </p:cNvSpPr>
            <p:nvPr/>
          </p:nvSpPr>
          <p:spPr bwMode="invGray">
            <a:xfrm>
              <a:off x="1421" y="2756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1" name="Freeform 35"/>
            <p:cNvSpPr>
              <a:spLocks/>
            </p:cNvSpPr>
            <p:nvPr/>
          </p:nvSpPr>
          <p:spPr bwMode="invGray">
            <a:xfrm>
              <a:off x="1424" y="2781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2" name="Freeform 36"/>
            <p:cNvSpPr>
              <a:spLocks/>
            </p:cNvSpPr>
            <p:nvPr/>
          </p:nvSpPr>
          <p:spPr bwMode="invGray">
            <a:xfrm>
              <a:off x="1628" y="2913"/>
              <a:ext cx="15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3" name="Freeform 37"/>
            <p:cNvSpPr>
              <a:spLocks/>
            </p:cNvSpPr>
            <p:nvPr/>
          </p:nvSpPr>
          <p:spPr bwMode="invGray">
            <a:xfrm>
              <a:off x="1752" y="2429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4" name="Freeform 38"/>
            <p:cNvSpPr>
              <a:spLocks/>
            </p:cNvSpPr>
            <p:nvPr/>
          </p:nvSpPr>
          <p:spPr bwMode="invGray">
            <a:xfrm>
              <a:off x="1652" y="2224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5" name="Freeform 39"/>
            <p:cNvSpPr>
              <a:spLocks/>
            </p:cNvSpPr>
            <p:nvPr/>
          </p:nvSpPr>
          <p:spPr bwMode="invGray">
            <a:xfrm>
              <a:off x="1717" y="2045"/>
              <a:ext cx="39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6" name="Freeform 40"/>
            <p:cNvSpPr>
              <a:spLocks/>
            </p:cNvSpPr>
            <p:nvPr/>
          </p:nvSpPr>
          <p:spPr bwMode="invGray">
            <a:xfrm>
              <a:off x="1780" y="215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7" name="Freeform 41"/>
            <p:cNvSpPr>
              <a:spLocks/>
            </p:cNvSpPr>
            <p:nvPr/>
          </p:nvSpPr>
          <p:spPr bwMode="invGray">
            <a:xfrm>
              <a:off x="1796" y="1951"/>
              <a:ext cx="696" cy="346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8" name="Freeform 42"/>
            <p:cNvSpPr>
              <a:spLocks/>
            </p:cNvSpPr>
            <p:nvPr/>
          </p:nvSpPr>
          <p:spPr bwMode="invGray">
            <a:xfrm>
              <a:off x="2009" y="2135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9" name="Freeform 43"/>
            <p:cNvSpPr>
              <a:spLocks/>
            </p:cNvSpPr>
            <p:nvPr/>
          </p:nvSpPr>
          <p:spPr bwMode="invGray">
            <a:xfrm>
              <a:off x="2292" y="2201"/>
              <a:ext cx="128" cy="54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0" name="Freeform 44"/>
            <p:cNvSpPr>
              <a:spLocks/>
            </p:cNvSpPr>
            <p:nvPr/>
          </p:nvSpPr>
          <p:spPr bwMode="invGray">
            <a:xfrm>
              <a:off x="2393" y="2038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1" name="Freeform 45"/>
            <p:cNvSpPr>
              <a:spLocks/>
            </p:cNvSpPr>
            <p:nvPr/>
          </p:nvSpPr>
          <p:spPr bwMode="invGray">
            <a:xfrm>
              <a:off x="2662" y="2006"/>
              <a:ext cx="155" cy="63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2" name="Freeform 46"/>
            <p:cNvSpPr>
              <a:spLocks/>
            </p:cNvSpPr>
            <p:nvPr/>
          </p:nvSpPr>
          <p:spPr bwMode="invGray">
            <a:xfrm>
              <a:off x="2759" y="2039"/>
              <a:ext cx="48" cy="21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3" name="Freeform 47"/>
            <p:cNvSpPr>
              <a:spLocks/>
            </p:cNvSpPr>
            <p:nvPr/>
          </p:nvSpPr>
          <p:spPr bwMode="invGray">
            <a:xfrm>
              <a:off x="2467" y="2311"/>
              <a:ext cx="109" cy="132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4" name="Freeform 48"/>
            <p:cNvSpPr>
              <a:spLocks/>
            </p:cNvSpPr>
            <p:nvPr/>
          </p:nvSpPr>
          <p:spPr bwMode="invGray">
            <a:xfrm>
              <a:off x="2413" y="2359"/>
              <a:ext cx="69" cy="68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5" name="Freeform 49"/>
            <p:cNvSpPr>
              <a:spLocks/>
            </p:cNvSpPr>
            <p:nvPr/>
          </p:nvSpPr>
          <p:spPr bwMode="invGray">
            <a:xfrm>
              <a:off x="4099" y="3502"/>
              <a:ext cx="474" cy="495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6" name="Freeform 50"/>
            <p:cNvSpPr>
              <a:spLocks/>
            </p:cNvSpPr>
            <p:nvPr/>
          </p:nvSpPr>
          <p:spPr bwMode="invGray">
            <a:xfrm>
              <a:off x="4246" y="3241"/>
              <a:ext cx="319" cy="210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rotWithShape="0">
                      <a:srgbClr val="FEFEFE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7" name="Freeform 51"/>
            <p:cNvSpPr>
              <a:spLocks/>
            </p:cNvSpPr>
            <p:nvPr/>
          </p:nvSpPr>
          <p:spPr bwMode="inv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20 w 416"/>
                <a:gd name="T3" fmla="*/ 37 h 282"/>
                <a:gd name="T4" fmla="*/ 28 w 416"/>
                <a:gd name="T5" fmla="*/ 49 h 282"/>
                <a:gd name="T6" fmla="*/ 84 w 416"/>
                <a:gd name="T7" fmla="*/ 89 h 282"/>
                <a:gd name="T8" fmla="*/ 120 w 416"/>
                <a:gd name="T9" fmla="*/ 113 h 282"/>
                <a:gd name="T10" fmla="*/ 132 w 416"/>
                <a:gd name="T11" fmla="*/ 121 h 282"/>
                <a:gd name="T12" fmla="*/ 136 w 416"/>
                <a:gd name="T13" fmla="*/ 169 h 282"/>
                <a:gd name="T14" fmla="*/ 116 w 416"/>
                <a:gd name="T15" fmla="*/ 201 h 282"/>
                <a:gd name="T16" fmla="*/ 136 w 416"/>
                <a:gd name="T17" fmla="*/ 197 h 282"/>
                <a:gd name="T18" fmla="*/ 148 w 416"/>
                <a:gd name="T19" fmla="*/ 189 h 282"/>
                <a:gd name="T20" fmla="*/ 160 w 416"/>
                <a:gd name="T21" fmla="*/ 201 h 282"/>
                <a:gd name="T22" fmla="*/ 184 w 416"/>
                <a:gd name="T23" fmla="*/ 217 h 282"/>
                <a:gd name="T24" fmla="*/ 208 w 416"/>
                <a:gd name="T25" fmla="*/ 233 h 282"/>
                <a:gd name="T26" fmla="*/ 240 w 416"/>
                <a:gd name="T27" fmla="*/ 221 h 282"/>
                <a:gd name="T28" fmla="*/ 248 w 416"/>
                <a:gd name="T29" fmla="*/ 197 h 282"/>
                <a:gd name="T30" fmla="*/ 268 w 416"/>
                <a:gd name="T31" fmla="*/ 201 h 282"/>
                <a:gd name="T32" fmla="*/ 292 w 416"/>
                <a:gd name="T33" fmla="*/ 209 h 282"/>
                <a:gd name="T34" fmla="*/ 340 w 416"/>
                <a:gd name="T35" fmla="*/ 281 h 282"/>
                <a:gd name="T36" fmla="*/ 356 w 416"/>
                <a:gd name="T37" fmla="*/ 277 h 282"/>
                <a:gd name="T38" fmla="*/ 352 w 416"/>
                <a:gd name="T39" fmla="*/ 253 h 282"/>
                <a:gd name="T40" fmla="*/ 316 w 416"/>
                <a:gd name="T41" fmla="*/ 197 h 282"/>
                <a:gd name="T42" fmla="*/ 360 w 416"/>
                <a:gd name="T43" fmla="*/ 173 h 282"/>
                <a:gd name="T44" fmla="*/ 408 w 416"/>
                <a:gd name="T45" fmla="*/ 145 h 282"/>
                <a:gd name="T46" fmla="*/ 409 w 416"/>
                <a:gd name="T47" fmla="*/ 120 h 282"/>
                <a:gd name="T48" fmla="*/ 367 w 416"/>
                <a:gd name="T49" fmla="*/ 138 h 282"/>
                <a:gd name="T50" fmla="*/ 308 w 416"/>
                <a:gd name="T51" fmla="*/ 137 h 282"/>
                <a:gd name="T52" fmla="*/ 264 w 416"/>
                <a:gd name="T53" fmla="*/ 97 h 282"/>
                <a:gd name="T54" fmla="*/ 180 w 416"/>
                <a:gd name="T55" fmla="*/ 61 h 282"/>
                <a:gd name="T56" fmla="*/ 132 w 416"/>
                <a:gd name="T57" fmla="*/ 33 h 282"/>
                <a:gd name="T58" fmla="*/ 92 w 416"/>
                <a:gd name="T59" fmla="*/ 41 h 282"/>
                <a:gd name="T60" fmla="*/ 76 w 416"/>
                <a:gd name="T61" fmla="*/ 57 h 282"/>
                <a:gd name="T62" fmla="*/ 56 w 416"/>
                <a:gd name="T63" fmla="*/ 17 h 282"/>
                <a:gd name="T64" fmla="*/ 0 w 416"/>
                <a:gd name="T65" fmla="*/ 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8" name="Freeform 52"/>
            <p:cNvSpPr>
              <a:spLocks/>
            </p:cNvSpPr>
            <p:nvPr/>
          </p:nvSpPr>
          <p:spPr bwMode="invGray">
            <a:xfrm>
              <a:off x="4485" y="4013"/>
              <a:ext cx="45" cy="58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9" name="Freeform 53"/>
            <p:cNvSpPr>
              <a:spLocks/>
            </p:cNvSpPr>
            <p:nvPr/>
          </p:nvSpPr>
          <p:spPr bwMode="invGray">
            <a:xfrm>
              <a:off x="4621" y="3923"/>
              <a:ext cx="164" cy="85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0" name="Freeform 54"/>
            <p:cNvSpPr>
              <a:spLocks/>
            </p:cNvSpPr>
            <p:nvPr/>
          </p:nvSpPr>
          <p:spPr bwMode="invGray">
            <a:xfrm>
              <a:off x="4791" y="3873"/>
              <a:ext cx="104" cy="92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1" name="Freeform 55"/>
            <p:cNvSpPr>
              <a:spLocks/>
            </p:cNvSpPr>
            <p:nvPr/>
          </p:nvSpPr>
          <p:spPr bwMode="invGray">
            <a:xfrm>
              <a:off x="4846" y="3832"/>
              <a:ext cx="37" cy="26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2" name="Freeform 56"/>
            <p:cNvSpPr>
              <a:spLocks/>
            </p:cNvSpPr>
            <p:nvPr/>
          </p:nvSpPr>
          <p:spPr bwMode="invGray">
            <a:xfrm>
              <a:off x="3123" y="3346"/>
              <a:ext cx="123" cy="201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3" name="Freeform 57"/>
            <p:cNvSpPr>
              <a:spLocks/>
            </p:cNvSpPr>
            <p:nvPr/>
          </p:nvSpPr>
          <p:spPr bwMode="invGray">
            <a:xfrm>
              <a:off x="3655" y="3034"/>
              <a:ext cx="49" cy="61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4" name="Freeform 58"/>
            <p:cNvSpPr>
              <a:spLocks/>
            </p:cNvSpPr>
            <p:nvPr/>
          </p:nvSpPr>
          <p:spPr bwMode="invGray">
            <a:xfrm>
              <a:off x="3988" y="3100"/>
              <a:ext cx="111" cy="183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5" name="Freeform 59"/>
            <p:cNvSpPr>
              <a:spLocks/>
            </p:cNvSpPr>
            <p:nvPr/>
          </p:nvSpPr>
          <p:spPr bwMode="invGray">
            <a:xfrm>
              <a:off x="3894" y="3043"/>
              <a:ext cx="72" cy="137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6" name="Freeform 60"/>
            <p:cNvSpPr>
              <a:spLocks/>
            </p:cNvSpPr>
            <p:nvPr/>
          </p:nvSpPr>
          <p:spPr bwMode="invGray">
            <a:xfrm>
              <a:off x="3943" y="3153"/>
              <a:ext cx="40" cy="131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7" name="Freeform 61"/>
            <p:cNvSpPr>
              <a:spLocks/>
            </p:cNvSpPr>
            <p:nvPr/>
          </p:nvSpPr>
          <p:spPr bwMode="inv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8" name="Freeform 62"/>
            <p:cNvSpPr>
              <a:spLocks/>
            </p:cNvSpPr>
            <p:nvPr/>
          </p:nvSpPr>
          <p:spPr bwMode="invGray">
            <a:xfrm>
              <a:off x="4092" y="3195"/>
              <a:ext cx="83" cy="117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9" name="Freeform 63"/>
            <p:cNvSpPr>
              <a:spLocks/>
            </p:cNvSpPr>
            <p:nvPr/>
          </p:nvSpPr>
          <p:spPr bwMode="invGray">
            <a:xfrm>
              <a:off x="4064" y="2777"/>
              <a:ext cx="22" cy="71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0" name="Freeform 64"/>
            <p:cNvSpPr>
              <a:spLocks/>
            </p:cNvSpPr>
            <p:nvPr/>
          </p:nvSpPr>
          <p:spPr bwMode="invGray">
            <a:xfrm>
              <a:off x="4078" y="2896"/>
              <a:ext cx="61" cy="118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1" name="Freeform 65"/>
            <p:cNvSpPr>
              <a:spLocks/>
            </p:cNvSpPr>
            <p:nvPr/>
          </p:nvSpPr>
          <p:spPr bwMode="invGray">
            <a:xfrm>
              <a:off x="4121" y="3052"/>
              <a:ext cx="64" cy="79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2" name="Freeform 66"/>
            <p:cNvSpPr>
              <a:spLocks/>
            </p:cNvSpPr>
            <p:nvPr/>
          </p:nvSpPr>
          <p:spPr bwMode="invGray">
            <a:xfrm>
              <a:off x="4197" y="3193"/>
              <a:ext cx="29" cy="49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3" name="Freeform 67"/>
            <p:cNvSpPr>
              <a:spLocks/>
            </p:cNvSpPr>
            <p:nvPr/>
          </p:nvSpPr>
          <p:spPr bwMode="inv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4" name="Freeform 68"/>
            <p:cNvSpPr>
              <a:spLocks/>
            </p:cNvSpPr>
            <p:nvPr/>
          </p:nvSpPr>
          <p:spPr bwMode="invGray">
            <a:xfrm>
              <a:off x="4208" y="3265"/>
              <a:ext cx="45" cy="37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5" name="Freeform 69"/>
            <p:cNvSpPr>
              <a:spLocks/>
            </p:cNvSpPr>
            <p:nvPr/>
          </p:nvSpPr>
          <p:spPr bwMode="invGray">
            <a:xfrm>
              <a:off x="4277" y="3335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6" name="Freeform 70"/>
            <p:cNvSpPr>
              <a:spLocks/>
            </p:cNvSpPr>
            <p:nvPr/>
          </p:nvSpPr>
          <p:spPr bwMode="invGray">
            <a:xfrm>
              <a:off x="4544" y="3293"/>
              <a:ext cx="46" cy="47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7" name="Freeform 71"/>
            <p:cNvSpPr>
              <a:spLocks/>
            </p:cNvSpPr>
            <p:nvPr/>
          </p:nvSpPr>
          <p:spPr bwMode="invGray">
            <a:xfrm>
              <a:off x="4147" y="3352"/>
              <a:ext cx="46" cy="50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8" name="Freeform 72"/>
            <p:cNvSpPr>
              <a:spLocks/>
            </p:cNvSpPr>
            <p:nvPr/>
          </p:nvSpPr>
          <p:spPr bwMode="invGray">
            <a:xfrm>
              <a:off x="4098" y="3371"/>
              <a:ext cx="32" cy="27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9" name="Freeform 73"/>
            <p:cNvSpPr>
              <a:spLocks/>
            </p:cNvSpPr>
            <p:nvPr/>
          </p:nvSpPr>
          <p:spPr bwMode="invGray">
            <a:xfrm>
              <a:off x="4077" y="3342"/>
              <a:ext cx="24" cy="31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0" name="Freeform 74"/>
            <p:cNvSpPr>
              <a:spLocks/>
            </p:cNvSpPr>
            <p:nvPr/>
          </p:nvSpPr>
          <p:spPr bwMode="invGray">
            <a:xfrm>
              <a:off x="4111" y="3353"/>
              <a:ext cx="34" cy="24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1" name="Freeform 75"/>
            <p:cNvSpPr>
              <a:spLocks/>
            </p:cNvSpPr>
            <p:nvPr/>
          </p:nvSpPr>
          <p:spPr bwMode="invGray">
            <a:xfrm>
              <a:off x="4062" y="3021"/>
              <a:ext cx="27" cy="55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2" name="Freeform 76"/>
            <p:cNvSpPr>
              <a:spLocks/>
            </p:cNvSpPr>
            <p:nvPr/>
          </p:nvSpPr>
          <p:spPr bwMode="invGray">
            <a:xfrm>
              <a:off x="4113" y="3012"/>
              <a:ext cx="19" cy="55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3" name="Freeform 77"/>
            <p:cNvSpPr>
              <a:spLocks/>
            </p:cNvSpPr>
            <p:nvPr/>
          </p:nvSpPr>
          <p:spPr bwMode="invGray">
            <a:xfrm>
              <a:off x="4135" y="2995"/>
              <a:ext cx="10" cy="25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4" name="Freeform 78"/>
            <p:cNvSpPr>
              <a:spLocks/>
            </p:cNvSpPr>
            <p:nvPr/>
          </p:nvSpPr>
          <p:spPr bwMode="invGray">
            <a:xfrm>
              <a:off x="4145" y="3007"/>
              <a:ext cx="21" cy="48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5" name="Freeform 79"/>
            <p:cNvSpPr>
              <a:spLocks/>
            </p:cNvSpPr>
            <p:nvPr/>
          </p:nvSpPr>
          <p:spPr bwMode="invGray">
            <a:xfrm>
              <a:off x="3876" y="3076"/>
              <a:ext cx="12" cy="27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6" name="Freeform 80"/>
            <p:cNvSpPr>
              <a:spLocks/>
            </p:cNvSpPr>
            <p:nvPr/>
          </p:nvSpPr>
          <p:spPr bwMode="invGray">
            <a:xfrm>
              <a:off x="3866" y="305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7" name="Freeform 81"/>
            <p:cNvSpPr>
              <a:spLocks/>
            </p:cNvSpPr>
            <p:nvPr/>
          </p:nvSpPr>
          <p:spPr bwMode="invGray">
            <a:xfrm>
              <a:off x="3862" y="3035"/>
              <a:ext cx="12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8" name="Freeform 82"/>
            <p:cNvSpPr>
              <a:spLocks/>
            </p:cNvSpPr>
            <p:nvPr/>
          </p:nvSpPr>
          <p:spPr bwMode="invGray">
            <a:xfrm>
              <a:off x="3850" y="2995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9" name="Freeform 83"/>
            <p:cNvSpPr>
              <a:spLocks/>
            </p:cNvSpPr>
            <p:nvPr/>
          </p:nvSpPr>
          <p:spPr bwMode="invGray">
            <a:xfrm>
              <a:off x="3852" y="3020"/>
              <a:ext cx="16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0" name="Freeform 84"/>
            <p:cNvSpPr>
              <a:spLocks/>
            </p:cNvSpPr>
            <p:nvPr/>
          </p:nvSpPr>
          <p:spPr bwMode="invGray">
            <a:xfrm>
              <a:off x="4688" y="3643"/>
              <a:ext cx="45" cy="60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1" name="Freeform 85"/>
            <p:cNvSpPr>
              <a:spLocks/>
            </p:cNvSpPr>
            <p:nvPr/>
          </p:nvSpPr>
          <p:spPr bwMode="invGray">
            <a:xfrm>
              <a:off x="4919" y="3594"/>
              <a:ext cx="53" cy="46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2" name="Freeform 86"/>
            <p:cNvSpPr>
              <a:spLocks/>
            </p:cNvSpPr>
            <p:nvPr/>
          </p:nvSpPr>
          <p:spPr bwMode="invGray">
            <a:xfrm>
              <a:off x="4759" y="3569"/>
              <a:ext cx="17" cy="23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3" name="Freeform 87"/>
            <p:cNvSpPr>
              <a:spLocks/>
            </p:cNvSpPr>
            <p:nvPr/>
          </p:nvSpPr>
          <p:spPr bwMode="invGray">
            <a:xfrm>
              <a:off x="4751" y="3547"/>
              <a:ext cx="20" cy="17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4" name="Freeform 88"/>
            <p:cNvSpPr>
              <a:spLocks/>
            </p:cNvSpPr>
            <p:nvPr/>
          </p:nvSpPr>
          <p:spPr bwMode="invGray">
            <a:xfrm>
              <a:off x="4598" y="3353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5" name="Freeform 89"/>
            <p:cNvSpPr>
              <a:spLocks/>
            </p:cNvSpPr>
            <p:nvPr/>
          </p:nvSpPr>
          <p:spPr bwMode="invGray">
            <a:xfrm>
              <a:off x="4632" y="3396"/>
              <a:ext cx="26" cy="33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6" name="Freeform 90"/>
            <p:cNvSpPr>
              <a:spLocks/>
            </p:cNvSpPr>
            <p:nvPr/>
          </p:nvSpPr>
          <p:spPr bwMode="invGray">
            <a:xfrm>
              <a:off x="4659" y="3459"/>
              <a:ext cx="28" cy="28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7" name="Freeform 91"/>
            <p:cNvSpPr>
              <a:spLocks/>
            </p:cNvSpPr>
            <p:nvPr/>
          </p:nvSpPr>
          <p:spPr bwMode="invGray">
            <a:xfrm>
              <a:off x="4693" y="3449"/>
              <a:ext cx="28" cy="26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8" name="Freeform 92"/>
            <p:cNvSpPr>
              <a:spLocks/>
            </p:cNvSpPr>
            <p:nvPr/>
          </p:nvSpPr>
          <p:spPr bwMode="invGray">
            <a:xfrm>
              <a:off x="4683" y="3413"/>
              <a:ext cx="26" cy="20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9" name="Freeform 93"/>
            <p:cNvSpPr>
              <a:spLocks/>
            </p:cNvSpPr>
            <p:nvPr/>
          </p:nvSpPr>
          <p:spPr bwMode="invGray">
            <a:xfrm>
              <a:off x="4657" y="3388"/>
              <a:ext cx="26" cy="35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0" name="Freeform 94"/>
            <p:cNvSpPr>
              <a:spLocks/>
            </p:cNvSpPr>
            <p:nvPr/>
          </p:nvSpPr>
          <p:spPr bwMode="invGray">
            <a:xfrm>
              <a:off x="4625" y="3372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1" name="Freeform 95"/>
            <p:cNvSpPr>
              <a:spLocks/>
            </p:cNvSpPr>
            <p:nvPr/>
          </p:nvSpPr>
          <p:spPr bwMode="invGray">
            <a:xfrm>
              <a:off x="4665" y="3425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2" name="Freeform 96"/>
            <p:cNvSpPr>
              <a:spLocks/>
            </p:cNvSpPr>
            <p:nvPr/>
          </p:nvSpPr>
          <p:spPr bwMode="invGray">
            <a:xfrm>
              <a:off x="3055" y="2051"/>
              <a:ext cx="141" cy="108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3" name="Freeform 97"/>
            <p:cNvSpPr>
              <a:spLocks/>
            </p:cNvSpPr>
            <p:nvPr/>
          </p:nvSpPr>
          <p:spPr bwMode="invGray">
            <a:xfrm>
              <a:off x="3139" y="2155"/>
              <a:ext cx="40" cy="12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4" name="Freeform 98"/>
            <p:cNvSpPr>
              <a:spLocks/>
            </p:cNvSpPr>
            <p:nvPr/>
          </p:nvSpPr>
          <p:spPr bwMode="invGray">
            <a:xfrm>
              <a:off x="3344" y="1999"/>
              <a:ext cx="42" cy="28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5" name="Freeform 99"/>
            <p:cNvSpPr>
              <a:spLocks/>
            </p:cNvSpPr>
            <p:nvPr/>
          </p:nvSpPr>
          <p:spPr bwMode="invGray">
            <a:xfrm>
              <a:off x="3374" y="2012"/>
              <a:ext cx="50" cy="20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6" name="Freeform 100"/>
            <p:cNvSpPr>
              <a:spLocks/>
            </p:cNvSpPr>
            <p:nvPr/>
          </p:nvSpPr>
          <p:spPr bwMode="invGray">
            <a:xfrm>
              <a:off x="3428" y="2015"/>
              <a:ext cx="50" cy="32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7" name="Freeform 101"/>
            <p:cNvSpPr>
              <a:spLocks/>
            </p:cNvSpPr>
            <p:nvPr/>
          </p:nvSpPr>
          <p:spPr bwMode="invGray">
            <a:xfrm>
              <a:off x="3777" y="2042"/>
              <a:ext cx="88" cy="31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8" name="Freeform 102"/>
            <p:cNvSpPr>
              <a:spLocks/>
            </p:cNvSpPr>
            <p:nvPr/>
          </p:nvSpPr>
          <p:spPr bwMode="invGray">
            <a:xfrm>
              <a:off x="3867" y="2041"/>
              <a:ext cx="46" cy="24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9" name="Freeform 103"/>
            <p:cNvSpPr>
              <a:spLocks/>
            </p:cNvSpPr>
            <p:nvPr/>
          </p:nvSpPr>
          <p:spPr bwMode="invGray">
            <a:xfrm>
              <a:off x="3846" y="2070"/>
              <a:ext cx="37" cy="17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0" name="Freeform 104"/>
            <p:cNvSpPr>
              <a:spLocks/>
            </p:cNvSpPr>
            <p:nvPr/>
          </p:nvSpPr>
          <p:spPr bwMode="invGray">
            <a:xfrm>
              <a:off x="4098" y="2294"/>
              <a:ext cx="76" cy="114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1" name="Freeform 105"/>
            <p:cNvSpPr>
              <a:spLocks/>
            </p:cNvSpPr>
            <p:nvPr/>
          </p:nvSpPr>
          <p:spPr bwMode="invGray">
            <a:xfrm>
              <a:off x="4159" y="2412"/>
              <a:ext cx="55" cy="78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2" name="Freeform 106"/>
            <p:cNvSpPr>
              <a:spLocks/>
            </p:cNvSpPr>
            <p:nvPr/>
          </p:nvSpPr>
          <p:spPr bwMode="invGray">
            <a:xfrm>
              <a:off x="4123" y="2492"/>
              <a:ext cx="109" cy="189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3" name="Freeform 107"/>
            <p:cNvSpPr>
              <a:spLocks/>
            </p:cNvSpPr>
            <p:nvPr/>
          </p:nvSpPr>
          <p:spPr bwMode="invGray">
            <a:xfrm>
              <a:off x="3062" y="1988"/>
              <a:ext cx="52" cy="30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4" name="Freeform 108"/>
            <p:cNvSpPr>
              <a:spLocks/>
            </p:cNvSpPr>
            <p:nvPr/>
          </p:nvSpPr>
          <p:spPr bwMode="invGray">
            <a:xfrm>
              <a:off x="2955" y="1997"/>
              <a:ext cx="19" cy="22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5" name="Freeform 109"/>
            <p:cNvSpPr>
              <a:spLocks/>
            </p:cNvSpPr>
            <p:nvPr/>
          </p:nvSpPr>
          <p:spPr bwMode="invGray">
            <a:xfrm>
              <a:off x="2979" y="1996"/>
              <a:ext cx="37" cy="27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6" name="Freeform 110"/>
            <p:cNvSpPr>
              <a:spLocks/>
            </p:cNvSpPr>
            <p:nvPr/>
          </p:nvSpPr>
          <p:spPr bwMode="invGray">
            <a:xfrm>
              <a:off x="3040" y="1987"/>
              <a:ext cx="20" cy="16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7" name="Freeform 111"/>
            <p:cNvSpPr>
              <a:spLocks/>
            </p:cNvSpPr>
            <p:nvPr/>
          </p:nvSpPr>
          <p:spPr bwMode="invGray">
            <a:xfrm>
              <a:off x="3022" y="2005"/>
              <a:ext cx="15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8" name="Freeform 112"/>
            <p:cNvSpPr>
              <a:spLocks/>
            </p:cNvSpPr>
            <p:nvPr/>
          </p:nvSpPr>
          <p:spPr bwMode="invGray">
            <a:xfrm>
              <a:off x="4162" y="2021"/>
              <a:ext cx="18" cy="33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9" name="Freeform 113"/>
            <p:cNvSpPr>
              <a:spLocks/>
            </p:cNvSpPr>
            <p:nvPr/>
          </p:nvSpPr>
          <p:spPr bwMode="invGray">
            <a:xfrm>
              <a:off x="3278" y="3473"/>
              <a:ext cx="31" cy="18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0" name="Freeform 114"/>
            <p:cNvSpPr>
              <a:spLocks/>
            </p:cNvSpPr>
            <p:nvPr/>
          </p:nvSpPr>
          <p:spPr bwMode="invGray">
            <a:xfrm>
              <a:off x="3318" y="3466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1" name="Freeform 115"/>
            <p:cNvSpPr>
              <a:spLocks/>
            </p:cNvSpPr>
            <p:nvPr/>
          </p:nvSpPr>
          <p:spPr bwMode="invGray">
            <a:xfrm>
              <a:off x="3251" y="3312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2" name="Freeform 116"/>
            <p:cNvSpPr>
              <a:spLocks/>
            </p:cNvSpPr>
            <p:nvPr/>
          </p:nvSpPr>
          <p:spPr bwMode="invGray">
            <a:xfrm>
              <a:off x="3311" y="3239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3" name="Freeform 117"/>
            <p:cNvSpPr>
              <a:spLocks/>
            </p:cNvSpPr>
            <p:nvPr/>
          </p:nvSpPr>
          <p:spPr bwMode="invGray">
            <a:xfrm>
              <a:off x="3287" y="3238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4" name="Freeform 118"/>
            <p:cNvSpPr>
              <a:spLocks/>
            </p:cNvSpPr>
            <p:nvPr/>
          </p:nvSpPr>
          <p:spPr bwMode="invGray">
            <a:xfrm>
              <a:off x="3276" y="3260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5" name="Freeform 119"/>
            <p:cNvSpPr>
              <a:spLocks/>
            </p:cNvSpPr>
            <p:nvPr/>
          </p:nvSpPr>
          <p:spPr bwMode="invGray">
            <a:xfrm>
              <a:off x="3251" y="3294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6" name="Freeform 120"/>
            <p:cNvSpPr>
              <a:spLocks/>
            </p:cNvSpPr>
            <p:nvPr/>
          </p:nvSpPr>
          <p:spPr bwMode="invGray">
            <a:xfrm>
              <a:off x="3270" y="3281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7" name="Freeform 121"/>
            <p:cNvSpPr>
              <a:spLocks/>
            </p:cNvSpPr>
            <p:nvPr/>
          </p:nvSpPr>
          <p:spPr bwMode="invGray">
            <a:xfrm>
              <a:off x="2537" y="229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8" name="Freeform 122"/>
            <p:cNvSpPr>
              <a:spLocks/>
            </p:cNvSpPr>
            <p:nvPr/>
          </p:nvSpPr>
          <p:spPr bwMode="invGray">
            <a:xfrm>
              <a:off x="2476" y="2259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9" name="Freeform 123"/>
            <p:cNvSpPr>
              <a:spLocks/>
            </p:cNvSpPr>
            <p:nvPr/>
          </p:nvSpPr>
          <p:spPr bwMode="inv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</p:grp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770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fld id="{3BC4EB11-2247-4AC6-B9DB-EDB795687584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705600" y="6477000"/>
            <a:ext cx="2286000" cy="168275"/>
          </a:xfrm>
        </p:spPr>
        <p:txBody>
          <a:bodyPr/>
          <a:lstStyle>
            <a:lvl1pPr algn="r"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657600" y="6477000"/>
            <a:ext cx="2133600" cy="168275"/>
          </a:xfrm>
        </p:spPr>
        <p:txBody>
          <a:bodyPr/>
          <a:lstStyle>
            <a:lvl1pPr algn="ctr"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4103" name="Picture 7" descr="artplus_nature_naturalcity42_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0450" y="3167063"/>
            <a:ext cx="4425950" cy="298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artplus_nature_naturalcity42_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6425" y="3352800"/>
            <a:ext cx="1654175" cy="87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artplus_nature_naturalcity42_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1269" y="3115849"/>
            <a:ext cx="1112838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artplus_nature_naturalcity42_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4275" y="4594225"/>
            <a:ext cx="4911725" cy="188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419600"/>
            <a:ext cx="6400800" cy="1143000"/>
          </a:xfrm>
        </p:spPr>
        <p:txBody>
          <a:bodyPr/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715000"/>
            <a:ext cx="64008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4105" name="Picture 9" descr="artplus_nature_naturalcity42_b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5888" y="3097213"/>
            <a:ext cx="29718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artplus_nature_naturalcity42_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993900"/>
            <a:ext cx="1546225" cy="166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artplus_nature_naturalcity42_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862263"/>
            <a:ext cx="623888" cy="57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24" name="Picture 128" descr="a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5988" y="155817"/>
            <a:ext cx="1803400" cy="207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25" name="Picture 129" descr="b_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3512" y="2459038"/>
            <a:ext cx="107950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126" descr="Logo BPKP copy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8972"/>
            <a:ext cx="103346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441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34 -0.05903 L -0.03889 0.0414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0" y="502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3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93 -0.13565 C -0.03854 -0.12222 -0.30139 -0.10833 -0.43038 -0.05347 C -0.55938 0.00093 -0.67431 0.15602 -0.73455 0.19283 C -0.79479 0.23009 -0.78004 0.17431 -0.79201 0.16968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36" y="1828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3854 -0.01898 C -0.02934 -0.01551 -0.26632 0.00324 -0.36857 0.00139 C -0.47083 -0.00046 -0.51632 -0.03981 -0.57448 -0.02916 C -0.63264 -0.01851 -0.68767 0.04561 -0.71736 0.06528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95" y="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18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3" grpId="0" animBg="1"/>
      <p:bldP spid="4098" grpId="0"/>
      <p:bldP spid="409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51AC29-DF45-4832-BDF6-7C31AF98CD76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85350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5BB456-4EF3-44CD-870C-B4D7F14F3D3B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013373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694EF2-4B8E-46DC-BAA0-0F55734A957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5861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85800" y="1828800"/>
            <a:ext cx="7772400" cy="4572000"/>
          </a:xfrm>
          <a:prstGeom prst="rect">
            <a:avLst/>
          </a:prstGeom>
        </p:spPr>
        <p:txBody>
          <a:bodyPr/>
          <a:lstStyle>
            <a:lvl1pPr>
              <a:defRPr sz="40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  <a:lvl2pPr>
              <a:defRPr sz="36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2pPr>
            <a:lvl3pPr>
              <a:defRPr sz="32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3pPr>
            <a:lvl4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4pPr>
            <a:lvl5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>
              <a:defRPr sz="36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00855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DABA43-7EC6-4867-90A3-502F3AA92D3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05861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EDD36A-FD72-4A74-9A81-A24CF9403E5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72385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8DFC88-B91B-4F8E-ABE4-482429BDBDB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58484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FD6DA3-E715-41BA-B201-084508AAD4D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6982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1DF0F-F513-4475-B1C9-44222BD19A0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06591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1982C4-D141-4DB1-B47B-2EFB685F701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178053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A49C73-075C-4192-9940-BB08D233514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2045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D431B-26A7-46F5-9D22-ECC2DFA7DC79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25734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82D0D-640F-4800-9F44-C34B455D720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781852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BC6F5F-E2A6-4B16-91A2-644F23DD5DE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17796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D49CD4-C8C5-4310-818F-CD18B814B35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25640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9B76DB-1C7D-4612-BF9E-B94AD1D55F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552795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C2CCE5-EC35-4C00-B47C-D6F13659783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940956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179EF6-CD76-4F3C-A463-C3B0C1CC47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24453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1B3390-C94E-4948-A28B-A812A6ABAD5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31367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88AE06-5A6D-4B11-99ED-FBAD40F08EA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46815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5BB456-4EF3-44CD-870C-B4D7F14F3D3B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984854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694EF2-4B8E-46DC-BAA0-0F55734A957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931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B93017AD-15BA-4209-8342-42DF83BBBBE4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771867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85800" y="1828800"/>
            <a:ext cx="7772400" cy="4572000"/>
          </a:xfrm>
          <a:prstGeom prst="rect">
            <a:avLst/>
          </a:prstGeom>
        </p:spPr>
        <p:txBody>
          <a:bodyPr/>
          <a:lstStyle>
            <a:lvl1pPr>
              <a:defRPr sz="40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  <a:lvl2pPr>
              <a:defRPr sz="36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2pPr>
            <a:lvl3pPr>
              <a:defRPr sz="32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3pPr>
            <a:lvl4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4pPr>
            <a:lvl5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>
              <a:defRPr sz="36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6923383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DABA43-7EC6-4867-90A3-502F3AA92D3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84530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EDD36A-FD72-4A74-9A81-A24CF9403E5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31156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8DFC88-B91B-4F8E-ABE4-482429BDBDB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45915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FD6DA3-E715-41BA-B201-084508AAD4D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53513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1DF0F-F513-4475-B1C9-44222BD19A0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621544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1982C4-D141-4DB1-B47B-2EFB685F701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03226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A49C73-075C-4192-9940-BB08D233514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15926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82D0D-640F-4800-9F44-C34B455D720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49145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BC6F5F-E2A6-4B16-91A2-644F23DD5DE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047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DABA43-7EC6-4867-90A3-502F3AA92D3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52524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D49CD4-C8C5-4310-818F-CD18B814B35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429187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9B76DB-1C7D-4612-BF9E-B94AD1D55F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77673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C2CCE5-EC35-4C00-B47C-D6F13659783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585560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179EF6-CD76-4F3C-A463-C3B0C1CC47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563111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1B3390-C94E-4948-A28B-A812A6ABAD5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990139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88AE06-5A6D-4B11-99ED-FBAD40F08EA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527064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5BB456-4EF3-44CD-870C-B4D7F14F3D3B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877068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694EF2-4B8E-46DC-BAA0-0F55734A957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846368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85800" y="1828800"/>
            <a:ext cx="7772400" cy="4572000"/>
          </a:xfrm>
          <a:prstGeom prst="rect">
            <a:avLst/>
          </a:prstGeom>
        </p:spPr>
        <p:txBody>
          <a:bodyPr/>
          <a:lstStyle>
            <a:lvl1pPr>
              <a:defRPr sz="40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  <a:lvl2pPr>
              <a:defRPr sz="36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2pPr>
            <a:lvl3pPr>
              <a:defRPr sz="32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3pPr>
            <a:lvl4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4pPr>
            <a:lvl5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>
              <a:defRPr sz="36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915156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FC114-FC28-4286-B2B2-0132103952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100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EDD36A-FD72-4A74-9A81-A24CF9403E5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108141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9B4F4-152A-4A5E-92D6-ADB07D36DF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33283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4D497-8052-4CF0-8B1C-B1773017D09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412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D51E8-16BC-4DBD-AD32-E621EEB9D2C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64670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870B3-B91A-485A-91FA-A1949746F7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497004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BF5C9-C0C1-444E-9950-B2D892803F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062523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59B65-24DE-4DF4-850B-FBF6C6E2C3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527483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1A54A-D73F-4A59-B631-68875739C96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81530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AA371-069E-4F0B-B6A7-6CAA033155E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739967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C5453-3F77-4479-8E65-7ACBA259BE6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922984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514BC-C645-47FC-B3A9-97D199BD2B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5493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8DFC88-B91B-4F8E-ABE4-482429BDBDB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713239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AFDFE-C1F2-4EFA-BC4D-AB160E9D0D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00695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EC9D6-F6D6-4C27-9E6F-32964320EB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565753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ABB3B-7314-423D-B57D-771FFF898E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39462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DBAEA-553D-4995-8C57-4FF528E3B2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56661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C2A1F-7A92-471F-9BE7-0A7BEC3264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063001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0C589-24BD-44CA-9FF0-0BAF3F4CCED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50511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A3EAB-847C-4459-BC8A-E806C7FAED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0433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A548C-49C6-41F9-BCD8-C3D2BBBB93F3}" type="datetimeFigureOut">
              <a:rPr lang="id-ID" smtClean="0">
                <a:solidFill>
                  <a:srgbClr val="000000"/>
                </a:solidFill>
              </a:rPr>
              <a:pPr/>
              <a:t>02/09/2017</a:t>
            </a:fld>
            <a:endParaRPr lang="id-ID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6165D-343E-4507-A6C6-4377AEBDA716}" type="slidenum">
              <a:rPr lang="id-ID" smtClean="0">
                <a:solidFill>
                  <a:srgbClr val="000000"/>
                </a:solidFill>
              </a:rPr>
              <a:pPr/>
              <a:t>‹#›</a:t>
            </a:fld>
            <a:endParaRPr 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227610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F5450-5E74-4D77-AD6D-E8A8D96704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29308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59512-08CE-45B7-ABE0-A9F71232F5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6646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FD6DA3-E715-41BA-B201-084508AAD4D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49314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382B-F842-4420-AA5E-50784F8F6D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99300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E6538-20B5-4D7D-A677-C811E393C9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614386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88B62-1654-45CF-8605-CECA741322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746582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AFDFE-C1F2-4EFA-BC4D-AB160E9D0D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61613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28A7F-5EB3-4332-BD3C-4A85AF9E3C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03520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61080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657172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410102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88584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9956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1DF0F-F513-4475-B1C9-44222BD19A0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714572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0619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49111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78690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522813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484797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02/09/2017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477560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EC9D6-F6D6-4C27-9E6F-32964320EB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143739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ABB3B-7314-423D-B57D-771FFF898E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43922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DBAEA-553D-4995-8C57-4FF528E3B2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03916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C2A1F-7A92-471F-9BE7-0A7BEC3264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6896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1982C4-D141-4DB1-B47B-2EFB685F701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65536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0C589-24BD-44CA-9FF0-0BAF3F4CCED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77467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A3EAB-847C-4459-BC8A-E806C7FAED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64799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A548C-49C6-41F9-BCD8-C3D2BBBB93F3}" type="datetimeFigureOut">
              <a:rPr lang="id-ID" smtClean="0">
                <a:solidFill>
                  <a:srgbClr val="000000"/>
                </a:solidFill>
              </a:rPr>
              <a:pPr/>
              <a:t>02/09/2017</a:t>
            </a:fld>
            <a:endParaRPr lang="id-ID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6165D-343E-4507-A6C6-4377AEBDA716}" type="slidenum">
              <a:rPr lang="id-ID" smtClean="0">
                <a:solidFill>
                  <a:srgbClr val="000000"/>
                </a:solidFill>
              </a:rPr>
              <a:pPr/>
              <a:t>‹#›</a:t>
            </a:fld>
            <a:endParaRPr 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091020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F5450-5E74-4D77-AD6D-E8A8D96704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95299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59512-08CE-45B7-ABE0-A9F71232F5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012684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382B-F842-4420-AA5E-50784F8F6D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74039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E6538-20B5-4D7D-A677-C811E393C9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72320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88B62-1654-45CF-8605-CECA741322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27161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AFDFE-C1F2-4EFA-BC4D-AB160E9D0D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826082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28A7F-5EB3-4332-BD3C-4A85AF9E3C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1916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A49C73-075C-4192-9940-BB08D233514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6385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EC9D6-F6D6-4C27-9E6F-32964320EB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30463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ABB3B-7314-423D-B57D-771FFF898E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96450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DBAEA-553D-4995-8C57-4FF528E3B2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98961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C2A1F-7A92-471F-9BE7-0A7BEC3264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182366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0C589-24BD-44CA-9FF0-0BAF3F4CCED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417960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A3EAB-847C-4459-BC8A-E806C7FAED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12111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A548C-49C6-41F9-BCD8-C3D2BBBB93F3}" type="datetimeFigureOut">
              <a:rPr lang="id-ID" smtClean="0">
                <a:solidFill>
                  <a:srgbClr val="000000"/>
                </a:solidFill>
              </a:rPr>
              <a:pPr/>
              <a:t>02/09/2017</a:t>
            </a:fld>
            <a:endParaRPr lang="id-ID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6165D-343E-4507-A6C6-4377AEBDA716}" type="slidenum">
              <a:rPr lang="id-ID" smtClean="0">
                <a:solidFill>
                  <a:srgbClr val="000000"/>
                </a:solidFill>
              </a:rPr>
              <a:pPr/>
              <a:t>‹#›</a:t>
            </a:fld>
            <a:endParaRPr 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6928087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F5450-5E74-4D77-AD6D-E8A8D96704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8079792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59512-08CE-45B7-ABE0-A9F71232F5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2011648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382B-F842-4420-AA5E-50784F8F6D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3988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2B13A4-EAB9-4337-9D02-40D3A64DEC97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6" descr="Logo BPKP copy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158"/>
            <a:ext cx="103346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84816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82D0D-640F-4800-9F44-C34B455D720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723984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E6538-20B5-4D7D-A677-C811E393C9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164603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88B62-1654-45CF-8605-CECA741322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111732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AFDFE-C1F2-4EFA-BC4D-AB160E9D0D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223091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28A7F-5EB3-4332-BD3C-4A85AF9E3C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768785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EC9D6-F6D6-4C27-9E6F-32964320EB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83535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ABB3B-7314-423D-B57D-771FFF898E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702634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DBAEA-553D-4995-8C57-4FF528E3B2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5301065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C2A1F-7A92-471F-9BE7-0A7BEC3264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129308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0C589-24BD-44CA-9FF0-0BAF3F4CCED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073680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A3EAB-847C-4459-BC8A-E806C7FAED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3559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BC6F5F-E2A6-4B16-91A2-644F23DD5DE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969428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A548C-49C6-41F9-BCD8-C3D2BBBB93F3}" type="datetimeFigureOut">
              <a:rPr lang="id-ID" smtClean="0">
                <a:solidFill>
                  <a:srgbClr val="000000"/>
                </a:solidFill>
              </a:rPr>
              <a:pPr/>
              <a:t>02/09/2017</a:t>
            </a:fld>
            <a:endParaRPr lang="id-ID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6165D-343E-4507-A6C6-4377AEBDA716}" type="slidenum">
              <a:rPr lang="id-ID" smtClean="0">
                <a:solidFill>
                  <a:srgbClr val="000000"/>
                </a:solidFill>
              </a:rPr>
              <a:pPr/>
              <a:t>‹#›</a:t>
            </a:fld>
            <a:endParaRPr 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974503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F5450-5E74-4D77-AD6D-E8A8D96704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11370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59512-08CE-45B7-ABE0-A9F71232F5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01866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382B-F842-4420-AA5E-50784F8F6D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263717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E6538-20B5-4D7D-A677-C811E393C9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2451584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88B62-1654-45CF-8605-CECA741322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83518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AFDFE-C1F2-4EFA-BC4D-AB160E9D0D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763529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28A7F-5EB3-4332-BD3C-4A85AF9E3C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2071250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EC9D6-F6D6-4C27-9E6F-32964320EB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83373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ABB3B-7314-423D-B57D-771FFF898E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6864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D49CD4-C8C5-4310-818F-CD18B814B35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9510060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DBAEA-553D-4995-8C57-4FF528E3B2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362035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C2A1F-7A92-471F-9BE7-0A7BEC3264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47393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0C589-24BD-44CA-9FF0-0BAF3F4CCED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844072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A3EAB-847C-4459-BC8A-E806C7FAED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02472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A548C-49C6-41F9-BCD8-C3D2BBBB93F3}" type="datetimeFigureOut">
              <a:rPr lang="id-ID" smtClean="0">
                <a:solidFill>
                  <a:srgbClr val="000000"/>
                </a:solidFill>
              </a:rPr>
              <a:pPr/>
              <a:t>02/09/2017</a:t>
            </a:fld>
            <a:endParaRPr lang="id-ID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6165D-343E-4507-A6C6-4377AEBDA716}" type="slidenum">
              <a:rPr lang="id-ID" smtClean="0">
                <a:solidFill>
                  <a:srgbClr val="000000"/>
                </a:solidFill>
              </a:rPr>
              <a:pPr/>
              <a:t>‹#›</a:t>
            </a:fld>
            <a:endParaRPr 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8952000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F5450-5E74-4D77-AD6D-E8A8D96704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357359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59512-08CE-45B7-ABE0-A9F71232F5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48412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382B-F842-4420-AA5E-50784F8F6D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700804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E6538-20B5-4D7D-A677-C811E393C9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299651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88B62-1654-45CF-8605-CECA741322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4604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9B76DB-1C7D-4612-BF9E-B94AD1D55F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98210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AFDFE-C1F2-4EFA-BC4D-AB160E9D0D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1521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28A7F-5EB3-4332-BD3C-4A85AF9E3C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502252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Rectangle 127"/>
          <p:cNvSpPr>
            <a:spLocks noChangeArrowheads="1"/>
          </p:cNvSpPr>
          <p:nvPr/>
        </p:nvSpPr>
        <p:spPr bwMode="gray">
          <a:xfrm>
            <a:off x="0" y="0"/>
            <a:ext cx="9144000" cy="1828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080808"/>
              </a:solidFill>
              <a:latin typeface="Arial"/>
            </a:endParaRPr>
          </a:p>
        </p:txBody>
      </p: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152400" y="381000"/>
            <a:ext cx="6838950" cy="3365500"/>
            <a:chOff x="664" y="1951"/>
            <a:chExt cx="4308" cy="2120"/>
          </a:xfrm>
        </p:grpSpPr>
        <p:sp>
          <p:nvSpPr>
            <p:cNvPr id="4112" name="Freeform 16"/>
            <p:cNvSpPr>
              <a:spLocks/>
            </p:cNvSpPr>
            <p:nvPr/>
          </p:nvSpPr>
          <p:spPr bwMode="invGray">
            <a:xfrm>
              <a:off x="743" y="2045"/>
              <a:ext cx="1267" cy="1938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invGray">
            <a:xfrm>
              <a:off x="703" y="2230"/>
              <a:ext cx="34" cy="28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invGray">
            <a:xfrm>
              <a:off x="1010" y="2353"/>
              <a:ext cx="39" cy="32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invGray">
            <a:xfrm>
              <a:off x="1792" y="2409"/>
              <a:ext cx="98" cy="74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invGray">
            <a:xfrm>
              <a:off x="1318" y="2793"/>
              <a:ext cx="158" cy="84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invGray">
            <a:xfrm>
              <a:off x="1448" y="2857"/>
              <a:ext cx="99" cy="41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invGray">
            <a:xfrm>
              <a:off x="1553" y="288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19" name="Freeform 23"/>
            <p:cNvSpPr>
              <a:spLocks/>
            </p:cNvSpPr>
            <p:nvPr/>
          </p:nvSpPr>
          <p:spPr bwMode="invGray">
            <a:xfrm>
              <a:off x="1609" y="2886"/>
              <a:ext cx="12" cy="25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invGray">
            <a:xfrm>
              <a:off x="1426" y="2040"/>
              <a:ext cx="180" cy="88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invGray">
            <a:xfrm>
              <a:off x="1506" y="1999"/>
              <a:ext cx="146" cy="60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2" name="Freeform 26"/>
            <p:cNvSpPr>
              <a:spLocks/>
            </p:cNvSpPr>
            <p:nvPr/>
          </p:nvSpPr>
          <p:spPr bwMode="invGray">
            <a:xfrm>
              <a:off x="1711" y="2069"/>
              <a:ext cx="233" cy="190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3" name="Freeform 27"/>
            <p:cNvSpPr>
              <a:spLocks/>
            </p:cNvSpPr>
            <p:nvPr/>
          </p:nvSpPr>
          <p:spPr bwMode="invGray">
            <a:xfrm>
              <a:off x="1709" y="1987"/>
              <a:ext cx="44" cy="37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4" name="Freeform 28"/>
            <p:cNvSpPr>
              <a:spLocks/>
            </p:cNvSpPr>
            <p:nvPr/>
          </p:nvSpPr>
          <p:spPr bwMode="invGray">
            <a:xfrm>
              <a:off x="1625" y="2057"/>
              <a:ext cx="65" cy="42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5" name="Freeform 29"/>
            <p:cNvSpPr>
              <a:spLocks/>
            </p:cNvSpPr>
            <p:nvPr/>
          </p:nvSpPr>
          <p:spPr bwMode="invGray">
            <a:xfrm>
              <a:off x="1693" y="2065"/>
              <a:ext cx="54" cy="25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6" name="Freeform 30"/>
            <p:cNvSpPr>
              <a:spLocks/>
            </p:cNvSpPr>
            <p:nvPr/>
          </p:nvSpPr>
          <p:spPr bwMode="invGray">
            <a:xfrm>
              <a:off x="1664" y="2029"/>
              <a:ext cx="64" cy="34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7" name="Freeform 31"/>
            <p:cNvSpPr>
              <a:spLocks/>
            </p:cNvSpPr>
            <p:nvPr/>
          </p:nvSpPr>
          <p:spPr bwMode="invGray">
            <a:xfrm>
              <a:off x="1637" y="1997"/>
              <a:ext cx="44" cy="24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8" name="Freeform 32"/>
            <p:cNvSpPr>
              <a:spLocks/>
            </p:cNvSpPr>
            <p:nvPr/>
          </p:nvSpPr>
          <p:spPr bwMode="invGray">
            <a:xfrm>
              <a:off x="1751" y="2000"/>
              <a:ext cx="114" cy="77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29" name="Freeform 33"/>
            <p:cNvSpPr>
              <a:spLocks/>
            </p:cNvSpPr>
            <p:nvPr/>
          </p:nvSpPr>
          <p:spPr bwMode="invGray">
            <a:xfrm>
              <a:off x="664" y="2245"/>
              <a:ext cx="25" cy="15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0" name="Freeform 34"/>
            <p:cNvSpPr>
              <a:spLocks/>
            </p:cNvSpPr>
            <p:nvPr/>
          </p:nvSpPr>
          <p:spPr bwMode="invGray">
            <a:xfrm>
              <a:off x="1421" y="2756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1" name="Freeform 35"/>
            <p:cNvSpPr>
              <a:spLocks/>
            </p:cNvSpPr>
            <p:nvPr/>
          </p:nvSpPr>
          <p:spPr bwMode="invGray">
            <a:xfrm>
              <a:off x="1424" y="2781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2" name="Freeform 36"/>
            <p:cNvSpPr>
              <a:spLocks/>
            </p:cNvSpPr>
            <p:nvPr/>
          </p:nvSpPr>
          <p:spPr bwMode="invGray">
            <a:xfrm>
              <a:off x="1628" y="2913"/>
              <a:ext cx="15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3" name="Freeform 37"/>
            <p:cNvSpPr>
              <a:spLocks/>
            </p:cNvSpPr>
            <p:nvPr/>
          </p:nvSpPr>
          <p:spPr bwMode="invGray">
            <a:xfrm>
              <a:off x="1752" y="2429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4" name="Freeform 38"/>
            <p:cNvSpPr>
              <a:spLocks/>
            </p:cNvSpPr>
            <p:nvPr/>
          </p:nvSpPr>
          <p:spPr bwMode="invGray">
            <a:xfrm>
              <a:off x="1652" y="2224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5" name="Freeform 39"/>
            <p:cNvSpPr>
              <a:spLocks/>
            </p:cNvSpPr>
            <p:nvPr/>
          </p:nvSpPr>
          <p:spPr bwMode="invGray">
            <a:xfrm>
              <a:off x="1717" y="2045"/>
              <a:ext cx="39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6" name="Freeform 40"/>
            <p:cNvSpPr>
              <a:spLocks/>
            </p:cNvSpPr>
            <p:nvPr/>
          </p:nvSpPr>
          <p:spPr bwMode="invGray">
            <a:xfrm>
              <a:off x="1780" y="215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7" name="Freeform 41"/>
            <p:cNvSpPr>
              <a:spLocks/>
            </p:cNvSpPr>
            <p:nvPr/>
          </p:nvSpPr>
          <p:spPr bwMode="invGray">
            <a:xfrm>
              <a:off x="1796" y="1951"/>
              <a:ext cx="696" cy="346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8" name="Freeform 42"/>
            <p:cNvSpPr>
              <a:spLocks/>
            </p:cNvSpPr>
            <p:nvPr/>
          </p:nvSpPr>
          <p:spPr bwMode="invGray">
            <a:xfrm>
              <a:off x="2009" y="2135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39" name="Freeform 43"/>
            <p:cNvSpPr>
              <a:spLocks/>
            </p:cNvSpPr>
            <p:nvPr/>
          </p:nvSpPr>
          <p:spPr bwMode="invGray">
            <a:xfrm>
              <a:off x="2292" y="2201"/>
              <a:ext cx="128" cy="54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0" name="Freeform 44"/>
            <p:cNvSpPr>
              <a:spLocks/>
            </p:cNvSpPr>
            <p:nvPr/>
          </p:nvSpPr>
          <p:spPr bwMode="invGray">
            <a:xfrm>
              <a:off x="2393" y="2038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1" name="Freeform 45"/>
            <p:cNvSpPr>
              <a:spLocks/>
            </p:cNvSpPr>
            <p:nvPr/>
          </p:nvSpPr>
          <p:spPr bwMode="invGray">
            <a:xfrm>
              <a:off x="2662" y="2006"/>
              <a:ext cx="155" cy="63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2" name="Freeform 46"/>
            <p:cNvSpPr>
              <a:spLocks/>
            </p:cNvSpPr>
            <p:nvPr/>
          </p:nvSpPr>
          <p:spPr bwMode="invGray">
            <a:xfrm>
              <a:off x="2759" y="2039"/>
              <a:ext cx="48" cy="21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3" name="Freeform 47"/>
            <p:cNvSpPr>
              <a:spLocks/>
            </p:cNvSpPr>
            <p:nvPr/>
          </p:nvSpPr>
          <p:spPr bwMode="invGray">
            <a:xfrm>
              <a:off x="2467" y="2311"/>
              <a:ext cx="109" cy="132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4" name="Freeform 48"/>
            <p:cNvSpPr>
              <a:spLocks/>
            </p:cNvSpPr>
            <p:nvPr/>
          </p:nvSpPr>
          <p:spPr bwMode="invGray">
            <a:xfrm>
              <a:off x="2413" y="2359"/>
              <a:ext cx="69" cy="68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5" name="Freeform 49"/>
            <p:cNvSpPr>
              <a:spLocks/>
            </p:cNvSpPr>
            <p:nvPr/>
          </p:nvSpPr>
          <p:spPr bwMode="invGray">
            <a:xfrm>
              <a:off x="4099" y="3502"/>
              <a:ext cx="474" cy="495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6" name="Freeform 50"/>
            <p:cNvSpPr>
              <a:spLocks/>
            </p:cNvSpPr>
            <p:nvPr/>
          </p:nvSpPr>
          <p:spPr bwMode="invGray">
            <a:xfrm>
              <a:off x="4246" y="3241"/>
              <a:ext cx="319" cy="210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rotWithShape="0">
                      <a:srgbClr val="FEFEFE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7" name="Freeform 51"/>
            <p:cNvSpPr>
              <a:spLocks/>
            </p:cNvSpPr>
            <p:nvPr/>
          </p:nvSpPr>
          <p:spPr bwMode="inv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20 w 416"/>
                <a:gd name="T3" fmla="*/ 37 h 282"/>
                <a:gd name="T4" fmla="*/ 28 w 416"/>
                <a:gd name="T5" fmla="*/ 49 h 282"/>
                <a:gd name="T6" fmla="*/ 84 w 416"/>
                <a:gd name="T7" fmla="*/ 89 h 282"/>
                <a:gd name="T8" fmla="*/ 120 w 416"/>
                <a:gd name="T9" fmla="*/ 113 h 282"/>
                <a:gd name="T10" fmla="*/ 132 w 416"/>
                <a:gd name="T11" fmla="*/ 121 h 282"/>
                <a:gd name="T12" fmla="*/ 136 w 416"/>
                <a:gd name="T13" fmla="*/ 169 h 282"/>
                <a:gd name="T14" fmla="*/ 116 w 416"/>
                <a:gd name="T15" fmla="*/ 201 h 282"/>
                <a:gd name="T16" fmla="*/ 136 w 416"/>
                <a:gd name="T17" fmla="*/ 197 h 282"/>
                <a:gd name="T18" fmla="*/ 148 w 416"/>
                <a:gd name="T19" fmla="*/ 189 h 282"/>
                <a:gd name="T20" fmla="*/ 160 w 416"/>
                <a:gd name="T21" fmla="*/ 201 h 282"/>
                <a:gd name="T22" fmla="*/ 184 w 416"/>
                <a:gd name="T23" fmla="*/ 217 h 282"/>
                <a:gd name="T24" fmla="*/ 208 w 416"/>
                <a:gd name="T25" fmla="*/ 233 h 282"/>
                <a:gd name="T26" fmla="*/ 240 w 416"/>
                <a:gd name="T27" fmla="*/ 221 h 282"/>
                <a:gd name="T28" fmla="*/ 248 w 416"/>
                <a:gd name="T29" fmla="*/ 197 h 282"/>
                <a:gd name="T30" fmla="*/ 268 w 416"/>
                <a:gd name="T31" fmla="*/ 201 h 282"/>
                <a:gd name="T32" fmla="*/ 292 w 416"/>
                <a:gd name="T33" fmla="*/ 209 h 282"/>
                <a:gd name="T34" fmla="*/ 340 w 416"/>
                <a:gd name="T35" fmla="*/ 281 h 282"/>
                <a:gd name="T36" fmla="*/ 356 w 416"/>
                <a:gd name="T37" fmla="*/ 277 h 282"/>
                <a:gd name="T38" fmla="*/ 352 w 416"/>
                <a:gd name="T39" fmla="*/ 253 h 282"/>
                <a:gd name="T40" fmla="*/ 316 w 416"/>
                <a:gd name="T41" fmla="*/ 197 h 282"/>
                <a:gd name="T42" fmla="*/ 360 w 416"/>
                <a:gd name="T43" fmla="*/ 173 h 282"/>
                <a:gd name="T44" fmla="*/ 408 w 416"/>
                <a:gd name="T45" fmla="*/ 145 h 282"/>
                <a:gd name="T46" fmla="*/ 409 w 416"/>
                <a:gd name="T47" fmla="*/ 120 h 282"/>
                <a:gd name="T48" fmla="*/ 367 w 416"/>
                <a:gd name="T49" fmla="*/ 138 h 282"/>
                <a:gd name="T50" fmla="*/ 308 w 416"/>
                <a:gd name="T51" fmla="*/ 137 h 282"/>
                <a:gd name="T52" fmla="*/ 264 w 416"/>
                <a:gd name="T53" fmla="*/ 97 h 282"/>
                <a:gd name="T54" fmla="*/ 180 w 416"/>
                <a:gd name="T55" fmla="*/ 61 h 282"/>
                <a:gd name="T56" fmla="*/ 132 w 416"/>
                <a:gd name="T57" fmla="*/ 33 h 282"/>
                <a:gd name="T58" fmla="*/ 92 w 416"/>
                <a:gd name="T59" fmla="*/ 41 h 282"/>
                <a:gd name="T60" fmla="*/ 76 w 416"/>
                <a:gd name="T61" fmla="*/ 57 h 282"/>
                <a:gd name="T62" fmla="*/ 56 w 416"/>
                <a:gd name="T63" fmla="*/ 17 h 282"/>
                <a:gd name="T64" fmla="*/ 0 w 416"/>
                <a:gd name="T65" fmla="*/ 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8" name="Freeform 52"/>
            <p:cNvSpPr>
              <a:spLocks/>
            </p:cNvSpPr>
            <p:nvPr/>
          </p:nvSpPr>
          <p:spPr bwMode="invGray">
            <a:xfrm>
              <a:off x="4485" y="4013"/>
              <a:ext cx="45" cy="58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49" name="Freeform 53"/>
            <p:cNvSpPr>
              <a:spLocks/>
            </p:cNvSpPr>
            <p:nvPr/>
          </p:nvSpPr>
          <p:spPr bwMode="invGray">
            <a:xfrm>
              <a:off x="4621" y="3923"/>
              <a:ext cx="164" cy="85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0" name="Freeform 54"/>
            <p:cNvSpPr>
              <a:spLocks/>
            </p:cNvSpPr>
            <p:nvPr/>
          </p:nvSpPr>
          <p:spPr bwMode="invGray">
            <a:xfrm>
              <a:off x="4791" y="3873"/>
              <a:ext cx="104" cy="92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1" name="Freeform 55"/>
            <p:cNvSpPr>
              <a:spLocks/>
            </p:cNvSpPr>
            <p:nvPr/>
          </p:nvSpPr>
          <p:spPr bwMode="invGray">
            <a:xfrm>
              <a:off x="4846" y="3832"/>
              <a:ext cx="37" cy="26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2" name="Freeform 56"/>
            <p:cNvSpPr>
              <a:spLocks/>
            </p:cNvSpPr>
            <p:nvPr/>
          </p:nvSpPr>
          <p:spPr bwMode="invGray">
            <a:xfrm>
              <a:off x="3123" y="3346"/>
              <a:ext cx="123" cy="201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3" name="Freeform 57"/>
            <p:cNvSpPr>
              <a:spLocks/>
            </p:cNvSpPr>
            <p:nvPr/>
          </p:nvSpPr>
          <p:spPr bwMode="invGray">
            <a:xfrm>
              <a:off x="3655" y="3034"/>
              <a:ext cx="49" cy="61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4" name="Freeform 58"/>
            <p:cNvSpPr>
              <a:spLocks/>
            </p:cNvSpPr>
            <p:nvPr/>
          </p:nvSpPr>
          <p:spPr bwMode="invGray">
            <a:xfrm>
              <a:off x="3988" y="3100"/>
              <a:ext cx="111" cy="183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5" name="Freeform 59"/>
            <p:cNvSpPr>
              <a:spLocks/>
            </p:cNvSpPr>
            <p:nvPr/>
          </p:nvSpPr>
          <p:spPr bwMode="invGray">
            <a:xfrm>
              <a:off x="3894" y="3043"/>
              <a:ext cx="72" cy="137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6" name="Freeform 60"/>
            <p:cNvSpPr>
              <a:spLocks/>
            </p:cNvSpPr>
            <p:nvPr/>
          </p:nvSpPr>
          <p:spPr bwMode="invGray">
            <a:xfrm>
              <a:off x="3943" y="3153"/>
              <a:ext cx="40" cy="131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7" name="Freeform 61"/>
            <p:cNvSpPr>
              <a:spLocks/>
            </p:cNvSpPr>
            <p:nvPr/>
          </p:nvSpPr>
          <p:spPr bwMode="inv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8" name="Freeform 62"/>
            <p:cNvSpPr>
              <a:spLocks/>
            </p:cNvSpPr>
            <p:nvPr/>
          </p:nvSpPr>
          <p:spPr bwMode="invGray">
            <a:xfrm>
              <a:off x="4092" y="3195"/>
              <a:ext cx="83" cy="117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59" name="Freeform 63"/>
            <p:cNvSpPr>
              <a:spLocks/>
            </p:cNvSpPr>
            <p:nvPr/>
          </p:nvSpPr>
          <p:spPr bwMode="invGray">
            <a:xfrm>
              <a:off x="4064" y="2777"/>
              <a:ext cx="22" cy="71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0" name="Freeform 64"/>
            <p:cNvSpPr>
              <a:spLocks/>
            </p:cNvSpPr>
            <p:nvPr/>
          </p:nvSpPr>
          <p:spPr bwMode="invGray">
            <a:xfrm>
              <a:off x="4078" y="2896"/>
              <a:ext cx="61" cy="118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1" name="Freeform 65"/>
            <p:cNvSpPr>
              <a:spLocks/>
            </p:cNvSpPr>
            <p:nvPr/>
          </p:nvSpPr>
          <p:spPr bwMode="invGray">
            <a:xfrm>
              <a:off x="4121" y="3052"/>
              <a:ext cx="64" cy="79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2" name="Freeform 66"/>
            <p:cNvSpPr>
              <a:spLocks/>
            </p:cNvSpPr>
            <p:nvPr/>
          </p:nvSpPr>
          <p:spPr bwMode="invGray">
            <a:xfrm>
              <a:off x="4197" y="3193"/>
              <a:ext cx="29" cy="49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3" name="Freeform 67"/>
            <p:cNvSpPr>
              <a:spLocks/>
            </p:cNvSpPr>
            <p:nvPr/>
          </p:nvSpPr>
          <p:spPr bwMode="inv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4" name="Freeform 68"/>
            <p:cNvSpPr>
              <a:spLocks/>
            </p:cNvSpPr>
            <p:nvPr/>
          </p:nvSpPr>
          <p:spPr bwMode="invGray">
            <a:xfrm>
              <a:off x="4208" y="3265"/>
              <a:ext cx="45" cy="37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5" name="Freeform 69"/>
            <p:cNvSpPr>
              <a:spLocks/>
            </p:cNvSpPr>
            <p:nvPr/>
          </p:nvSpPr>
          <p:spPr bwMode="invGray">
            <a:xfrm>
              <a:off x="4277" y="3335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6" name="Freeform 70"/>
            <p:cNvSpPr>
              <a:spLocks/>
            </p:cNvSpPr>
            <p:nvPr/>
          </p:nvSpPr>
          <p:spPr bwMode="invGray">
            <a:xfrm>
              <a:off x="4544" y="3293"/>
              <a:ext cx="46" cy="47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7" name="Freeform 71"/>
            <p:cNvSpPr>
              <a:spLocks/>
            </p:cNvSpPr>
            <p:nvPr/>
          </p:nvSpPr>
          <p:spPr bwMode="invGray">
            <a:xfrm>
              <a:off x="4147" y="3352"/>
              <a:ext cx="46" cy="50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8" name="Freeform 72"/>
            <p:cNvSpPr>
              <a:spLocks/>
            </p:cNvSpPr>
            <p:nvPr/>
          </p:nvSpPr>
          <p:spPr bwMode="invGray">
            <a:xfrm>
              <a:off x="4098" y="3371"/>
              <a:ext cx="32" cy="27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69" name="Freeform 73"/>
            <p:cNvSpPr>
              <a:spLocks/>
            </p:cNvSpPr>
            <p:nvPr/>
          </p:nvSpPr>
          <p:spPr bwMode="invGray">
            <a:xfrm>
              <a:off x="4077" y="3342"/>
              <a:ext cx="24" cy="31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0" name="Freeform 74"/>
            <p:cNvSpPr>
              <a:spLocks/>
            </p:cNvSpPr>
            <p:nvPr/>
          </p:nvSpPr>
          <p:spPr bwMode="invGray">
            <a:xfrm>
              <a:off x="4111" y="3353"/>
              <a:ext cx="34" cy="24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1" name="Freeform 75"/>
            <p:cNvSpPr>
              <a:spLocks/>
            </p:cNvSpPr>
            <p:nvPr/>
          </p:nvSpPr>
          <p:spPr bwMode="invGray">
            <a:xfrm>
              <a:off x="4062" y="3021"/>
              <a:ext cx="27" cy="55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2" name="Freeform 76"/>
            <p:cNvSpPr>
              <a:spLocks/>
            </p:cNvSpPr>
            <p:nvPr/>
          </p:nvSpPr>
          <p:spPr bwMode="invGray">
            <a:xfrm>
              <a:off x="4113" y="3012"/>
              <a:ext cx="19" cy="55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3" name="Freeform 77"/>
            <p:cNvSpPr>
              <a:spLocks/>
            </p:cNvSpPr>
            <p:nvPr/>
          </p:nvSpPr>
          <p:spPr bwMode="invGray">
            <a:xfrm>
              <a:off x="4135" y="2995"/>
              <a:ext cx="10" cy="25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4" name="Freeform 78"/>
            <p:cNvSpPr>
              <a:spLocks/>
            </p:cNvSpPr>
            <p:nvPr/>
          </p:nvSpPr>
          <p:spPr bwMode="invGray">
            <a:xfrm>
              <a:off x="4145" y="3007"/>
              <a:ext cx="21" cy="48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5" name="Freeform 79"/>
            <p:cNvSpPr>
              <a:spLocks/>
            </p:cNvSpPr>
            <p:nvPr/>
          </p:nvSpPr>
          <p:spPr bwMode="invGray">
            <a:xfrm>
              <a:off x="3876" y="3076"/>
              <a:ext cx="12" cy="27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6" name="Freeform 80"/>
            <p:cNvSpPr>
              <a:spLocks/>
            </p:cNvSpPr>
            <p:nvPr/>
          </p:nvSpPr>
          <p:spPr bwMode="invGray">
            <a:xfrm>
              <a:off x="3866" y="305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7" name="Freeform 81"/>
            <p:cNvSpPr>
              <a:spLocks/>
            </p:cNvSpPr>
            <p:nvPr/>
          </p:nvSpPr>
          <p:spPr bwMode="invGray">
            <a:xfrm>
              <a:off x="3862" y="3035"/>
              <a:ext cx="12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8" name="Freeform 82"/>
            <p:cNvSpPr>
              <a:spLocks/>
            </p:cNvSpPr>
            <p:nvPr/>
          </p:nvSpPr>
          <p:spPr bwMode="invGray">
            <a:xfrm>
              <a:off x="3850" y="2995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79" name="Freeform 83"/>
            <p:cNvSpPr>
              <a:spLocks/>
            </p:cNvSpPr>
            <p:nvPr/>
          </p:nvSpPr>
          <p:spPr bwMode="invGray">
            <a:xfrm>
              <a:off x="3852" y="3020"/>
              <a:ext cx="16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0" name="Freeform 84"/>
            <p:cNvSpPr>
              <a:spLocks/>
            </p:cNvSpPr>
            <p:nvPr/>
          </p:nvSpPr>
          <p:spPr bwMode="invGray">
            <a:xfrm>
              <a:off x="4688" y="3643"/>
              <a:ext cx="45" cy="60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1" name="Freeform 85"/>
            <p:cNvSpPr>
              <a:spLocks/>
            </p:cNvSpPr>
            <p:nvPr/>
          </p:nvSpPr>
          <p:spPr bwMode="invGray">
            <a:xfrm>
              <a:off x="4919" y="3594"/>
              <a:ext cx="53" cy="46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2" name="Freeform 86"/>
            <p:cNvSpPr>
              <a:spLocks/>
            </p:cNvSpPr>
            <p:nvPr/>
          </p:nvSpPr>
          <p:spPr bwMode="invGray">
            <a:xfrm>
              <a:off x="4759" y="3569"/>
              <a:ext cx="17" cy="23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3" name="Freeform 87"/>
            <p:cNvSpPr>
              <a:spLocks/>
            </p:cNvSpPr>
            <p:nvPr/>
          </p:nvSpPr>
          <p:spPr bwMode="invGray">
            <a:xfrm>
              <a:off x="4751" y="3547"/>
              <a:ext cx="20" cy="17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4" name="Freeform 88"/>
            <p:cNvSpPr>
              <a:spLocks/>
            </p:cNvSpPr>
            <p:nvPr/>
          </p:nvSpPr>
          <p:spPr bwMode="invGray">
            <a:xfrm>
              <a:off x="4598" y="3353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5" name="Freeform 89"/>
            <p:cNvSpPr>
              <a:spLocks/>
            </p:cNvSpPr>
            <p:nvPr/>
          </p:nvSpPr>
          <p:spPr bwMode="invGray">
            <a:xfrm>
              <a:off x="4632" y="3396"/>
              <a:ext cx="26" cy="33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6" name="Freeform 90"/>
            <p:cNvSpPr>
              <a:spLocks/>
            </p:cNvSpPr>
            <p:nvPr/>
          </p:nvSpPr>
          <p:spPr bwMode="invGray">
            <a:xfrm>
              <a:off x="4659" y="3459"/>
              <a:ext cx="28" cy="28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7" name="Freeform 91"/>
            <p:cNvSpPr>
              <a:spLocks/>
            </p:cNvSpPr>
            <p:nvPr/>
          </p:nvSpPr>
          <p:spPr bwMode="invGray">
            <a:xfrm>
              <a:off x="4693" y="3449"/>
              <a:ext cx="28" cy="26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8" name="Freeform 92"/>
            <p:cNvSpPr>
              <a:spLocks/>
            </p:cNvSpPr>
            <p:nvPr/>
          </p:nvSpPr>
          <p:spPr bwMode="invGray">
            <a:xfrm>
              <a:off x="4683" y="3413"/>
              <a:ext cx="26" cy="20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89" name="Freeform 93"/>
            <p:cNvSpPr>
              <a:spLocks/>
            </p:cNvSpPr>
            <p:nvPr/>
          </p:nvSpPr>
          <p:spPr bwMode="invGray">
            <a:xfrm>
              <a:off x="4657" y="3388"/>
              <a:ext cx="26" cy="35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0" name="Freeform 94"/>
            <p:cNvSpPr>
              <a:spLocks/>
            </p:cNvSpPr>
            <p:nvPr/>
          </p:nvSpPr>
          <p:spPr bwMode="invGray">
            <a:xfrm>
              <a:off x="4625" y="3372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1" name="Freeform 95"/>
            <p:cNvSpPr>
              <a:spLocks/>
            </p:cNvSpPr>
            <p:nvPr/>
          </p:nvSpPr>
          <p:spPr bwMode="invGray">
            <a:xfrm>
              <a:off x="4665" y="3425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2" name="Freeform 96"/>
            <p:cNvSpPr>
              <a:spLocks/>
            </p:cNvSpPr>
            <p:nvPr/>
          </p:nvSpPr>
          <p:spPr bwMode="invGray">
            <a:xfrm>
              <a:off x="3055" y="2051"/>
              <a:ext cx="141" cy="108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3" name="Freeform 97"/>
            <p:cNvSpPr>
              <a:spLocks/>
            </p:cNvSpPr>
            <p:nvPr/>
          </p:nvSpPr>
          <p:spPr bwMode="invGray">
            <a:xfrm>
              <a:off x="3139" y="2155"/>
              <a:ext cx="40" cy="12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4" name="Freeform 98"/>
            <p:cNvSpPr>
              <a:spLocks/>
            </p:cNvSpPr>
            <p:nvPr/>
          </p:nvSpPr>
          <p:spPr bwMode="invGray">
            <a:xfrm>
              <a:off x="3344" y="1999"/>
              <a:ext cx="42" cy="28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5" name="Freeform 99"/>
            <p:cNvSpPr>
              <a:spLocks/>
            </p:cNvSpPr>
            <p:nvPr/>
          </p:nvSpPr>
          <p:spPr bwMode="invGray">
            <a:xfrm>
              <a:off x="3374" y="2012"/>
              <a:ext cx="50" cy="20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6" name="Freeform 100"/>
            <p:cNvSpPr>
              <a:spLocks/>
            </p:cNvSpPr>
            <p:nvPr/>
          </p:nvSpPr>
          <p:spPr bwMode="invGray">
            <a:xfrm>
              <a:off x="3428" y="2015"/>
              <a:ext cx="50" cy="32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7" name="Freeform 101"/>
            <p:cNvSpPr>
              <a:spLocks/>
            </p:cNvSpPr>
            <p:nvPr/>
          </p:nvSpPr>
          <p:spPr bwMode="invGray">
            <a:xfrm>
              <a:off x="3777" y="2042"/>
              <a:ext cx="88" cy="31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8" name="Freeform 102"/>
            <p:cNvSpPr>
              <a:spLocks/>
            </p:cNvSpPr>
            <p:nvPr/>
          </p:nvSpPr>
          <p:spPr bwMode="invGray">
            <a:xfrm>
              <a:off x="3867" y="2041"/>
              <a:ext cx="46" cy="24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199" name="Freeform 103"/>
            <p:cNvSpPr>
              <a:spLocks/>
            </p:cNvSpPr>
            <p:nvPr/>
          </p:nvSpPr>
          <p:spPr bwMode="invGray">
            <a:xfrm>
              <a:off x="3846" y="2070"/>
              <a:ext cx="37" cy="17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0" name="Freeform 104"/>
            <p:cNvSpPr>
              <a:spLocks/>
            </p:cNvSpPr>
            <p:nvPr/>
          </p:nvSpPr>
          <p:spPr bwMode="invGray">
            <a:xfrm>
              <a:off x="4098" y="2294"/>
              <a:ext cx="76" cy="114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1" name="Freeform 105"/>
            <p:cNvSpPr>
              <a:spLocks/>
            </p:cNvSpPr>
            <p:nvPr/>
          </p:nvSpPr>
          <p:spPr bwMode="invGray">
            <a:xfrm>
              <a:off x="4159" y="2412"/>
              <a:ext cx="55" cy="78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2" name="Freeform 106"/>
            <p:cNvSpPr>
              <a:spLocks/>
            </p:cNvSpPr>
            <p:nvPr/>
          </p:nvSpPr>
          <p:spPr bwMode="invGray">
            <a:xfrm>
              <a:off x="4123" y="2492"/>
              <a:ext cx="109" cy="189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3" name="Freeform 107"/>
            <p:cNvSpPr>
              <a:spLocks/>
            </p:cNvSpPr>
            <p:nvPr/>
          </p:nvSpPr>
          <p:spPr bwMode="invGray">
            <a:xfrm>
              <a:off x="3062" y="1988"/>
              <a:ext cx="52" cy="30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4" name="Freeform 108"/>
            <p:cNvSpPr>
              <a:spLocks/>
            </p:cNvSpPr>
            <p:nvPr/>
          </p:nvSpPr>
          <p:spPr bwMode="invGray">
            <a:xfrm>
              <a:off x="2955" y="1997"/>
              <a:ext cx="19" cy="22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5" name="Freeform 109"/>
            <p:cNvSpPr>
              <a:spLocks/>
            </p:cNvSpPr>
            <p:nvPr/>
          </p:nvSpPr>
          <p:spPr bwMode="invGray">
            <a:xfrm>
              <a:off x="2979" y="1996"/>
              <a:ext cx="37" cy="27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6" name="Freeform 110"/>
            <p:cNvSpPr>
              <a:spLocks/>
            </p:cNvSpPr>
            <p:nvPr/>
          </p:nvSpPr>
          <p:spPr bwMode="invGray">
            <a:xfrm>
              <a:off x="3040" y="1987"/>
              <a:ext cx="20" cy="16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7" name="Freeform 111"/>
            <p:cNvSpPr>
              <a:spLocks/>
            </p:cNvSpPr>
            <p:nvPr/>
          </p:nvSpPr>
          <p:spPr bwMode="invGray">
            <a:xfrm>
              <a:off x="3022" y="2005"/>
              <a:ext cx="15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8" name="Freeform 112"/>
            <p:cNvSpPr>
              <a:spLocks/>
            </p:cNvSpPr>
            <p:nvPr/>
          </p:nvSpPr>
          <p:spPr bwMode="invGray">
            <a:xfrm>
              <a:off x="4162" y="2021"/>
              <a:ext cx="18" cy="33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09" name="Freeform 113"/>
            <p:cNvSpPr>
              <a:spLocks/>
            </p:cNvSpPr>
            <p:nvPr/>
          </p:nvSpPr>
          <p:spPr bwMode="invGray">
            <a:xfrm>
              <a:off x="3278" y="3473"/>
              <a:ext cx="31" cy="18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0" name="Freeform 114"/>
            <p:cNvSpPr>
              <a:spLocks/>
            </p:cNvSpPr>
            <p:nvPr/>
          </p:nvSpPr>
          <p:spPr bwMode="invGray">
            <a:xfrm>
              <a:off x="3318" y="3466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1" name="Freeform 115"/>
            <p:cNvSpPr>
              <a:spLocks/>
            </p:cNvSpPr>
            <p:nvPr/>
          </p:nvSpPr>
          <p:spPr bwMode="invGray">
            <a:xfrm>
              <a:off x="3251" y="3312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2" name="Freeform 116"/>
            <p:cNvSpPr>
              <a:spLocks/>
            </p:cNvSpPr>
            <p:nvPr/>
          </p:nvSpPr>
          <p:spPr bwMode="invGray">
            <a:xfrm>
              <a:off x="3311" y="3239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3" name="Freeform 117"/>
            <p:cNvSpPr>
              <a:spLocks/>
            </p:cNvSpPr>
            <p:nvPr/>
          </p:nvSpPr>
          <p:spPr bwMode="invGray">
            <a:xfrm>
              <a:off x="3287" y="3238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4" name="Freeform 118"/>
            <p:cNvSpPr>
              <a:spLocks/>
            </p:cNvSpPr>
            <p:nvPr/>
          </p:nvSpPr>
          <p:spPr bwMode="invGray">
            <a:xfrm>
              <a:off x="3276" y="3260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5" name="Freeform 119"/>
            <p:cNvSpPr>
              <a:spLocks/>
            </p:cNvSpPr>
            <p:nvPr/>
          </p:nvSpPr>
          <p:spPr bwMode="invGray">
            <a:xfrm>
              <a:off x="3251" y="3294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6" name="Freeform 120"/>
            <p:cNvSpPr>
              <a:spLocks/>
            </p:cNvSpPr>
            <p:nvPr/>
          </p:nvSpPr>
          <p:spPr bwMode="invGray">
            <a:xfrm>
              <a:off x="3270" y="3281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7" name="Freeform 121"/>
            <p:cNvSpPr>
              <a:spLocks/>
            </p:cNvSpPr>
            <p:nvPr/>
          </p:nvSpPr>
          <p:spPr bwMode="invGray">
            <a:xfrm>
              <a:off x="2537" y="229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8" name="Freeform 122"/>
            <p:cNvSpPr>
              <a:spLocks/>
            </p:cNvSpPr>
            <p:nvPr/>
          </p:nvSpPr>
          <p:spPr bwMode="invGray">
            <a:xfrm>
              <a:off x="2476" y="2259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  <p:sp>
          <p:nvSpPr>
            <p:cNvPr id="4219" name="Freeform 123"/>
            <p:cNvSpPr>
              <a:spLocks/>
            </p:cNvSpPr>
            <p:nvPr/>
          </p:nvSpPr>
          <p:spPr bwMode="inv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080808"/>
                </a:solidFill>
                <a:latin typeface="Arial"/>
              </a:endParaRPr>
            </a:p>
          </p:txBody>
        </p:sp>
      </p:grp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770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fld id="{3BC4EB11-2247-4AC6-B9DB-EDB795687584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705600" y="6477000"/>
            <a:ext cx="2286000" cy="168275"/>
          </a:xfrm>
        </p:spPr>
        <p:txBody>
          <a:bodyPr/>
          <a:lstStyle>
            <a:lvl1pPr algn="r"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657600" y="6477000"/>
            <a:ext cx="2133600" cy="168275"/>
          </a:xfrm>
        </p:spPr>
        <p:txBody>
          <a:bodyPr/>
          <a:lstStyle>
            <a:lvl1pPr algn="ctr"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4103" name="Picture 7" descr="artplus_nature_naturalcity42_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0450" y="3167063"/>
            <a:ext cx="4425950" cy="298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artplus_nature_naturalcity42_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6425" y="3352800"/>
            <a:ext cx="1654175" cy="87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artplus_nature_naturalcity42_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1269" y="3115849"/>
            <a:ext cx="1112838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artplus_nature_naturalcity42_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4275" y="4594225"/>
            <a:ext cx="4911725" cy="188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419600"/>
            <a:ext cx="6400800" cy="1143000"/>
          </a:xfrm>
        </p:spPr>
        <p:txBody>
          <a:bodyPr/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715000"/>
            <a:ext cx="64008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4105" name="Picture 9" descr="artplus_nature_naturalcity42_b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5888" y="3097213"/>
            <a:ext cx="29718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artplus_nature_naturalcity42_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993900"/>
            <a:ext cx="1546225" cy="166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artplus_nature_naturalcity42_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862263"/>
            <a:ext cx="623888" cy="57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24" name="Picture 128" descr="a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5988" y="155817"/>
            <a:ext cx="1803400" cy="207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25" name="Picture 129" descr="b_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3512" y="2459038"/>
            <a:ext cx="107950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126" descr="Logo BPKP copy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8972"/>
            <a:ext cx="103346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0979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34 -0.05903 L -0.03889 0.0414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0" y="502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3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93 -0.13565 C -0.03854 -0.12222 -0.30139 -0.10833 -0.43038 -0.05347 C -0.55938 0.00093 -0.67431 0.15602 -0.73455 0.19283 C -0.79479 0.23009 -0.78004 0.17431 -0.79201 0.16968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36" y="1828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3854 -0.01898 C -0.02934 -0.01551 -0.26632 0.00324 -0.36857 0.00139 C -0.47083 -0.00046 -0.51632 -0.03981 -0.57448 -0.02916 C -0.63264 -0.01851 -0.68767 0.04561 -0.71736 0.06528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95" y="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18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3" grpId="0" animBg="1"/>
      <p:bldP spid="4098" grpId="0"/>
      <p:bldP spid="409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2B13A4-EAB9-4337-9D02-40D3A64DEC97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6" descr="Logo BPKP copy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158"/>
            <a:ext cx="103346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53098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C21FA9-7D0D-4CE7-81F2-49AD54580203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833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BEBA77-3A25-41E0-9F56-CC39822DEDE3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266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8585C3-B413-4B84-AB38-122260D78849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822825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0300CC-6174-4B36-AF2C-1622AD81EE90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895941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B7E96-EE2F-40BD-907A-526AA28F8DFE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2635773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0FE70E-B7F1-4573-B180-4BA64B34E744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70750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C2CCE5-EC35-4C00-B47C-D6F13659783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555593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1B15A0-41A9-40E8-A651-A425FDA043A0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71573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51AC29-DF45-4832-BDF6-7C31AF98CD76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1632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D431B-26A7-46F5-9D22-ECC2DFA7DC79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92641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B93017AD-15BA-4209-8342-42DF83BBBBE4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1215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179EF6-CD76-4F3C-A463-C3B0C1CC47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85665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1B3390-C94E-4948-A28B-A812A6ABAD5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9218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88AE06-5A6D-4B11-99ED-FBAD40F08EA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81420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5BB456-4EF3-44CD-870C-B4D7F14F3D3B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56540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694EF2-4B8E-46DC-BAA0-0F55734A957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3426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C21FA9-7D0D-4CE7-81F2-49AD54580203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8000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85800" y="1828800"/>
            <a:ext cx="7772400" cy="4572000"/>
          </a:xfrm>
          <a:prstGeom prst="rect">
            <a:avLst/>
          </a:prstGeom>
        </p:spPr>
        <p:txBody>
          <a:bodyPr/>
          <a:lstStyle>
            <a:lvl1pPr>
              <a:defRPr sz="40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  <a:lvl2pPr>
              <a:defRPr sz="36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2pPr>
            <a:lvl3pPr>
              <a:defRPr sz="32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3pPr>
            <a:lvl4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4pPr>
            <a:lvl5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>
              <a:defRPr sz="36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78114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DABA43-7EC6-4867-90A3-502F3AA92D3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7306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EDD36A-FD72-4A74-9A81-A24CF9403E5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514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8DFC88-B91B-4F8E-ABE4-482429BDBDB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6937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FD6DA3-E715-41BA-B201-084508AAD4D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31268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1DF0F-F513-4475-B1C9-44222BD19A0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1019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1982C4-D141-4DB1-B47B-2EFB685F701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35913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A49C73-075C-4192-9940-BB08D233514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64871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82D0D-640F-4800-9F44-C34B455D720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8461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BC6F5F-E2A6-4B16-91A2-644F23DD5DE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05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BEBA77-3A25-41E0-9F56-CC39822DEDE3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079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D49CD4-C8C5-4310-818F-CD18B814B35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2919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9B76DB-1C7D-4612-BF9E-B94AD1D55F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79820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C2CCE5-EC35-4C00-B47C-D6F13659783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6964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179EF6-CD76-4F3C-A463-C3B0C1CC47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0067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1B3390-C94E-4948-A28B-A812A6ABAD5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7711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88AE06-5A6D-4B11-99ED-FBAD40F08EA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3337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5BB456-4EF3-44CD-870C-B4D7F14F3D3B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83046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694EF2-4B8E-46DC-BAA0-0F55734A957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64511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85800" y="1828800"/>
            <a:ext cx="7772400" cy="4572000"/>
          </a:xfrm>
          <a:prstGeom prst="rect">
            <a:avLst/>
          </a:prstGeom>
        </p:spPr>
        <p:txBody>
          <a:bodyPr/>
          <a:lstStyle>
            <a:lvl1pPr>
              <a:defRPr sz="40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  <a:lvl2pPr>
              <a:defRPr sz="36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2pPr>
            <a:lvl3pPr>
              <a:defRPr sz="32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3pPr>
            <a:lvl4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4pPr>
            <a:lvl5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>
              <a:defRPr sz="36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95924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DABA43-7EC6-4867-90A3-502F3AA92D3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951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8585C3-B413-4B84-AB38-122260D78849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4024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EDD36A-FD72-4A74-9A81-A24CF9403E5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43827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8DFC88-B91B-4F8E-ABE4-482429BDBDB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05530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FD6DA3-E715-41BA-B201-084508AAD4D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22472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1DF0F-F513-4475-B1C9-44222BD19A0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207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1982C4-D141-4DB1-B47B-2EFB685F701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2331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A49C73-075C-4192-9940-BB08D233514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9558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82D0D-640F-4800-9F44-C34B455D720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20316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BC6F5F-E2A6-4B16-91A2-644F23DD5DE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84164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D49CD4-C8C5-4310-818F-CD18B814B35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8148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9B76DB-1C7D-4612-BF9E-B94AD1D55F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22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0300CC-6174-4B36-AF2C-1622AD81EE90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28125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C2CCE5-EC35-4C00-B47C-D6F13659783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64007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179EF6-CD76-4F3C-A463-C3B0C1CC47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67778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1B3390-C94E-4948-A28B-A812A6ABAD5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0052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88AE06-5A6D-4B11-99ED-FBAD40F08EA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93698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5BB456-4EF3-44CD-870C-B4D7F14F3D3B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9324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694EF2-4B8E-46DC-BAA0-0F55734A957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1535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85800" y="1828800"/>
            <a:ext cx="7772400" cy="4572000"/>
          </a:xfrm>
          <a:prstGeom prst="rect">
            <a:avLst/>
          </a:prstGeom>
        </p:spPr>
        <p:txBody>
          <a:bodyPr/>
          <a:lstStyle>
            <a:lvl1pPr>
              <a:defRPr sz="40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  <a:lvl2pPr>
              <a:defRPr sz="36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2pPr>
            <a:lvl3pPr>
              <a:defRPr sz="32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3pPr>
            <a:lvl4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4pPr>
            <a:lvl5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>
              <a:defRPr sz="36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55904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DABA43-7EC6-4867-90A3-502F3AA92D3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54838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EDD36A-FD72-4A74-9A81-A24CF9403E5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06712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8DFC88-B91B-4F8E-ABE4-482429BDBDB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097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B7E96-EE2F-40BD-907A-526AA28F8DFE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158815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FD6DA3-E715-41BA-B201-084508AAD4D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1749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1DF0F-F513-4475-B1C9-44222BD19A0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1101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1982C4-D141-4DB1-B47B-2EFB685F701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53489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A49C73-075C-4192-9940-BB08D233514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9959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82D0D-640F-4800-9F44-C34B455D720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40943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BC6F5F-E2A6-4B16-91A2-644F23DD5DE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95323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D49CD4-C8C5-4310-818F-CD18B814B35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60185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9B76DB-1C7D-4612-BF9E-B94AD1D55F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07375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C2CCE5-EC35-4C00-B47C-D6F13659783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484898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179EF6-CD76-4F3C-A463-C3B0C1CC47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822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0FE70E-B7F1-4573-B180-4BA64B34E744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711340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1B3390-C94E-4948-A28B-A812A6ABAD5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50299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88AE06-5A6D-4B11-99ED-FBAD40F08EA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494097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5BB456-4EF3-44CD-870C-B4D7F14F3D3B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29316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694EF2-4B8E-46DC-BAA0-0F55734A957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288451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85800" y="1828800"/>
            <a:ext cx="7772400" cy="4572000"/>
          </a:xfrm>
          <a:prstGeom prst="rect">
            <a:avLst/>
          </a:prstGeom>
        </p:spPr>
        <p:txBody>
          <a:bodyPr/>
          <a:lstStyle>
            <a:lvl1pPr>
              <a:defRPr sz="40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  <a:lvl2pPr>
              <a:defRPr sz="36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2pPr>
            <a:lvl3pPr>
              <a:defRPr sz="32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3pPr>
            <a:lvl4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4pPr>
            <a:lvl5pPr>
              <a:defRPr sz="2800" b="1" cap="none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>
              <a:defRPr sz="36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lin Sans FB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724649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DABA43-7EC6-4867-90A3-502F3AA92D3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224594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EDD36A-FD72-4A74-9A81-A24CF9403E5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318862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8DFC88-B91B-4F8E-ABE4-482429BDBDB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57178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FD6DA3-E715-41BA-B201-084508AAD4D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0077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1DF0F-F513-4475-B1C9-44222BD19A0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594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1B15A0-41A9-40E8-A651-A425FDA043A0}" type="datetime1">
              <a:rPr lang="en-US" smtClean="0">
                <a:solidFill>
                  <a:srgbClr val="FFFFFF"/>
                </a:solidFill>
              </a:rPr>
              <a:pPr/>
              <a:t>9/2/2017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294621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1982C4-D141-4DB1-B47B-2EFB685F701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22438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A49C73-075C-4192-9940-BB08D233514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74446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82D0D-640F-4800-9F44-C34B455D720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713652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BC6F5F-E2A6-4B16-91A2-644F23DD5DE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26268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D49CD4-C8C5-4310-818F-CD18B814B35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608394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9B76DB-1C7D-4612-BF9E-B94AD1D55F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321518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C2CCE5-EC35-4C00-B47C-D6F13659783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445833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179EF6-CD76-4F3C-A463-C3B0C1CC47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35901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1B3390-C94E-4948-A28B-A812A6ABAD5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01557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88AE06-5A6D-4B11-99ED-FBAD40F08EA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602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23" Type="http://schemas.openxmlformats.org/officeDocument/2006/relationships/image" Target="../media/image10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Relationship Id="rId22" Type="http://schemas.openxmlformats.org/officeDocument/2006/relationships/image" Target="../media/image9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13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7.xml"/><Relationship Id="rId12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55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Relationship Id="rId14" Type="http://schemas.openxmlformats.org/officeDocument/2006/relationships/slideLayout" Target="../slideLayouts/slideLayout16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13" Type="http://schemas.openxmlformats.org/officeDocument/2006/relationships/slideLayout" Target="../slideLayouts/slideLayout188.xml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12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0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Relationship Id="rId14" Type="http://schemas.openxmlformats.org/officeDocument/2006/relationships/slideLayout" Target="../slideLayouts/slideLayout18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slideLayout" Target="../slideLayouts/slideLayout20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1.xml"/><Relationship Id="rId13" Type="http://schemas.openxmlformats.org/officeDocument/2006/relationships/slideLayout" Target="../slideLayouts/slideLayout216.xml"/><Relationship Id="rId3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10.xml"/><Relationship Id="rId12" Type="http://schemas.openxmlformats.org/officeDocument/2006/relationships/slideLayout" Target="../slideLayouts/slideLayout215.xml"/><Relationship Id="rId2" Type="http://schemas.openxmlformats.org/officeDocument/2006/relationships/slideLayout" Target="../slideLayouts/slideLayout205.xml"/><Relationship Id="rId1" Type="http://schemas.openxmlformats.org/officeDocument/2006/relationships/slideLayout" Target="../slideLayouts/slideLayout204.xml"/><Relationship Id="rId6" Type="http://schemas.openxmlformats.org/officeDocument/2006/relationships/slideLayout" Target="../slideLayouts/slideLayout209.xml"/><Relationship Id="rId11" Type="http://schemas.openxmlformats.org/officeDocument/2006/relationships/slideLayout" Target="../slideLayouts/slideLayout214.xml"/><Relationship Id="rId5" Type="http://schemas.openxmlformats.org/officeDocument/2006/relationships/slideLayout" Target="../slideLayouts/slideLayout208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213.xml"/><Relationship Id="rId4" Type="http://schemas.openxmlformats.org/officeDocument/2006/relationships/slideLayout" Target="../slideLayouts/slideLayout207.xml"/><Relationship Id="rId9" Type="http://schemas.openxmlformats.org/officeDocument/2006/relationships/slideLayout" Target="../slideLayouts/slideLayout212.xml"/><Relationship Id="rId14" Type="http://schemas.openxmlformats.org/officeDocument/2006/relationships/slideLayout" Target="../slideLayouts/slideLayout21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5.xml"/><Relationship Id="rId13" Type="http://schemas.openxmlformats.org/officeDocument/2006/relationships/slideLayout" Target="../slideLayouts/slideLayout230.xml"/><Relationship Id="rId3" Type="http://schemas.openxmlformats.org/officeDocument/2006/relationships/slideLayout" Target="../slideLayouts/slideLayout220.xml"/><Relationship Id="rId7" Type="http://schemas.openxmlformats.org/officeDocument/2006/relationships/slideLayout" Target="../slideLayouts/slideLayout224.xml"/><Relationship Id="rId12" Type="http://schemas.openxmlformats.org/officeDocument/2006/relationships/slideLayout" Target="../slideLayouts/slideLayout229.xml"/><Relationship Id="rId2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8.xml"/><Relationship Id="rId6" Type="http://schemas.openxmlformats.org/officeDocument/2006/relationships/slideLayout" Target="../slideLayouts/slideLayout223.xml"/><Relationship Id="rId11" Type="http://schemas.openxmlformats.org/officeDocument/2006/relationships/slideLayout" Target="../slideLayouts/slideLayout228.xml"/><Relationship Id="rId5" Type="http://schemas.openxmlformats.org/officeDocument/2006/relationships/slideLayout" Target="../slideLayouts/slideLayout222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227.xml"/><Relationship Id="rId4" Type="http://schemas.openxmlformats.org/officeDocument/2006/relationships/slideLayout" Target="../slideLayouts/slideLayout221.xml"/><Relationship Id="rId9" Type="http://schemas.openxmlformats.org/officeDocument/2006/relationships/slideLayout" Target="../slideLayouts/slideLayout226.xml"/><Relationship Id="rId14" Type="http://schemas.openxmlformats.org/officeDocument/2006/relationships/slideLayout" Target="../slideLayouts/slideLayout231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theme" Target="../theme/theme16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234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238.xml"/><Relationship Id="rId12" Type="http://schemas.openxmlformats.org/officeDocument/2006/relationships/slideLayout" Target="../slideLayouts/slideLayout24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33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5" Type="http://schemas.openxmlformats.org/officeDocument/2006/relationships/image" Target="../media/image2.png"/><Relationship Id="rId23" Type="http://schemas.openxmlformats.org/officeDocument/2006/relationships/image" Target="../media/image10.png"/><Relationship Id="rId10" Type="http://schemas.openxmlformats.org/officeDocument/2006/relationships/slideLayout" Target="../slideLayouts/slideLayout241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Relationship Id="rId14" Type="http://schemas.openxmlformats.org/officeDocument/2006/relationships/image" Target="../media/image1.jpeg"/><Relationship Id="rId22" Type="http://schemas.openxmlformats.org/officeDocument/2006/relationships/image" Target="../media/image9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1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17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86.xml"/><Relationship Id="rId16" Type="http://schemas.openxmlformats.org/officeDocument/2006/relationships/slideLayout" Target="../slideLayouts/slideLayout100.xm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4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33.xml"/><Relationship Id="rId1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36.xm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30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3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image" Target="../media/image2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Picture 19" descr="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080808"/>
              </a:solidFill>
              <a:latin typeface="Arial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9552F9A-455D-45C0-B2F3-AB76F6ED58B4}" type="datetime1">
              <a:rPr lang="en-US" smtClean="0">
                <a:solidFill>
                  <a:srgbClr val="FFFFFF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9/2/2017</a:t>
            </a:fld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A5BA334-1CC2-4F85-B88F-9623833C4FB1}" type="slidenum">
              <a:rPr lang="en-US" smtClean="0">
                <a:solidFill>
                  <a:srgbClr val="FFFFFF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033" name="Picture 9" descr="artplus_nature_naturalcity42_a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rtplus_nature_naturalcity42_b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artplus_nature_naturalcity42_e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rtplus_nature_naturalcity42_d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artplus_nature_naturalcity42_i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rtplus_nature_naturalcity42_c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artplus_nature_naturalcity42_f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6388" y="6334125"/>
            <a:ext cx="1370012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44" name="Picture 20" descr="a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1338" y="498474"/>
            <a:ext cx="942975" cy="108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b_1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39812"/>
            <a:ext cx="825500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817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  <p:sldLayoutId id="2147484077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C -0.07761 -0.0162 -0.31684 -0.08704 -0.46563 -0.09514 C -0.61459 -0.10301 -0.804 -0.0588 -0.89288 -0.04907 " pathEditMode="relative" rAng="0" ptsTypes="aaa">
                                      <p:cBhvr>
                                        <p:cTn id="9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53" y="-516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9352 C -0.02761 0.09213 0.00712 0.09143 0.02014 0.08727 C 0.03316 0.0831 0.03246 0.0831 0.04253 0.06782 C 0.05243 0.05301 0.07118 0.01134 0.07934 -0.00324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483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66"/>
            </a:gs>
            <a:gs pos="100000">
              <a:srgbClr val="FF99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256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8C3B324-C77B-48A6-9600-F52EDD3F92A7}" type="slidenum">
              <a:rPr lang="en-US">
                <a:solidFill>
                  <a:srgbClr val="000000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25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7" r:id="rId1"/>
    <p:sldLayoutId id="2147484258" r:id="rId2"/>
    <p:sldLayoutId id="2147484259" r:id="rId3"/>
    <p:sldLayoutId id="2147484260" r:id="rId4"/>
    <p:sldLayoutId id="2147484261" r:id="rId5"/>
    <p:sldLayoutId id="2147484262" r:id="rId6"/>
    <p:sldLayoutId id="2147484263" r:id="rId7"/>
    <p:sldLayoutId id="2147484264" r:id="rId8"/>
    <p:sldLayoutId id="2147484265" r:id="rId9"/>
    <p:sldLayoutId id="2147484266" r:id="rId10"/>
    <p:sldLayoutId id="2147484267" r:id="rId11"/>
    <p:sldLayoutId id="2147484268" r:id="rId12"/>
    <p:sldLayoutId id="2147484269" r:id="rId13"/>
    <p:sldLayoutId id="2147484270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48F1D22-FB27-4B3C-9816-EEC0B1D8600A}" type="datetimeFigureOut">
              <a:rPr lang="id-ID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02/09/2017</a:t>
            </a:fld>
            <a:endParaRPr lang="id-ID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52A198-079C-4466-83FB-04D9B797D8D5}" type="slidenum">
              <a:rPr lang="id-ID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889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2" r:id="rId1"/>
    <p:sldLayoutId id="2147484273" r:id="rId2"/>
    <p:sldLayoutId id="2147484274" r:id="rId3"/>
    <p:sldLayoutId id="2147484275" r:id="rId4"/>
    <p:sldLayoutId id="2147484276" r:id="rId5"/>
    <p:sldLayoutId id="2147484277" r:id="rId6"/>
    <p:sldLayoutId id="2147484278" r:id="rId7"/>
    <p:sldLayoutId id="2147484279" r:id="rId8"/>
    <p:sldLayoutId id="2147484280" r:id="rId9"/>
    <p:sldLayoutId id="2147484281" r:id="rId10"/>
    <p:sldLayoutId id="214748428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66"/>
            </a:gs>
            <a:gs pos="100000">
              <a:srgbClr val="FF99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256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8C3B324-C77B-48A6-9600-F52EDD3F92A7}" type="slidenum">
              <a:rPr lang="en-US">
                <a:solidFill>
                  <a:srgbClr val="000000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9828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4" r:id="rId1"/>
    <p:sldLayoutId id="2147484285" r:id="rId2"/>
    <p:sldLayoutId id="2147484286" r:id="rId3"/>
    <p:sldLayoutId id="2147484287" r:id="rId4"/>
    <p:sldLayoutId id="2147484288" r:id="rId5"/>
    <p:sldLayoutId id="2147484289" r:id="rId6"/>
    <p:sldLayoutId id="2147484290" r:id="rId7"/>
    <p:sldLayoutId id="2147484291" r:id="rId8"/>
    <p:sldLayoutId id="2147484292" r:id="rId9"/>
    <p:sldLayoutId id="2147484293" r:id="rId10"/>
    <p:sldLayoutId id="2147484294" r:id="rId11"/>
    <p:sldLayoutId id="2147484295" r:id="rId12"/>
    <p:sldLayoutId id="2147484296" r:id="rId13"/>
    <p:sldLayoutId id="214748429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66"/>
            </a:gs>
            <a:gs pos="100000">
              <a:srgbClr val="FF99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256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8C3B324-C77B-48A6-9600-F52EDD3F92A7}" type="slidenum">
              <a:rPr lang="en-US">
                <a:solidFill>
                  <a:srgbClr val="000000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468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9" r:id="rId1"/>
    <p:sldLayoutId id="2147484300" r:id="rId2"/>
    <p:sldLayoutId id="2147484301" r:id="rId3"/>
    <p:sldLayoutId id="2147484302" r:id="rId4"/>
    <p:sldLayoutId id="2147484303" r:id="rId5"/>
    <p:sldLayoutId id="2147484304" r:id="rId6"/>
    <p:sldLayoutId id="2147484305" r:id="rId7"/>
    <p:sldLayoutId id="2147484306" r:id="rId8"/>
    <p:sldLayoutId id="2147484307" r:id="rId9"/>
    <p:sldLayoutId id="2147484308" r:id="rId10"/>
    <p:sldLayoutId id="2147484309" r:id="rId11"/>
    <p:sldLayoutId id="2147484310" r:id="rId12"/>
    <p:sldLayoutId id="2147484311" r:id="rId13"/>
    <p:sldLayoutId id="214748431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66"/>
            </a:gs>
            <a:gs pos="100000">
              <a:srgbClr val="FF99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256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8C3B324-C77B-48A6-9600-F52EDD3F92A7}" type="slidenum">
              <a:rPr lang="en-US">
                <a:solidFill>
                  <a:srgbClr val="000000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3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4" r:id="rId1"/>
    <p:sldLayoutId id="2147484315" r:id="rId2"/>
    <p:sldLayoutId id="2147484316" r:id="rId3"/>
    <p:sldLayoutId id="2147484317" r:id="rId4"/>
    <p:sldLayoutId id="2147484318" r:id="rId5"/>
    <p:sldLayoutId id="2147484319" r:id="rId6"/>
    <p:sldLayoutId id="2147484320" r:id="rId7"/>
    <p:sldLayoutId id="2147484321" r:id="rId8"/>
    <p:sldLayoutId id="2147484322" r:id="rId9"/>
    <p:sldLayoutId id="2147484323" r:id="rId10"/>
    <p:sldLayoutId id="2147484324" r:id="rId11"/>
    <p:sldLayoutId id="2147484325" r:id="rId12"/>
    <p:sldLayoutId id="2147484326" r:id="rId13"/>
    <p:sldLayoutId id="214748432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66"/>
            </a:gs>
            <a:gs pos="100000">
              <a:srgbClr val="FF99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256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56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8C3B324-C77B-48A6-9600-F52EDD3F92A7}" type="slidenum">
              <a:rPr lang="en-US">
                <a:solidFill>
                  <a:srgbClr val="000000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8036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9" r:id="rId1"/>
    <p:sldLayoutId id="2147484330" r:id="rId2"/>
    <p:sldLayoutId id="2147484331" r:id="rId3"/>
    <p:sldLayoutId id="2147484332" r:id="rId4"/>
    <p:sldLayoutId id="2147484333" r:id="rId5"/>
    <p:sldLayoutId id="2147484334" r:id="rId6"/>
    <p:sldLayoutId id="2147484335" r:id="rId7"/>
    <p:sldLayoutId id="2147484336" r:id="rId8"/>
    <p:sldLayoutId id="2147484337" r:id="rId9"/>
    <p:sldLayoutId id="2147484338" r:id="rId10"/>
    <p:sldLayoutId id="2147484339" r:id="rId11"/>
    <p:sldLayoutId id="2147484340" r:id="rId12"/>
    <p:sldLayoutId id="2147484341" r:id="rId13"/>
    <p:sldLayoutId id="214748434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Picture 19" descr="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080808"/>
              </a:solidFill>
              <a:latin typeface="Arial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9552F9A-455D-45C0-B2F3-AB76F6ED58B4}" type="datetime1">
              <a:rPr lang="en-US" smtClean="0">
                <a:solidFill>
                  <a:srgbClr val="FFFFFF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9/2/2017</a:t>
            </a:fld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A5BA334-1CC2-4F85-B88F-9623833C4FB1}" type="slidenum">
              <a:rPr lang="en-US" smtClean="0">
                <a:solidFill>
                  <a:srgbClr val="FFFFFF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033" name="Picture 9" descr="artplus_nature_naturalcity42_a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rtplus_nature_naturalcity42_b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artplus_nature_naturalcity42_e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rtplus_nature_naturalcity42_d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artplus_nature_naturalcity42_i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rtplus_nature_naturalcity42_c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artplus_nature_naturalcity42_f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6388" y="6334125"/>
            <a:ext cx="1370012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44" name="Picture 20" descr="a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1338" y="498474"/>
            <a:ext cx="942975" cy="108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b_1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39812"/>
            <a:ext cx="825500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0236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4" r:id="rId1"/>
    <p:sldLayoutId id="2147484345" r:id="rId2"/>
    <p:sldLayoutId id="2147484346" r:id="rId3"/>
    <p:sldLayoutId id="2147484347" r:id="rId4"/>
    <p:sldLayoutId id="2147484348" r:id="rId5"/>
    <p:sldLayoutId id="2147484349" r:id="rId6"/>
    <p:sldLayoutId id="2147484350" r:id="rId7"/>
    <p:sldLayoutId id="2147484351" r:id="rId8"/>
    <p:sldLayoutId id="2147484352" r:id="rId9"/>
    <p:sldLayoutId id="2147484353" r:id="rId10"/>
    <p:sldLayoutId id="2147484354" r:id="rId11"/>
    <p:sldLayoutId id="2147484355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C -0.07761 -0.0162 -0.31684 -0.08704 -0.46563 -0.09514 C -0.61459 -0.10301 -0.804 -0.0588 -0.89288 -0.04907 " pathEditMode="relative" rAng="0" ptsTypes="aaa">
                                      <p:cBhvr>
                                        <p:cTn id="9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53" y="-516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9352 C -0.02761 0.09213 0.00712 0.09143 0.02014 0.08727 C 0.03316 0.0831 0.03246 0.0831 0.04253 0.06782 C 0.05243 0.05301 0.07118 0.01134 0.07934 -0.00324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483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/>
            </a:lvl1pPr>
          </a:lstStyle>
          <a:p>
            <a:pPr>
              <a:defRPr/>
            </a:pPr>
            <a:fld id="{4E8406FF-CC0C-4041-BF3F-6F82148F52FD}" type="slidenum">
              <a: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390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  <p:sldLayoutId id="2147484109" r:id="rId12"/>
    <p:sldLayoutId id="2147484110" r:id="rId13"/>
    <p:sldLayoutId id="2147484111" r:id="rId14"/>
    <p:sldLayoutId id="2147484112" r:id="rId15"/>
    <p:sldLayoutId id="2147484113" r:id="rId16"/>
    <p:sldLayoutId id="2147484114" r:id="rId17"/>
    <p:sldLayoutId id="2147484115" r:id="rId18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/>
            </a:lvl1pPr>
          </a:lstStyle>
          <a:p>
            <a:pPr>
              <a:defRPr/>
            </a:pPr>
            <a:fld id="{4E8406FF-CC0C-4041-BF3F-6F82148F52FD}" type="slidenum">
              <a: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278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/>
            </a:lvl1pPr>
          </a:lstStyle>
          <a:p>
            <a:pPr>
              <a:defRPr/>
            </a:pPr>
            <a:fld id="{4E8406FF-CC0C-4041-BF3F-6F82148F52FD}" type="slidenum">
              <a: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116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6" r:id="rId1"/>
    <p:sldLayoutId id="2147484137" r:id="rId2"/>
    <p:sldLayoutId id="2147484138" r:id="rId3"/>
    <p:sldLayoutId id="2147484139" r:id="rId4"/>
    <p:sldLayoutId id="2147484140" r:id="rId5"/>
    <p:sldLayoutId id="2147484141" r:id="rId6"/>
    <p:sldLayoutId id="2147484142" r:id="rId7"/>
    <p:sldLayoutId id="2147484143" r:id="rId8"/>
    <p:sldLayoutId id="2147484144" r:id="rId9"/>
    <p:sldLayoutId id="2147484145" r:id="rId10"/>
    <p:sldLayoutId id="2147484146" r:id="rId11"/>
    <p:sldLayoutId id="2147484147" r:id="rId12"/>
    <p:sldLayoutId id="2147484148" r:id="rId13"/>
    <p:sldLayoutId id="2147484149" r:id="rId14"/>
    <p:sldLayoutId id="2147484150" r:id="rId15"/>
    <p:sldLayoutId id="2147484151" r:id="rId16"/>
    <p:sldLayoutId id="2147484152" r:id="rId17"/>
    <p:sldLayoutId id="2147484153" r:id="rId18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/>
            </a:lvl1pPr>
          </a:lstStyle>
          <a:p>
            <a:pPr>
              <a:defRPr/>
            </a:pPr>
            <a:fld id="{4E8406FF-CC0C-4041-BF3F-6F82148F52FD}" type="slidenum">
              <a: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50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  <p:sldLayoutId id="2147484166" r:id="rId12"/>
    <p:sldLayoutId id="2147484167" r:id="rId13"/>
    <p:sldLayoutId id="2147484168" r:id="rId14"/>
    <p:sldLayoutId id="2147484169" r:id="rId15"/>
    <p:sldLayoutId id="2147484170" r:id="rId16"/>
    <p:sldLayoutId id="2147484171" r:id="rId17"/>
    <p:sldLayoutId id="2147484172" r:id="rId18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/>
            </a:lvl1pPr>
          </a:lstStyle>
          <a:p>
            <a:pPr>
              <a:defRPr/>
            </a:pPr>
            <a:fld id="{4E8406FF-CC0C-4041-BF3F-6F82148F52FD}" type="slidenum">
              <a: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168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  <p:sldLayoutId id="2147484185" r:id="rId12"/>
    <p:sldLayoutId id="2147484186" r:id="rId13"/>
    <p:sldLayoutId id="2147484187" r:id="rId14"/>
    <p:sldLayoutId id="2147484188" r:id="rId15"/>
    <p:sldLayoutId id="2147484189" r:id="rId16"/>
    <p:sldLayoutId id="2147484190" r:id="rId17"/>
    <p:sldLayoutId id="2147484191" r:id="rId18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/>
            </a:lvl1pPr>
          </a:lstStyle>
          <a:p>
            <a:pPr>
              <a:defRPr/>
            </a:pPr>
            <a:fld id="{4E8406FF-CC0C-4041-BF3F-6F82148F52FD}" type="slidenum">
              <a: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0282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94" r:id="rId2"/>
    <p:sldLayoutId id="2147484195" r:id="rId3"/>
    <p:sldLayoutId id="2147484196" r:id="rId4"/>
    <p:sldLayoutId id="2147484197" r:id="rId5"/>
    <p:sldLayoutId id="2147484198" r:id="rId6"/>
    <p:sldLayoutId id="2147484199" r:id="rId7"/>
    <p:sldLayoutId id="2147484200" r:id="rId8"/>
    <p:sldLayoutId id="2147484201" r:id="rId9"/>
    <p:sldLayoutId id="2147484202" r:id="rId10"/>
    <p:sldLayoutId id="2147484203" r:id="rId11"/>
    <p:sldLayoutId id="2147484204" r:id="rId12"/>
    <p:sldLayoutId id="2147484205" r:id="rId13"/>
    <p:sldLayoutId id="2147484206" r:id="rId14"/>
    <p:sldLayoutId id="2147484207" r:id="rId15"/>
    <p:sldLayoutId id="2147484208" r:id="rId16"/>
    <p:sldLayoutId id="2147484209" r:id="rId17"/>
    <p:sldLayoutId id="2147484210" r:id="rId18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/>
            </a:lvl1pPr>
          </a:lstStyle>
          <a:p>
            <a:pPr>
              <a:defRPr/>
            </a:pPr>
            <a:fld id="{4E8406FF-CC0C-4041-BF3F-6F82148F52FD}" type="slidenum">
              <a: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4899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  <p:sldLayoutId id="2147484223" r:id="rId12"/>
    <p:sldLayoutId id="2147484224" r:id="rId13"/>
    <p:sldLayoutId id="2147484225" r:id="rId14"/>
    <p:sldLayoutId id="2147484226" r:id="rId15"/>
    <p:sldLayoutId id="2147484227" r:id="rId16"/>
    <p:sldLayoutId id="2147484228" r:id="rId17"/>
    <p:sldLayoutId id="2147484229" r:id="rId18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rgbClr val="FF99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9A03424-92D3-43FA-959A-560D3423B2E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457200"/>
            <a:ext cx="1524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22854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32" r:id="rId2"/>
    <p:sldLayoutId id="2147484233" r:id="rId3"/>
    <p:sldLayoutId id="2147484234" r:id="rId4"/>
    <p:sldLayoutId id="2147484235" r:id="rId5"/>
    <p:sldLayoutId id="2147484236" r:id="rId6"/>
    <p:sldLayoutId id="2147484237" r:id="rId7"/>
    <p:sldLayoutId id="2147484238" r:id="rId8"/>
    <p:sldLayoutId id="2147484239" r:id="rId9"/>
    <p:sldLayoutId id="2147484240" r:id="rId10"/>
    <p:sldLayoutId id="2147484241" r:id="rId11"/>
    <p:sldLayoutId id="2147484242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SPIP%20Kota%20Padang%20Inna%20Muara/KERTAS%20KERJA/CSA/04.Form%20CSA%20Blank.xlsx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SPIP%20Kota%20Padang%20Inna%20Muara/KERTAS%20KERJA/CSA/04.Form%20CSA%20Blank.xlsx" TargetMode="Externa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8.xml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228600"/>
            <a:ext cx="8686800" cy="3733800"/>
          </a:xfrm>
        </p:spPr>
        <p:txBody>
          <a:bodyPr/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tx1"/>
                </a:solidFill>
              </a:rPr>
              <a:t>BIMBINGAN TEKNIS PENINGKATAN MATURITAS SPIP ( RTP )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PEMERINTAH </a:t>
            </a:r>
            <a:r>
              <a:rPr lang="id-ID" dirty="0" smtClean="0">
                <a:solidFill>
                  <a:schemeClr val="tx1"/>
                </a:solidFill>
              </a:rPr>
              <a:t>PROVINSI SUMATERA BARAT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600" y="4724400"/>
            <a:ext cx="6400800" cy="381000"/>
          </a:xfrm>
        </p:spPr>
        <p:txBody>
          <a:bodyPr/>
          <a:lstStyle/>
          <a:p>
            <a:pPr algn="ctr"/>
            <a:r>
              <a:rPr lang="id-ID" dirty="0" smtClean="0"/>
              <a:t>DEDY IRAWAN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762000" y="6154994"/>
            <a:ext cx="5181600" cy="3220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</a:t>
            </a:r>
            <a:r>
              <a:rPr lang="id-ID" dirty="0" smtClean="0"/>
              <a:t>dang</a:t>
            </a:r>
            <a:r>
              <a:rPr lang="en-US" dirty="0" smtClean="0"/>
              <a:t> </a:t>
            </a:r>
            <a:r>
              <a:rPr lang="en-US" dirty="0" smtClean="0"/>
              <a:t>, </a:t>
            </a:r>
            <a:r>
              <a:rPr lang="id-ID" dirty="0" smtClean="0"/>
              <a:t>5</a:t>
            </a:r>
            <a:r>
              <a:rPr lang="en-US" dirty="0" smtClean="0"/>
              <a:t>-</a:t>
            </a:r>
            <a:r>
              <a:rPr lang="id-ID" dirty="0" smtClean="0"/>
              <a:t>6</a:t>
            </a:r>
            <a:r>
              <a:rPr lang="en-US" dirty="0" smtClean="0"/>
              <a:t> </a:t>
            </a:r>
            <a:r>
              <a:rPr lang="id-ID" dirty="0" smtClean="0"/>
              <a:t>September </a:t>
            </a:r>
            <a:r>
              <a:rPr lang="en-US" dirty="0" smtClean="0"/>
              <a:t>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2730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Resiko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Risiko didefinisikan sebagai kemungkinan bahwa suatu peristiwa akan terjadi dan mempengaruhi  pencapaian </a:t>
            </a:r>
            <a:r>
              <a:rPr lang="id-ID" dirty="0" smtClean="0"/>
              <a:t>tujuan</a:t>
            </a:r>
            <a:endParaRPr lang="en-US" dirty="0" smtClean="0"/>
          </a:p>
          <a:p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kemungkinan</a:t>
            </a:r>
            <a:r>
              <a:rPr lang="en-US" dirty="0"/>
              <a:t> </a:t>
            </a:r>
            <a:r>
              <a:rPr lang="en-US" dirty="0" err="1"/>
              <a:t>kejadian</a:t>
            </a:r>
            <a:r>
              <a:rPr lang="en-US" dirty="0"/>
              <a:t> yang </a:t>
            </a:r>
            <a:r>
              <a:rPr lang="en-US" dirty="0" err="1"/>
              <a:t>mengancam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sasaran</a:t>
            </a:r>
            <a:r>
              <a:rPr lang="en-US" dirty="0"/>
              <a:t> </a:t>
            </a:r>
            <a:r>
              <a:rPr lang="en-US" dirty="0" err="1"/>
              <a:t>Instansi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10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873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382000" cy="4953000"/>
          </a:xfrm>
        </p:spPr>
        <p:txBody>
          <a:bodyPr/>
          <a:lstStyle/>
          <a:p>
            <a:r>
              <a:rPr lang="id-ID" dirty="0"/>
              <a:t>Penilaian </a:t>
            </a:r>
            <a:r>
              <a:rPr lang="en-US" dirty="0" err="1"/>
              <a:t>Resiko</a:t>
            </a:r>
            <a:r>
              <a:rPr lang="en-US" dirty="0"/>
              <a:t> </a:t>
            </a:r>
            <a:r>
              <a:rPr lang="id-ID" dirty="0"/>
              <a:t>membentuk dasar untuk menentukan bagaimana resiko akan dikelola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17570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11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31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Penilaian Lingkungan Pengendalian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160591"/>
            <a:ext cx="6410673" cy="13404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3200" b="1" dirty="0"/>
              <a:t>CONTROL ENVIRONMENT</a:t>
            </a:r>
          </a:p>
          <a:p>
            <a:pPr marL="0" indent="0">
              <a:buNone/>
            </a:pPr>
            <a:r>
              <a:rPr lang="id-ID" sz="3200" b="1" dirty="0"/>
              <a:t>EVALUATION (CEE</a:t>
            </a:r>
            <a:r>
              <a:rPr lang="id-ID" sz="3200" b="1" dirty="0" smtClean="0"/>
              <a:t>)</a:t>
            </a:r>
            <a:endParaRPr lang="id-ID" sz="3200" b="1" dirty="0"/>
          </a:p>
        </p:txBody>
      </p:sp>
    </p:spTree>
    <p:extLst>
      <p:ext uri="{BB962C8B-B14F-4D97-AF65-F5344CB8AC3E}">
        <p14:creationId xmlns:p14="http://schemas.microsoft.com/office/powerpoint/2010/main" xmlns="" val="295148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K</a:t>
            </a:r>
            <a:r>
              <a:rPr lang="en-US" dirty="0" err="1" smtClean="0"/>
              <a:t>ondisi</a:t>
            </a:r>
            <a:r>
              <a:rPr lang="en-US" dirty="0" smtClean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Instansi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yang </a:t>
            </a:r>
            <a:r>
              <a:rPr lang="en-US" dirty="0" err="1"/>
              <a:t>memengaruhi</a:t>
            </a:r>
            <a:r>
              <a:rPr lang="en-US" dirty="0"/>
              <a:t> </a:t>
            </a:r>
            <a:r>
              <a:rPr lang="en-US" dirty="0" err="1"/>
              <a:t>efektivitas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intern. </a:t>
            </a:r>
          </a:p>
          <a:p>
            <a:r>
              <a:rPr lang="en-US" dirty="0" smtClean="0"/>
              <a:t>S</a:t>
            </a:r>
            <a:r>
              <a:rPr lang="id-ID" dirty="0" smtClean="0"/>
              <a:t>eperangkat </a:t>
            </a:r>
            <a:r>
              <a:rPr lang="id-ID" dirty="0"/>
              <a:t>standar, proses, dan struktur yang memberikan dasar untuk melaksanakan pengendalian internal di seluruh organisasi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13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259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390" y="1066800"/>
            <a:ext cx="8229600" cy="55474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dirty="0"/>
              <a:t>CEE</a:t>
            </a:r>
            <a:br>
              <a:rPr lang="en-US" sz="2800" dirty="0"/>
            </a:br>
            <a:r>
              <a:rPr lang="en-US" sz="2800" dirty="0"/>
              <a:t>Control Environment Evaluation</a:t>
            </a:r>
            <a:br>
              <a:rPr lang="en-US" sz="2800" dirty="0"/>
            </a:b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Evaluasi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lingkungan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</a:rPr>
              <a:t>Pengendalian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800" dirty="0">
                <a:solidFill>
                  <a:schemeClr val="accent1">
                    <a:lumMod val="75000"/>
                  </a:schemeClr>
                </a:solidFill>
              </a:rPr>
            </a:br>
            <a:endParaRPr lang="id-ID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56" y="2276872"/>
            <a:ext cx="8157592" cy="3744416"/>
          </a:xfrm>
        </p:spPr>
        <p:txBody>
          <a:bodyPr/>
          <a:lstStyle/>
          <a:p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Penilaian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lingkungan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pengendalian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pada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suatu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unit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organisasi</a:t>
            </a:r>
            <a:r>
              <a:rPr lang="id-ID" sz="2400" kern="14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en-US" sz="2400" kern="1400" dirty="0" smtClean="0">
              <a:solidFill>
                <a:srgbClr val="000000"/>
              </a:solidFill>
              <a:latin typeface="Times New Roman"/>
            </a:endParaRPr>
          </a:p>
          <a:p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Menggunakan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kern="1400" dirty="0" err="1" smtClean="0">
                <a:solidFill>
                  <a:srgbClr val="000000"/>
                </a:solidFill>
                <a:latin typeface="Times New Roman"/>
              </a:rPr>
              <a:t>pendekatan</a:t>
            </a:r>
            <a:r>
              <a:rPr lang="en-US" sz="2400" kern="1400" dirty="0" smtClean="0">
                <a:solidFill>
                  <a:srgbClr val="000000"/>
                </a:solidFill>
                <a:latin typeface="Times New Roman"/>
              </a:rPr>
              <a:t> CSA (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</a:rPr>
              <a:t>Control Self Assessment)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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mengikutsertakan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FF0000"/>
                </a:solidFill>
                <a:latin typeface="Times New Roman"/>
                <a:sym typeface="Wingdings" pitchFamily="2" charset="2"/>
              </a:rPr>
              <a:t>manajemen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dan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FF0000"/>
                </a:solidFill>
                <a:latin typeface="Times New Roman"/>
                <a:sym typeface="Wingdings" pitchFamily="2" charset="2"/>
              </a:rPr>
              <a:t>staf</a:t>
            </a:r>
            <a:r>
              <a:rPr lang="en-US" sz="2400" i="1" kern="1400" dirty="0" smtClean="0">
                <a:solidFill>
                  <a:srgbClr val="FF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dalam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menilai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/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membangun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SPIP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dalam</a:t>
            </a:r>
            <a:r>
              <a:rPr lang="en-US" sz="2400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unit </a:t>
            </a:r>
            <a:r>
              <a:rPr lang="en-US" sz="2400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masing-masing</a:t>
            </a: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.</a:t>
            </a:r>
          </a:p>
          <a:p>
            <a:pPr marL="0" indent="0">
              <a:buNone/>
            </a:pP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     </a:t>
            </a:r>
            <a:r>
              <a:rPr lang="en-US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Kesadaran</a:t>
            </a: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akan</a:t>
            </a: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pentingnya</a:t>
            </a:r>
            <a:r>
              <a:rPr lang="en-US" i="1" kern="1400" dirty="0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 </a:t>
            </a:r>
            <a:r>
              <a:rPr lang="en-US" i="1" kern="1400" dirty="0" err="1" smtClean="0">
                <a:solidFill>
                  <a:srgbClr val="000000"/>
                </a:solidFill>
                <a:latin typeface="Times New Roman"/>
                <a:sym typeface="Wingdings" pitchFamily="2" charset="2"/>
              </a:rPr>
              <a:t>pengendalian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788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Tujuan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id-ID" sz="2000" dirty="0" smtClean="0"/>
              <a:t>Mengevaluasi kondisi lingkungan pengendalian yang ada pada suatu organisasi dibandingkan dengan “kondisi ideal” (</a:t>
            </a:r>
            <a:r>
              <a:rPr lang="id-ID" sz="2000" i="1" dirty="0" smtClean="0"/>
              <a:t>framework) dari </a:t>
            </a:r>
            <a:r>
              <a:rPr lang="id-ID" sz="2000" dirty="0" smtClean="0">
                <a:solidFill>
                  <a:srgbClr val="0000FF"/>
                </a:solidFill>
              </a:rPr>
              <a:t>masing-masing sub unsur </a:t>
            </a:r>
            <a:r>
              <a:rPr lang="id-ID" sz="2000" dirty="0" smtClean="0"/>
              <a:t>dalam </a:t>
            </a:r>
            <a:r>
              <a:rPr lang="id-ID" sz="2000" dirty="0" smtClean="0">
                <a:solidFill>
                  <a:srgbClr val="0000FF"/>
                </a:solidFill>
              </a:rPr>
              <a:t>lingkungan pengendalian </a:t>
            </a:r>
            <a:r>
              <a:rPr lang="id-ID" sz="2000" dirty="0" smtClean="0"/>
              <a:t>dan sebagai bahan bagi manajemen dalam perbaikan lingkungan pengendalian</a:t>
            </a:r>
            <a:r>
              <a:rPr lang="id-ID" dirty="0" smtClean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287214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Up Ribbon 4"/>
          <p:cNvSpPr/>
          <p:nvPr/>
        </p:nvSpPr>
        <p:spPr>
          <a:xfrm>
            <a:off x="685800" y="2133600"/>
            <a:ext cx="7467600" cy="236524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CEE</a:t>
            </a:r>
            <a:endParaRPr lang="en-US" sz="8000" dirty="0"/>
          </a:p>
        </p:txBody>
      </p:sp>
      <p:sp>
        <p:nvSpPr>
          <p:cNvPr id="6" name="Right Arrow 5">
            <a:hlinkClick r:id="rId2" action="ppaction://hlinkfile"/>
          </p:cNvPr>
          <p:cNvSpPr/>
          <p:nvPr/>
        </p:nvSpPr>
        <p:spPr>
          <a:xfrm>
            <a:off x="6096000" y="5486400"/>
            <a:ext cx="18288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710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b="1" i="1" dirty="0" smtClean="0"/>
              <a:t>OUTPUT CEE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err="1" smtClean="0"/>
              <a:t>Kegiatan</a:t>
            </a:r>
            <a:r>
              <a:rPr lang="en-US" b="1" dirty="0" smtClean="0"/>
              <a:t> CEE </a:t>
            </a:r>
            <a:r>
              <a:rPr lang="en-US" b="1" dirty="0" err="1" smtClean="0"/>
              <a:t>akan</a:t>
            </a:r>
            <a:r>
              <a:rPr lang="en-US" b="1" dirty="0" smtClean="0"/>
              <a:t> </a:t>
            </a:r>
            <a:r>
              <a:rPr lang="en-US" b="1" dirty="0" err="1" smtClean="0"/>
              <a:t>menghasilkan</a:t>
            </a:r>
            <a:r>
              <a:rPr lang="en-US" b="1" dirty="0" smtClean="0"/>
              <a:t> </a:t>
            </a:r>
            <a:r>
              <a:rPr lang="en-US" b="1" i="1" dirty="0" smtClean="0"/>
              <a:t>output</a:t>
            </a:r>
            <a:r>
              <a:rPr lang="en-US" b="1" dirty="0" smtClean="0"/>
              <a:t> </a:t>
            </a:r>
            <a:r>
              <a:rPr lang="en-US" b="1" dirty="0" err="1" smtClean="0"/>
              <a:t>utama</a:t>
            </a:r>
            <a:r>
              <a:rPr lang="en-US" b="1" dirty="0" smtClean="0"/>
              <a:t>, </a:t>
            </a:r>
            <a:r>
              <a:rPr lang="en-US" b="1" dirty="0" err="1" smtClean="0"/>
              <a:t>yaitu</a:t>
            </a:r>
            <a:r>
              <a:rPr lang="en-US" b="1" dirty="0" smtClean="0"/>
              <a:t>:</a:t>
            </a:r>
          </a:p>
          <a:p>
            <a:r>
              <a:rPr lang="id-ID" b="1" dirty="0" smtClean="0"/>
              <a:t>Peta kelemahan lingkungan pengendalian</a:t>
            </a:r>
          </a:p>
          <a:p>
            <a:pPr lvl="1"/>
            <a:r>
              <a:rPr lang="id-ID" dirty="0" smtClean="0"/>
              <a:t>Menunjukkan identifikasi sub unsur</a:t>
            </a:r>
          </a:p>
          <a:p>
            <a:pPr lvl="1">
              <a:spcAft>
                <a:spcPts val="1200"/>
              </a:spcAft>
            </a:pPr>
            <a:r>
              <a:rPr lang="id-ID" dirty="0" smtClean="0"/>
              <a:t>lingkungan pengendalian yang lemah</a:t>
            </a:r>
          </a:p>
          <a:p>
            <a:r>
              <a:rPr lang="id-ID" b="1" dirty="0" smtClean="0"/>
              <a:t>Rencana tindak perbaikan lingkungan pengendalian</a:t>
            </a:r>
          </a:p>
          <a:p>
            <a:pPr lvl="1"/>
            <a:r>
              <a:rPr lang="id-ID" dirty="0" smtClean="0"/>
              <a:t>Perbaikan dilakukan dengan memperbaiki akar kelemahan lingkungan pengendalian</a:t>
            </a:r>
            <a:r>
              <a:rPr lang="en-US" dirty="0" smtClean="0"/>
              <a:t> </a:t>
            </a:r>
          </a:p>
          <a:p>
            <a:pPr marL="457200" lvl="1" indent="0">
              <a:buNone/>
            </a:pPr>
            <a:r>
              <a:rPr lang="en-US" dirty="0" smtClean="0"/>
              <a:t>-&gt; </a:t>
            </a:r>
            <a:r>
              <a:rPr lang="en-US" i="1" dirty="0" smtClean="0"/>
              <a:t>hard control (</a:t>
            </a:r>
            <a:r>
              <a:rPr lang="en-US" i="1" dirty="0" err="1" smtClean="0"/>
              <a:t>dokumen</a:t>
            </a:r>
            <a:r>
              <a:rPr lang="en-US" i="1" dirty="0" smtClean="0"/>
              <a:t>) &amp; soft control (</a:t>
            </a:r>
            <a:r>
              <a:rPr lang="en-US" i="1" dirty="0" err="1" smtClean="0"/>
              <a:t>para</a:t>
            </a:r>
            <a:r>
              <a:rPr lang="en-US" i="1" dirty="0" smtClean="0"/>
              <a:t> </a:t>
            </a:r>
            <a:r>
              <a:rPr lang="en-US" i="1" dirty="0" err="1" smtClean="0"/>
              <a:t>pegawai</a:t>
            </a:r>
            <a:r>
              <a:rPr lang="en-US" i="1" dirty="0" smtClean="0"/>
              <a:t> </a:t>
            </a:r>
            <a:r>
              <a:rPr lang="en-US" i="1" dirty="0" err="1" smtClean="0"/>
              <a:t>berprilaku</a:t>
            </a:r>
            <a:r>
              <a:rPr lang="en-US" i="1" dirty="0" smtClean="0"/>
              <a:t> </a:t>
            </a:r>
            <a:r>
              <a:rPr lang="en-US" i="1" dirty="0" err="1" smtClean="0"/>
              <a:t>sesuai</a:t>
            </a:r>
            <a:r>
              <a:rPr lang="en-US" i="1" dirty="0" smtClean="0"/>
              <a:t> dg </a:t>
            </a:r>
            <a:r>
              <a:rPr lang="en-US" i="1" dirty="0" err="1" smtClean="0"/>
              <a:t>kode</a:t>
            </a:r>
            <a:r>
              <a:rPr lang="en-US" i="1" dirty="0" smtClean="0"/>
              <a:t> </a:t>
            </a:r>
            <a:r>
              <a:rPr lang="en-US" i="1" dirty="0" err="1" smtClean="0"/>
              <a:t>etik</a:t>
            </a:r>
            <a:r>
              <a:rPr lang="en-US" i="1" dirty="0" smtClean="0"/>
              <a:t> </a:t>
            </a:r>
            <a:r>
              <a:rPr lang="en-US" i="1" dirty="0" err="1" smtClean="0"/>
              <a:t>dan</a:t>
            </a:r>
            <a:r>
              <a:rPr lang="en-US" i="1" dirty="0" smtClean="0"/>
              <a:t> </a:t>
            </a:r>
            <a:r>
              <a:rPr lang="en-US" i="1" dirty="0" err="1" smtClean="0"/>
              <a:t>integritas</a:t>
            </a:r>
            <a:r>
              <a:rPr lang="en-US" i="1" dirty="0" smtClean="0"/>
              <a:t> </a:t>
            </a:r>
            <a:r>
              <a:rPr lang="en-US" i="1" dirty="0" err="1" smtClean="0"/>
              <a:t>yg</a:t>
            </a:r>
            <a:r>
              <a:rPr lang="en-US" i="1" dirty="0" smtClean="0"/>
              <a:t> </a:t>
            </a:r>
            <a:r>
              <a:rPr lang="en-US" i="1" dirty="0" err="1" smtClean="0"/>
              <a:t>tinggi</a:t>
            </a:r>
            <a:r>
              <a:rPr lang="en-US" i="1" dirty="0" smtClean="0"/>
              <a:t>)</a:t>
            </a:r>
            <a:endParaRPr lang="id-ID" i="1" dirty="0"/>
          </a:p>
        </p:txBody>
      </p:sp>
    </p:spTree>
    <p:extLst>
      <p:ext uri="{BB962C8B-B14F-4D97-AF65-F5344CB8AC3E}">
        <p14:creationId xmlns:p14="http://schemas.microsoft.com/office/powerpoint/2010/main" xmlns="" val="4068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Tahapan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grpSp>
        <p:nvGrpSpPr>
          <p:cNvPr id="4" name="Group 8"/>
          <p:cNvGrpSpPr/>
          <p:nvPr/>
        </p:nvGrpSpPr>
        <p:grpSpPr>
          <a:xfrm>
            <a:off x="571504" y="2357430"/>
            <a:ext cx="2143108" cy="1428760"/>
            <a:chOff x="1261302" y="101033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1261302" y="101033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9BBB59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9BBB59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9BBB59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6" name="Rounded Rectangle 6"/>
            <p:cNvSpPr/>
            <p:nvPr/>
          </p:nvSpPr>
          <p:spPr>
            <a:xfrm>
              <a:off x="1280675" y="102970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Mengisi</a:t>
              </a:r>
            </a:p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 kuesioner CEE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9"/>
          <p:cNvGrpSpPr/>
          <p:nvPr/>
        </p:nvGrpSpPr>
        <p:grpSpPr>
          <a:xfrm>
            <a:off x="3428992" y="2357430"/>
            <a:ext cx="2500330" cy="1428760"/>
            <a:chOff x="1261302" y="1773536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8" name="Rounded Rectangle 7"/>
            <p:cNvSpPr/>
            <p:nvPr/>
          </p:nvSpPr>
          <p:spPr>
            <a:xfrm>
              <a:off x="1261302" y="1773536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8064A2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8064A2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8064A2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9" name="Rounded Rectangle 8"/>
            <p:cNvSpPr/>
            <p:nvPr/>
          </p:nvSpPr>
          <p:spPr>
            <a:xfrm>
              <a:off x="1280675" y="1792909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Mentabulasikan </a:t>
              </a:r>
            </a:p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hasil kuesioner CEE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6501401" y="2357430"/>
            <a:ext cx="2285441" cy="1428760"/>
            <a:chOff x="1261302" y="2536741"/>
            <a:chExt cx="856681" cy="661444"/>
          </a:xfrm>
          <a:scene3d>
            <a:camera prst="orthographicFront"/>
            <a:lightRig rig="flat" dir="t"/>
          </a:scene3d>
        </p:grpSpPr>
        <p:sp>
          <p:nvSpPr>
            <p:cNvPr id="11" name="Rounded Rectangle 10"/>
            <p:cNvSpPr/>
            <p:nvPr/>
          </p:nvSpPr>
          <p:spPr>
            <a:xfrm>
              <a:off x="1261302" y="2536741"/>
              <a:ext cx="856681" cy="661444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rgbClr val="4BACC6"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BACC6"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BACC6"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2" name="Rounded Rectangle 10"/>
            <p:cNvSpPr/>
            <p:nvPr/>
          </p:nvSpPr>
          <p:spPr>
            <a:xfrm>
              <a:off x="1280675" y="2556114"/>
              <a:ext cx="817935" cy="622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19050" rIns="25400" bIns="190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Menyimpulkan hasil penilaian CEE</a:t>
              </a:r>
              <a:endParaRPr lang="en-US" sz="2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Right Arrow 12"/>
          <p:cNvSpPr/>
          <p:nvPr/>
        </p:nvSpPr>
        <p:spPr>
          <a:xfrm>
            <a:off x="2857488" y="2857496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ight Arrow 13"/>
          <p:cNvSpPr/>
          <p:nvPr/>
        </p:nvSpPr>
        <p:spPr>
          <a:xfrm>
            <a:off x="6000760" y="2714620"/>
            <a:ext cx="4286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ounded Rectangle 18"/>
          <p:cNvSpPr/>
          <p:nvPr/>
        </p:nvSpPr>
        <p:spPr>
          <a:xfrm>
            <a:off x="1277135" y="4191000"/>
            <a:ext cx="4748206" cy="1752600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002060"/>
                </a:solidFill>
              </a:rPr>
              <a:t>Peta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Kelemahan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Lingkungan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Pengendalian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22" name="Left-Up Arrow 21"/>
          <p:cNvSpPr/>
          <p:nvPr/>
        </p:nvSpPr>
        <p:spPr>
          <a:xfrm>
            <a:off x="6471904" y="3828037"/>
            <a:ext cx="1529096" cy="1616225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387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8358246" cy="453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0215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kubu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785794"/>
            <a:ext cx="6286544" cy="628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ound Diagonal Corner Rectangle 6"/>
          <p:cNvSpPr/>
          <p:nvPr/>
        </p:nvSpPr>
        <p:spPr>
          <a:xfrm>
            <a:off x="87204" y="214314"/>
            <a:ext cx="4929190" cy="571480"/>
          </a:xfrm>
          <a:prstGeom prst="round2Diag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800" dirty="0" smtClean="0"/>
              <a:t>UNSUR SPIP (PP 60 2008)</a:t>
            </a:r>
            <a:endParaRPr 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43243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/>
          <p:nvPr/>
        </p:nvGrpSpPr>
        <p:grpSpPr>
          <a:xfrm>
            <a:off x="285720" y="-24"/>
            <a:ext cx="1643074" cy="1357322"/>
            <a:chOff x="2928926" y="2285992"/>
            <a:chExt cx="3786214" cy="3143272"/>
          </a:xfrm>
        </p:grpSpPr>
        <p:pic>
          <p:nvPicPr>
            <p:cNvPr id="3" name="Picture 2" descr="C:\Users\user\Pictures\imagesCA3RPY9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28926" y="2285992"/>
              <a:ext cx="3786214" cy="3143272"/>
            </a:xfrm>
            <a:prstGeom prst="rect">
              <a:avLst/>
            </a:prstGeom>
            <a:noFill/>
          </p:spPr>
        </p:pic>
        <p:sp>
          <p:nvSpPr>
            <p:cNvPr id="4" name="Oval 3"/>
            <p:cNvSpPr/>
            <p:nvPr/>
          </p:nvSpPr>
          <p:spPr>
            <a:xfrm>
              <a:off x="4365076" y="3483429"/>
              <a:ext cx="913914" cy="785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1600" b="1">
                <a:solidFill>
                  <a:schemeClr val="tx1"/>
                </a:solidFill>
              </a:endParaRPr>
            </a:p>
          </p:txBody>
        </p:sp>
        <p:sp>
          <p:nvSpPr>
            <p:cNvPr id="5" name="Circular Arrow 4"/>
            <p:cNvSpPr/>
            <p:nvPr/>
          </p:nvSpPr>
          <p:spPr>
            <a:xfrm>
              <a:off x="4365076" y="3446009"/>
              <a:ext cx="913914" cy="74839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0800000"/>
                <a:gd name="adj5" fmla="val 1153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1600" b="1">
                <a:solidFill>
                  <a:schemeClr val="tx1"/>
                </a:solidFill>
              </a:endParaRPr>
            </a:p>
          </p:txBody>
        </p:sp>
        <p:sp>
          <p:nvSpPr>
            <p:cNvPr id="6" name="Circular Arrow 5"/>
            <p:cNvSpPr/>
            <p:nvPr/>
          </p:nvSpPr>
          <p:spPr>
            <a:xfrm rot="10800000">
              <a:off x="4363391" y="3481527"/>
              <a:ext cx="910364" cy="74839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0800000"/>
                <a:gd name="adj5" fmla="val 1153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1600" b="1">
                <a:solidFill>
                  <a:schemeClr val="tx1"/>
                </a:solidFill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3214678" y="285728"/>
            <a:ext cx="3714776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65113" algn="ctr"/>
            <a:r>
              <a:rPr lang="id-ID" sz="2000" b="1" dirty="0" smtClean="0">
                <a:solidFill>
                  <a:schemeClr val="tx1"/>
                </a:solidFill>
                <a:latin typeface="Arial Narrow" pitchFamily="34" charset="0"/>
              </a:rPr>
              <a:t>CONTOH HASIL PENGUJIAN LINGKUNGAN PENGENDALIAN</a:t>
            </a:r>
            <a:endParaRPr lang="id-ID" sz="20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42844" y="1553550"/>
          <a:ext cx="8786873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  <a:gridCol w="5572164"/>
                <a:gridCol w="1857388"/>
                <a:gridCol w="71437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NO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SUB UNSUR LINGKUNGAN</a:t>
                      </a:r>
                      <a:r>
                        <a:rPr lang="id-ID" sz="2000" baseline="0" dirty="0" smtClean="0">
                          <a:latin typeface="Arial Narrow" pitchFamily="34" charset="0"/>
                        </a:rPr>
                        <a:t> PENGENDALIAN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KONDISI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RTP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1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</a:t>
                      </a:r>
                      <a:r>
                        <a:rPr lang="sv-SE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enegakan integritas dan nilai etika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Tidak Memadai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v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2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Komitmen terhadap kompetensi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Kurang Memadai</a:t>
                      </a:r>
                    </a:p>
                  </a:txBody>
                  <a:tcPr marL="7568" marR="7568" marT="756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v</a:t>
                      </a:r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3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Kepemimpinan yang kondusif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Cukup Memadai</a:t>
                      </a: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4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Pembentukan struktur organisasi yang sesuai dengan kebutuhan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Cukup Memadai</a:t>
                      </a: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5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Pendelegasian wewenang dan tanggung jawab yang tepat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Cukup Memadai</a:t>
                      </a: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6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Penyusunan dan penerapan kebijakan yang sehat tentang pembinaan sumber daya manusia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Kurang Memadai</a:t>
                      </a:r>
                    </a:p>
                  </a:txBody>
                  <a:tcPr marL="7568" marR="7568" marT="756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v</a:t>
                      </a:r>
                      <a:endParaRPr lang="id-ID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7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Perwujudan peran aparat pengawasan intern pemerintah yang efektif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Memadai</a:t>
                      </a:r>
                    </a:p>
                    <a:p>
                      <a:pPr algn="ctr"/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>
                          <a:latin typeface="Arial Narrow" pitchFamily="34" charset="0"/>
                        </a:rPr>
                        <a:t>8</a:t>
                      </a:r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Hubungan kerja yang baik dengan instansi pemerintah terkait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Cukup Memadai</a:t>
                      </a:r>
                    </a:p>
                    <a:p>
                      <a:pPr algn="ctr"/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20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13" name="Freeform 89"/>
          <p:cNvSpPr>
            <a:spLocks/>
          </p:cNvSpPr>
          <p:nvPr/>
        </p:nvSpPr>
        <p:spPr bwMode="auto">
          <a:xfrm rot="15105662" flipV="1">
            <a:off x="1922658" y="-414793"/>
            <a:ext cx="726649" cy="1866617"/>
          </a:xfrm>
          <a:custGeom>
            <a:avLst/>
            <a:gdLst>
              <a:gd name="T0" fmla="*/ 509503969 w 483"/>
              <a:gd name="T1" fmla="*/ 482615567 h 521"/>
              <a:gd name="T2" fmla="*/ 481812546 w 483"/>
              <a:gd name="T3" fmla="*/ 581844902 h 521"/>
              <a:gd name="T4" fmla="*/ 0 w 483"/>
              <a:gd name="T5" fmla="*/ 171397313 h 521"/>
              <a:gd name="T6" fmla="*/ 631342140 w 483"/>
              <a:gd name="T7" fmla="*/ 0 h 521"/>
              <a:gd name="T8" fmla="*/ 598113227 w 483"/>
              <a:gd name="T9" fmla="*/ 103740137 h 521"/>
              <a:gd name="T10" fmla="*/ 686722632 w 483"/>
              <a:gd name="T11" fmla="*/ 126292518 h 521"/>
              <a:gd name="T12" fmla="*/ 819635343 w 483"/>
              <a:gd name="T13" fmla="*/ 144334031 h 521"/>
              <a:gd name="T14" fmla="*/ 941473367 w 483"/>
              <a:gd name="T15" fmla="*/ 180416992 h 521"/>
              <a:gd name="T16" fmla="*/ 1057774047 w 483"/>
              <a:gd name="T17" fmla="*/ 221010853 h 521"/>
              <a:gd name="T18" fmla="*/ 1179612071 w 483"/>
              <a:gd name="T19" fmla="*/ 266115615 h 521"/>
              <a:gd name="T20" fmla="*/ 1290373350 w 483"/>
              <a:gd name="T21" fmla="*/ 315729221 h 521"/>
              <a:gd name="T22" fmla="*/ 1401134334 w 483"/>
              <a:gd name="T23" fmla="*/ 374366686 h 521"/>
              <a:gd name="T24" fmla="*/ 1500820632 w 483"/>
              <a:gd name="T25" fmla="*/ 423980226 h 521"/>
              <a:gd name="T26" fmla="*/ 1594967233 w 483"/>
              <a:gd name="T27" fmla="*/ 473595889 h 521"/>
              <a:gd name="T28" fmla="*/ 1694653531 w 483"/>
              <a:gd name="T29" fmla="*/ 536740007 h 521"/>
              <a:gd name="T30" fmla="*/ 1766648406 w 483"/>
              <a:gd name="T31" fmla="*/ 590866704 h 521"/>
              <a:gd name="T32" fmla="*/ 1849720321 w 483"/>
              <a:gd name="T33" fmla="*/ 654012947 h 521"/>
              <a:gd name="T34" fmla="*/ 1921715196 w 483"/>
              <a:gd name="T35" fmla="*/ 712648288 h 521"/>
              <a:gd name="T36" fmla="*/ 1993710071 w 483"/>
              <a:gd name="T37" fmla="*/ 775794531 h 521"/>
              <a:gd name="T38" fmla="*/ 2071242289 w 483"/>
              <a:gd name="T39" fmla="*/ 843449550 h 521"/>
              <a:gd name="T40" fmla="*/ 2137699821 w 483"/>
              <a:gd name="T41" fmla="*/ 920128496 h 521"/>
              <a:gd name="T42" fmla="*/ 2147483647 w 483"/>
              <a:gd name="T43" fmla="*/ 992294416 h 521"/>
              <a:gd name="T44" fmla="*/ 2147483647 w 483"/>
              <a:gd name="T45" fmla="*/ 1059951559 h 521"/>
              <a:gd name="T46" fmla="*/ 2147483647 w 483"/>
              <a:gd name="T47" fmla="*/ 1145648325 h 521"/>
              <a:gd name="T48" fmla="*/ 2147483647 w 483"/>
              <a:gd name="T49" fmla="*/ 1253899329 h 521"/>
              <a:gd name="T50" fmla="*/ 2147483647 w 483"/>
              <a:gd name="T51" fmla="*/ 1353128532 h 521"/>
              <a:gd name="T52" fmla="*/ 2147483647 w 483"/>
              <a:gd name="T53" fmla="*/ 1438827156 h 521"/>
              <a:gd name="T54" fmla="*/ 2147483647 w 483"/>
              <a:gd name="T55" fmla="*/ 1520014878 h 521"/>
              <a:gd name="T56" fmla="*/ 2147483647 w 483"/>
              <a:gd name="T57" fmla="*/ 1592180799 h 521"/>
              <a:gd name="T58" fmla="*/ 2147483647 w 483"/>
              <a:gd name="T59" fmla="*/ 1664348843 h 521"/>
              <a:gd name="T60" fmla="*/ 2147483647 w 483"/>
              <a:gd name="T61" fmla="*/ 1732003863 h 521"/>
              <a:gd name="T62" fmla="*/ 2147483647 w 483"/>
              <a:gd name="T63" fmla="*/ 1808682808 h 521"/>
              <a:gd name="T64" fmla="*/ 2147483647 w 483"/>
              <a:gd name="T65" fmla="*/ 1876337828 h 521"/>
              <a:gd name="T66" fmla="*/ 2147483647 w 483"/>
              <a:gd name="T67" fmla="*/ 1993608510 h 521"/>
              <a:gd name="T68" fmla="*/ 2147483647 w 483"/>
              <a:gd name="T69" fmla="*/ 2128922797 h 521"/>
              <a:gd name="T70" fmla="*/ 2147483647 w 483"/>
              <a:gd name="T71" fmla="*/ 2147483647 h 521"/>
              <a:gd name="T72" fmla="*/ 2147483647 w 483"/>
              <a:gd name="T73" fmla="*/ 2025182693 h 521"/>
              <a:gd name="T74" fmla="*/ 2147483647 w 483"/>
              <a:gd name="T75" fmla="*/ 1934973169 h 521"/>
              <a:gd name="T76" fmla="*/ 2147483647 w 483"/>
              <a:gd name="T77" fmla="*/ 1862807248 h 521"/>
              <a:gd name="T78" fmla="*/ 2147483647 w 483"/>
              <a:gd name="T79" fmla="*/ 1786130427 h 521"/>
              <a:gd name="T80" fmla="*/ 2147483647 w 483"/>
              <a:gd name="T81" fmla="*/ 1713962382 h 521"/>
              <a:gd name="T82" fmla="*/ 2147483647 w 483"/>
              <a:gd name="T83" fmla="*/ 1569628418 h 521"/>
              <a:gd name="T84" fmla="*/ 2147483647 w 483"/>
              <a:gd name="T85" fmla="*/ 1447846834 h 521"/>
              <a:gd name="T86" fmla="*/ 2147483647 w 483"/>
              <a:gd name="T87" fmla="*/ 1330576151 h 521"/>
              <a:gd name="T88" fmla="*/ 2098933712 w 483"/>
              <a:gd name="T89" fmla="*/ 1226836047 h 521"/>
              <a:gd name="T90" fmla="*/ 1993710071 w 483"/>
              <a:gd name="T91" fmla="*/ 1136628646 h 521"/>
              <a:gd name="T92" fmla="*/ 1844180624 w 483"/>
              <a:gd name="T93" fmla="*/ 1023866475 h 521"/>
              <a:gd name="T94" fmla="*/ 1705728217 w 483"/>
              <a:gd name="T95" fmla="*/ 929148174 h 521"/>
              <a:gd name="T96" fmla="*/ 1556201124 w 483"/>
              <a:gd name="T97" fmla="*/ 847960451 h 521"/>
              <a:gd name="T98" fmla="*/ 1428825757 w 483"/>
              <a:gd name="T99" fmla="*/ 780303308 h 521"/>
              <a:gd name="T100" fmla="*/ 1268221624 w 483"/>
              <a:gd name="T101" fmla="*/ 712648288 h 521"/>
              <a:gd name="T102" fmla="*/ 1118691883 w 483"/>
              <a:gd name="T103" fmla="*/ 654012947 h 521"/>
              <a:gd name="T104" fmla="*/ 991316516 w 483"/>
              <a:gd name="T105" fmla="*/ 604397284 h 521"/>
              <a:gd name="T106" fmla="*/ 841789422 w 483"/>
              <a:gd name="T107" fmla="*/ 554783611 h 521"/>
              <a:gd name="T108" fmla="*/ 670108249 w 483"/>
              <a:gd name="T109" fmla="*/ 505167948 h 521"/>
              <a:gd name="T110" fmla="*/ 509503969 w 483"/>
              <a:gd name="T111" fmla="*/ 482615567 h 52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83"/>
              <a:gd name="T169" fmla="*/ 0 h 521"/>
              <a:gd name="T170" fmla="*/ 483 w 483"/>
              <a:gd name="T171" fmla="*/ 521 h 52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83" h="521">
                <a:moveTo>
                  <a:pt x="92" y="107"/>
                </a:moveTo>
                <a:lnTo>
                  <a:pt x="87" y="129"/>
                </a:lnTo>
                <a:lnTo>
                  <a:pt x="0" y="38"/>
                </a:lnTo>
                <a:lnTo>
                  <a:pt x="114" y="0"/>
                </a:lnTo>
                <a:lnTo>
                  <a:pt x="108" y="23"/>
                </a:lnTo>
                <a:lnTo>
                  <a:pt x="124" y="28"/>
                </a:lnTo>
                <a:lnTo>
                  <a:pt x="148" y="32"/>
                </a:lnTo>
                <a:lnTo>
                  <a:pt x="170" y="40"/>
                </a:lnTo>
                <a:lnTo>
                  <a:pt x="191" y="49"/>
                </a:lnTo>
                <a:lnTo>
                  <a:pt x="213" y="59"/>
                </a:lnTo>
                <a:lnTo>
                  <a:pt x="233" y="70"/>
                </a:lnTo>
                <a:lnTo>
                  <a:pt x="253" y="83"/>
                </a:lnTo>
                <a:lnTo>
                  <a:pt x="271" y="94"/>
                </a:lnTo>
                <a:lnTo>
                  <a:pt x="288" y="105"/>
                </a:lnTo>
                <a:lnTo>
                  <a:pt x="306" y="119"/>
                </a:lnTo>
                <a:lnTo>
                  <a:pt x="319" y="131"/>
                </a:lnTo>
                <a:lnTo>
                  <a:pt x="334" y="145"/>
                </a:lnTo>
                <a:lnTo>
                  <a:pt x="347" y="158"/>
                </a:lnTo>
                <a:lnTo>
                  <a:pt x="360" y="172"/>
                </a:lnTo>
                <a:lnTo>
                  <a:pt x="374" y="187"/>
                </a:lnTo>
                <a:lnTo>
                  <a:pt x="386" y="204"/>
                </a:lnTo>
                <a:lnTo>
                  <a:pt x="398" y="220"/>
                </a:lnTo>
                <a:lnTo>
                  <a:pt x="408" y="235"/>
                </a:lnTo>
                <a:lnTo>
                  <a:pt x="421" y="254"/>
                </a:lnTo>
                <a:lnTo>
                  <a:pt x="434" y="278"/>
                </a:lnTo>
                <a:lnTo>
                  <a:pt x="444" y="300"/>
                </a:lnTo>
                <a:lnTo>
                  <a:pt x="452" y="319"/>
                </a:lnTo>
                <a:lnTo>
                  <a:pt x="459" y="337"/>
                </a:lnTo>
                <a:lnTo>
                  <a:pt x="463" y="353"/>
                </a:lnTo>
                <a:lnTo>
                  <a:pt x="468" y="369"/>
                </a:lnTo>
                <a:lnTo>
                  <a:pt x="472" y="384"/>
                </a:lnTo>
                <a:lnTo>
                  <a:pt x="475" y="401"/>
                </a:lnTo>
                <a:lnTo>
                  <a:pt x="477" y="416"/>
                </a:lnTo>
                <a:lnTo>
                  <a:pt x="480" y="442"/>
                </a:lnTo>
                <a:lnTo>
                  <a:pt x="482" y="472"/>
                </a:lnTo>
                <a:lnTo>
                  <a:pt x="482" y="520"/>
                </a:lnTo>
                <a:lnTo>
                  <a:pt x="472" y="449"/>
                </a:lnTo>
                <a:lnTo>
                  <a:pt x="468" y="429"/>
                </a:lnTo>
                <a:lnTo>
                  <a:pt x="462" y="413"/>
                </a:lnTo>
                <a:lnTo>
                  <a:pt x="457" y="396"/>
                </a:lnTo>
                <a:lnTo>
                  <a:pt x="450" y="380"/>
                </a:lnTo>
                <a:lnTo>
                  <a:pt x="434" y="348"/>
                </a:lnTo>
                <a:lnTo>
                  <a:pt x="418" y="321"/>
                </a:lnTo>
                <a:lnTo>
                  <a:pt x="400" y="295"/>
                </a:lnTo>
                <a:lnTo>
                  <a:pt x="379" y="272"/>
                </a:lnTo>
                <a:lnTo>
                  <a:pt x="360" y="252"/>
                </a:lnTo>
                <a:lnTo>
                  <a:pt x="333" y="227"/>
                </a:lnTo>
                <a:lnTo>
                  <a:pt x="308" y="206"/>
                </a:lnTo>
                <a:lnTo>
                  <a:pt x="281" y="188"/>
                </a:lnTo>
                <a:lnTo>
                  <a:pt x="258" y="173"/>
                </a:lnTo>
                <a:lnTo>
                  <a:pt x="229" y="158"/>
                </a:lnTo>
                <a:lnTo>
                  <a:pt x="202" y="145"/>
                </a:lnTo>
                <a:lnTo>
                  <a:pt x="179" y="134"/>
                </a:lnTo>
                <a:lnTo>
                  <a:pt x="152" y="123"/>
                </a:lnTo>
                <a:lnTo>
                  <a:pt x="121" y="112"/>
                </a:lnTo>
                <a:lnTo>
                  <a:pt x="92" y="107"/>
                </a:ln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chemeClr val="accent2"/>
              </a:gs>
            </a:gsLst>
            <a:lin ang="0" scaled="1"/>
          </a:gra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80646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000" dirty="0" err="1" smtClean="0"/>
              <a:t>Lampiran</a:t>
            </a:r>
            <a:r>
              <a:rPr lang="en-US" sz="2000" dirty="0" smtClean="0"/>
              <a:t> 1</a:t>
            </a:r>
            <a:br>
              <a:rPr lang="en-US" sz="2000" dirty="0" smtClean="0"/>
            </a:br>
            <a:r>
              <a:rPr lang="en-US" sz="2000" dirty="0" smtClean="0"/>
              <a:t>RENCANA TINDAK PERBAIKAN LINGKUNGAN PENGENDALIAN</a:t>
            </a:r>
            <a:endParaRPr lang="en-US" sz="2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75895095"/>
              </p:ext>
            </p:extLst>
          </p:nvPr>
        </p:nvGraphicFramePr>
        <p:xfrm>
          <a:off x="457200" y="1295400"/>
          <a:ext cx="8229600" cy="421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283464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Kondisi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LiPeng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yg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Blm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Memadai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Rencana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Tindak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Perbaikan</a:t>
                      </a:r>
                      <a:r>
                        <a:rPr lang="en-US" dirty="0" smtClean="0"/>
                        <a:t> / </a:t>
                      </a:r>
                      <a:r>
                        <a:rPr lang="en-US" dirty="0" err="1" smtClean="0"/>
                        <a:t>Penguatan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Lingkungan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Pengendalian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Penanggung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Jawab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Pelaksanaan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Perbaikan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Target </a:t>
                      </a:r>
                      <a:r>
                        <a:rPr lang="en-US" dirty="0" err="1" smtClean="0"/>
                        <a:t>Waktu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Penyelesaian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</a:t>
                      </a:r>
                      <a:r>
                        <a:rPr lang="sv-SE" sz="18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enegakan integritas dan nilai etika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Pengembangan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Integritas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Nilai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Etika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Sosialisasi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Perwako</a:t>
                      </a:r>
                      <a:r>
                        <a:rPr lang="en-US" dirty="0" smtClean="0"/>
                        <a:t> No… </a:t>
                      </a:r>
                      <a:r>
                        <a:rPr lang="en-US" dirty="0" err="1" smtClean="0"/>
                        <a:t>ttg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Kode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Etik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BKD, </a:t>
                      </a:r>
                      <a:r>
                        <a:rPr lang="en-US" dirty="0" err="1" smtClean="0"/>
                        <a:t>Inspektorat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seluruh</a:t>
                      </a:r>
                      <a:r>
                        <a:rPr lang="en-US" dirty="0" smtClean="0"/>
                        <a:t> OPD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Triwulan</a:t>
                      </a:r>
                      <a:r>
                        <a:rPr lang="en-US" baseline="0" dirty="0" smtClean="0"/>
                        <a:t> IV 2017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31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52400"/>
            <a:ext cx="6298056" cy="1320800"/>
          </a:xfrm>
        </p:spPr>
        <p:txBody>
          <a:bodyPr/>
          <a:lstStyle/>
          <a:p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keberhasilan</a:t>
            </a:r>
            <a:r>
              <a:rPr lang="en-US" dirty="0" smtClean="0"/>
              <a:t> CEE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Keberhasilan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CEE </a:t>
            </a:r>
            <a:r>
              <a:rPr lang="en-US" dirty="0" err="1" smtClean="0"/>
              <a:t>bergantung</a:t>
            </a:r>
            <a:r>
              <a:rPr lang="en-US" dirty="0" smtClean="0"/>
              <a:t> </a:t>
            </a:r>
            <a:r>
              <a:rPr lang="en-US" dirty="0" err="1" smtClean="0"/>
              <a:t>sepenuhnya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dukungan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pimpinan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/>
              <a:t>instansi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staf</a:t>
            </a:r>
            <a:r>
              <a:rPr lang="en-US" dirty="0" smtClean="0"/>
              <a:t> </a:t>
            </a:r>
            <a:r>
              <a:rPr lang="en-US" dirty="0" err="1" smtClean="0"/>
              <a:t>dibawahnya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bersikap</a:t>
            </a:r>
            <a:r>
              <a:rPr lang="en-US" dirty="0" smtClean="0"/>
              <a:t> </a:t>
            </a:r>
            <a:r>
              <a:rPr lang="en-US" dirty="0" err="1" smtClean="0"/>
              <a:t>terbuka</a:t>
            </a:r>
            <a:r>
              <a:rPr lang="en-US" dirty="0" smtClean="0"/>
              <a:t>, </a:t>
            </a:r>
            <a:r>
              <a:rPr lang="en-US" dirty="0" err="1" smtClean="0"/>
              <a:t>jujur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tekanan</a:t>
            </a:r>
            <a:r>
              <a:rPr lang="en-US" dirty="0" smtClean="0"/>
              <a:t> di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staf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-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.</a:t>
            </a:r>
          </a:p>
          <a:p>
            <a:r>
              <a:rPr lang="en-GB" dirty="0" err="1" smtClean="0"/>
              <a:t>Pimpinan</a:t>
            </a:r>
            <a:r>
              <a:rPr lang="en-GB" dirty="0" smtClean="0"/>
              <a:t> </a:t>
            </a:r>
            <a:r>
              <a:rPr lang="en-GB" dirty="0" err="1" smtClean="0"/>
              <a:t>instansi</a:t>
            </a:r>
            <a:r>
              <a:rPr lang="en-GB" dirty="0" smtClean="0"/>
              <a:t> </a:t>
            </a:r>
            <a:r>
              <a:rPr lang="en-GB" dirty="0" err="1" smtClean="0"/>
              <a:t>pemerintah</a:t>
            </a:r>
            <a:r>
              <a:rPr lang="en-GB" dirty="0" smtClean="0"/>
              <a:t> </a:t>
            </a:r>
            <a:r>
              <a:rPr lang="en-GB" dirty="0" err="1" smtClean="0"/>
              <a:t>diharapkan</a:t>
            </a:r>
            <a:r>
              <a:rPr lang="en-GB" dirty="0" smtClean="0"/>
              <a:t> </a:t>
            </a:r>
            <a:r>
              <a:rPr lang="en-GB" dirty="0" err="1" smtClean="0"/>
              <a:t>mau</a:t>
            </a:r>
            <a:r>
              <a:rPr lang="en-GB" dirty="0" smtClean="0"/>
              <a:t> </a:t>
            </a:r>
            <a:r>
              <a:rPr lang="en-GB" dirty="0" err="1" smtClean="0"/>
              <a:t>mendengar</a:t>
            </a:r>
            <a:r>
              <a:rPr lang="en-GB" dirty="0" smtClean="0"/>
              <a:t> </a:t>
            </a:r>
            <a:r>
              <a:rPr lang="en-GB" dirty="0" err="1" smtClean="0"/>
              <a:t>dan</a:t>
            </a:r>
            <a:r>
              <a:rPr lang="en-GB" dirty="0" smtClean="0"/>
              <a:t> </a:t>
            </a:r>
            <a:r>
              <a:rPr lang="en-GB" dirty="0" err="1" smtClean="0"/>
              <a:t>mengetahui</a:t>
            </a:r>
            <a:r>
              <a:rPr lang="en-GB" dirty="0" smtClean="0"/>
              <a:t> </a:t>
            </a:r>
            <a:r>
              <a:rPr lang="en-GB" dirty="0" err="1" smtClean="0"/>
              <a:t>permasalahan</a:t>
            </a:r>
            <a:r>
              <a:rPr lang="en-GB" dirty="0" smtClean="0"/>
              <a:t> yang </a:t>
            </a:r>
            <a:r>
              <a:rPr lang="en-GB" dirty="0" err="1" smtClean="0"/>
              <a:t>ada</a:t>
            </a:r>
            <a:r>
              <a:rPr lang="en-GB" dirty="0" smtClean="0"/>
              <a:t> </a:t>
            </a:r>
            <a:r>
              <a:rPr lang="en-GB" dirty="0" err="1" smtClean="0"/>
              <a:t>pada</a:t>
            </a:r>
            <a:r>
              <a:rPr lang="en-GB" dirty="0" smtClean="0"/>
              <a:t> </a:t>
            </a:r>
            <a:r>
              <a:rPr lang="en-GB" dirty="0" err="1" smtClean="0"/>
              <a:t>lingkungan</a:t>
            </a:r>
            <a:r>
              <a:rPr lang="en-GB" dirty="0" smtClean="0"/>
              <a:t> </a:t>
            </a:r>
            <a:r>
              <a:rPr lang="en-GB" dirty="0" err="1" smtClean="0"/>
              <a:t>pengendalian</a:t>
            </a:r>
            <a:r>
              <a:rPr lang="en-GB" dirty="0" smtClean="0"/>
              <a:t> agar </a:t>
            </a:r>
            <a:r>
              <a:rPr lang="en-GB" dirty="0" err="1" smtClean="0"/>
              <a:t>permasalahan</a:t>
            </a:r>
            <a:r>
              <a:rPr lang="en-GB" dirty="0" smtClean="0"/>
              <a:t> </a:t>
            </a:r>
            <a:r>
              <a:rPr lang="en-GB" dirty="0" err="1" smtClean="0"/>
              <a:t>itu</a:t>
            </a:r>
            <a:r>
              <a:rPr lang="en-GB" dirty="0" smtClean="0"/>
              <a:t> </a:t>
            </a:r>
            <a:r>
              <a:rPr lang="en-GB" dirty="0" err="1" smtClean="0"/>
              <a:t>dapat</a:t>
            </a:r>
            <a:r>
              <a:rPr lang="en-GB" dirty="0" smtClean="0"/>
              <a:t> </a:t>
            </a:r>
            <a:r>
              <a:rPr lang="en-GB" dirty="0" err="1" smtClean="0"/>
              <a:t>diperbaiki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4116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23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Up Ribbon 4"/>
          <p:cNvSpPr/>
          <p:nvPr/>
        </p:nvSpPr>
        <p:spPr>
          <a:xfrm>
            <a:off x="685800" y="2133600"/>
            <a:ext cx="7467600" cy="236524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CSA</a:t>
            </a:r>
            <a:endParaRPr lang="en-US" sz="8000" dirty="0"/>
          </a:p>
        </p:txBody>
      </p:sp>
      <p:sp>
        <p:nvSpPr>
          <p:cNvPr id="6" name="Right Arrow 5">
            <a:hlinkClick r:id="rId2" action="ppaction://hlinkfile"/>
          </p:cNvPr>
          <p:cNvSpPr/>
          <p:nvPr/>
        </p:nvSpPr>
        <p:spPr>
          <a:xfrm>
            <a:off x="6096000" y="5486400"/>
            <a:ext cx="18288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656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ounded Rectangle 4"/>
          <p:cNvSpPr>
            <a:spLocks noChangeArrowheads="1"/>
          </p:cNvSpPr>
          <p:nvPr/>
        </p:nvSpPr>
        <p:spPr bwMode="auto">
          <a:xfrm>
            <a:off x="457200" y="2895600"/>
            <a:ext cx="6477000" cy="2514600"/>
          </a:xfrm>
          <a:prstGeom prst="roundRect">
            <a:avLst>
              <a:gd name="adj" fmla="val 16667"/>
            </a:avLst>
          </a:prstGeom>
          <a:solidFill>
            <a:srgbClr val="17365D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anchor="ctr"/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sz="2400" b="1" u="sng" dirty="0">
                <a:solidFill>
                  <a:srgbClr val="FFFF00"/>
                </a:solidFill>
                <a:latin typeface="Arial" panose="020B0604020202020204" pitchFamily="34" charset="0"/>
              </a:rPr>
              <a:t>PENILAIAN RISIKO </a:t>
            </a:r>
            <a:r>
              <a:rPr lang="en-US" altLang="en-US" sz="2400" b="1" u="sng" dirty="0" err="1">
                <a:solidFill>
                  <a:srgbClr val="FFFF00"/>
                </a:solidFill>
                <a:latin typeface="Arial" panose="020B0604020202020204" pitchFamily="34" charset="0"/>
              </a:rPr>
              <a:t>adalah</a:t>
            </a:r>
            <a:r>
              <a:rPr lang="en-US" altLang="en-US" sz="2400" b="1" u="sng" dirty="0">
                <a:solidFill>
                  <a:srgbClr val="FFFF00"/>
                </a:solidFill>
                <a:latin typeface="Arial" panose="020B0604020202020204" pitchFamily="34" charset="0"/>
              </a:rPr>
              <a:t>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sz="2400" i="1" dirty="0" err="1">
                <a:solidFill>
                  <a:schemeClr val="bg1"/>
                </a:solidFill>
                <a:latin typeface="Arial" panose="020B0604020202020204" pitchFamily="34" charset="0"/>
              </a:rPr>
              <a:t>kegiatan</a:t>
            </a:r>
            <a:r>
              <a:rPr lang="en-US" altLang="en-US" sz="2400" i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Arial" panose="020B0604020202020204" pitchFamily="34" charset="0"/>
              </a:rPr>
              <a:t>penilaian</a:t>
            </a:r>
            <a:r>
              <a:rPr lang="en-US" altLang="en-US" sz="2400" i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Arial" panose="020B0604020202020204" pitchFamily="34" charset="0"/>
              </a:rPr>
              <a:t>atas</a:t>
            </a:r>
            <a:r>
              <a:rPr lang="en-US" altLang="en-US" sz="2400" i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Arial" panose="020B0604020202020204" pitchFamily="34" charset="0"/>
              </a:rPr>
              <a:t>kemungkinan</a:t>
            </a:r>
            <a:r>
              <a:rPr lang="en-US" altLang="en-US" sz="2400" i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Arial" panose="020B0604020202020204" pitchFamily="34" charset="0"/>
              </a:rPr>
              <a:t>kejadian</a:t>
            </a:r>
            <a:r>
              <a:rPr lang="en-US" altLang="en-US" sz="2400" i="1" dirty="0">
                <a:solidFill>
                  <a:schemeClr val="bg1"/>
                </a:solidFill>
                <a:latin typeface="Arial" panose="020B0604020202020204" pitchFamily="34" charset="0"/>
              </a:rPr>
              <a:t> yang </a:t>
            </a:r>
            <a:r>
              <a:rPr lang="en-US" sz="2400" i="1" dirty="0" err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mengancam</a:t>
            </a:r>
            <a:r>
              <a:rPr lang="en-US" sz="2400" i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pencapaian</a:t>
            </a:r>
            <a:r>
              <a:rPr lang="en-US" sz="2400" i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tujuan</a:t>
            </a:r>
            <a:r>
              <a:rPr lang="en-US" sz="2400" i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dan</a:t>
            </a:r>
            <a:r>
              <a:rPr lang="en-US" sz="2400" i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sasaran</a:t>
            </a:r>
            <a:r>
              <a:rPr lang="en-US" sz="2400" i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Instansi</a:t>
            </a:r>
            <a:r>
              <a:rPr lang="en-US" sz="2400" i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Pemerintah</a:t>
            </a:r>
            <a:r>
              <a:rPr lang="en-US" sz="2400" i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(</a:t>
            </a:r>
            <a:r>
              <a:rPr lang="en-US" sz="1800" dirty="0" err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Penjelasan</a:t>
            </a: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Ps. 3 </a:t>
            </a:r>
            <a:r>
              <a:rPr lang="en-US" sz="1800" dirty="0" err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ayat</a:t>
            </a: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1.b)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838200" y="1447800"/>
            <a:ext cx="3724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sym typeface="Calibri" panose="020F0502020204030204" pitchFamily="34" charset="0"/>
              </a:rPr>
              <a:t>Penilaian Risiko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3317" name="Right Arrow 6"/>
          <p:cNvSpPr>
            <a:spLocks noChangeArrowheads="1"/>
          </p:cNvSpPr>
          <p:nvPr/>
        </p:nvSpPr>
        <p:spPr bwMode="auto">
          <a:xfrm>
            <a:off x="4572000" y="1428750"/>
            <a:ext cx="609600" cy="838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6923C"/>
          </a:solidFill>
          <a:ln w="57150">
            <a:solidFill>
              <a:srgbClr val="395E8A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sz="1800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89084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 autoUpdateAnimBg="0"/>
      <p:bldP spid="13316" grpId="0" bldLvl="0" autoUpdateAnimBg="0"/>
      <p:bldP spid="13317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25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13616" y="1622821"/>
            <a:ext cx="4594124" cy="914400"/>
          </a:xfrm>
          <a:prstGeom prst="roundRect">
            <a:avLst/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rgbClr val="002060"/>
                </a:solidFill>
              </a:rPr>
              <a:t>Identifikasi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Risiko</a:t>
            </a:r>
            <a:endParaRPr lang="en-US" sz="4000" dirty="0">
              <a:solidFill>
                <a:srgbClr val="00206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00877" y="3429000"/>
            <a:ext cx="4692445" cy="914400"/>
          </a:xfrm>
          <a:prstGeom prst="roundRect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/>
              <a:t>Analisa</a:t>
            </a:r>
            <a:r>
              <a:rPr lang="en-US" sz="4000" dirty="0" smtClean="0"/>
              <a:t> </a:t>
            </a:r>
            <a:r>
              <a:rPr lang="en-US" sz="4000" dirty="0" err="1" smtClean="0"/>
              <a:t>Risiko</a:t>
            </a:r>
            <a:endParaRPr lang="en-US" sz="4000" dirty="0"/>
          </a:p>
        </p:txBody>
      </p:sp>
      <p:sp>
        <p:nvSpPr>
          <p:cNvPr id="10" name="Flowchart: Punched Tape 9"/>
          <p:cNvSpPr/>
          <p:nvPr/>
        </p:nvSpPr>
        <p:spPr>
          <a:xfrm>
            <a:off x="6575630" y="1096963"/>
            <a:ext cx="2231921" cy="1981200"/>
          </a:xfrm>
          <a:prstGeom prst="flowChartPunchedTap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DAFTAR RISIKO</a:t>
            </a:r>
            <a:endParaRPr lang="en-US" sz="3200" dirty="0"/>
          </a:p>
        </p:txBody>
      </p:sp>
      <p:sp>
        <p:nvSpPr>
          <p:cNvPr id="5" name="Right Arrow 4"/>
          <p:cNvSpPr/>
          <p:nvPr/>
        </p:nvSpPr>
        <p:spPr>
          <a:xfrm>
            <a:off x="5593322" y="1819299"/>
            <a:ext cx="762006" cy="5214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Punched Tape 10"/>
          <p:cNvSpPr/>
          <p:nvPr/>
        </p:nvSpPr>
        <p:spPr>
          <a:xfrm>
            <a:off x="1870588" y="4880053"/>
            <a:ext cx="3502739" cy="1444547"/>
          </a:xfrm>
          <a:prstGeom prst="flowChartPunchedTap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PROFIL RISIKO</a:t>
            </a:r>
            <a:endParaRPr lang="en-US" sz="3200" dirty="0"/>
          </a:p>
        </p:txBody>
      </p:sp>
      <p:sp>
        <p:nvSpPr>
          <p:cNvPr id="12" name="Right Arrow 11"/>
          <p:cNvSpPr/>
          <p:nvPr/>
        </p:nvSpPr>
        <p:spPr>
          <a:xfrm>
            <a:off x="5748946" y="3668079"/>
            <a:ext cx="762006" cy="5214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Punched Tape 12"/>
          <p:cNvSpPr/>
          <p:nvPr/>
        </p:nvSpPr>
        <p:spPr>
          <a:xfrm>
            <a:off x="6620335" y="3078163"/>
            <a:ext cx="2231921" cy="1981200"/>
          </a:xfrm>
          <a:prstGeom prst="flowChartPunchedTap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PETA RISIKO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11293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 noChangeArrowheads="1"/>
          </p:cNvSpPr>
          <p:nvPr>
            <p:ph type="ctr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FF66"/>
                </a:solidFill>
              </a:rPr>
              <a:t>TAHAPAN PENILAIAN RISIKO </a:t>
            </a:r>
            <a:br>
              <a:rPr lang="en-US" b="1" dirty="0" smtClean="0">
                <a:solidFill>
                  <a:srgbClr val="FFFF66"/>
                </a:solidFill>
              </a:rPr>
            </a:br>
            <a:r>
              <a:rPr lang="en-US" sz="2400" b="1" dirty="0" smtClean="0">
                <a:solidFill>
                  <a:srgbClr val="FFFF66"/>
                </a:solidFill>
              </a:rPr>
              <a:t>(PP 60/2008)</a:t>
            </a:r>
            <a:endParaRPr lang="en-US" sz="2900" b="1" dirty="0">
              <a:solidFill>
                <a:srgbClr val="FFFF66"/>
              </a:solidFill>
            </a:endParaRPr>
          </a:p>
        </p:txBody>
      </p:sp>
      <p:grpSp>
        <p:nvGrpSpPr>
          <p:cNvPr id="25603" name="Group 25"/>
          <p:cNvGrpSpPr>
            <a:grpSpLocks/>
          </p:cNvGrpSpPr>
          <p:nvPr/>
        </p:nvGrpSpPr>
        <p:grpSpPr bwMode="auto">
          <a:xfrm>
            <a:off x="520700" y="2092325"/>
            <a:ext cx="2252663" cy="1108075"/>
            <a:chOff x="0" y="0"/>
            <a:chExt cx="1861062" cy="1107392"/>
          </a:xfrm>
        </p:grpSpPr>
        <p:sp>
          <p:nvSpPr>
            <p:cNvPr id="47131" name="Rounded Rectangle 64"/>
            <p:cNvSpPr>
              <a:spLocks noChangeArrowheads="1"/>
            </p:cNvSpPr>
            <p:nvPr/>
          </p:nvSpPr>
          <p:spPr bwMode="auto">
            <a:xfrm>
              <a:off x="0" y="0"/>
              <a:ext cx="1861062" cy="1107392"/>
            </a:xfrm>
            <a:prstGeom prst="roundRect">
              <a:avLst>
                <a:gd name="adj" fmla="val 10000"/>
              </a:avLst>
            </a:prstGeom>
            <a:solidFill>
              <a:srgbClr val="6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47132" name="Rounded Rectangle 4"/>
            <p:cNvSpPr>
              <a:spLocks noChangeArrowheads="1"/>
            </p:cNvSpPr>
            <p:nvPr/>
          </p:nvSpPr>
          <p:spPr bwMode="auto">
            <a:xfrm>
              <a:off x="0" y="40592"/>
              <a:ext cx="1861062" cy="738261"/>
            </a:xfrm>
            <a:prstGeom prst="rect">
              <a:avLst/>
            </a:prstGeom>
            <a:solidFill>
              <a:srgbClr val="6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128" tIns="135128" rIns="135128" bIns="72390"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sz="1800" b="1">
                  <a:solidFill>
                    <a:srgbClr val="FFFFFF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PENETAPAN </a:t>
              </a:r>
              <a:endParaRPr lang="en-US" altLang="en-US" sz="18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sz="1800" b="1">
                  <a:solidFill>
                    <a:srgbClr val="FFFFFF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TUJUAN</a:t>
              </a:r>
            </a:p>
          </p:txBody>
        </p:sp>
      </p:grpSp>
      <p:grpSp>
        <p:nvGrpSpPr>
          <p:cNvPr id="25606" name="Group 26"/>
          <p:cNvGrpSpPr>
            <a:grpSpLocks/>
          </p:cNvGrpSpPr>
          <p:nvPr/>
        </p:nvGrpSpPr>
        <p:grpSpPr bwMode="auto">
          <a:xfrm>
            <a:off x="685800" y="3024188"/>
            <a:ext cx="2422525" cy="1700212"/>
            <a:chOff x="0" y="0"/>
            <a:chExt cx="1861062" cy="1700381"/>
          </a:xfrm>
        </p:grpSpPr>
        <p:sp>
          <p:nvSpPr>
            <p:cNvPr id="47129" name="Rounded Rectangle 62"/>
            <p:cNvSpPr>
              <a:spLocks noChangeArrowheads="1"/>
            </p:cNvSpPr>
            <p:nvPr/>
          </p:nvSpPr>
          <p:spPr bwMode="auto">
            <a:xfrm>
              <a:off x="0" y="0"/>
              <a:ext cx="1861062" cy="1700381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9525">
              <a:solidFill>
                <a:srgbClr val="C0504C"/>
              </a:solidFill>
              <a:round/>
              <a:headEnd/>
              <a:tailEnd/>
            </a:ln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47130" name="Rounded Rectangle 6"/>
            <p:cNvSpPr>
              <a:spLocks noChangeArrowheads="1"/>
            </p:cNvSpPr>
            <p:nvPr/>
          </p:nvSpPr>
          <p:spPr bwMode="auto">
            <a:xfrm>
              <a:off x="49802" y="49802"/>
              <a:ext cx="1761458" cy="1600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128" tIns="135128" rIns="135128" bIns="135128"/>
            <a:lstStyle>
              <a:lvl1pPr marL="342900" indent="-342900"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215900" indent="-2159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lvl="1" eaLnBrk="1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</a:pPr>
              <a:r>
                <a:rPr lang="en-US" sz="19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Tujuan IP</a:t>
              </a:r>
            </a:p>
            <a:p>
              <a:pPr lvl="1" eaLnBrk="1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</a:pPr>
              <a:r>
                <a:rPr lang="en-US" sz="19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Tujuan tingkat kegiatan</a:t>
              </a:r>
            </a:p>
          </p:txBody>
        </p:sp>
      </p:grpSp>
      <p:grpSp>
        <p:nvGrpSpPr>
          <p:cNvPr id="25609" name="Group 34"/>
          <p:cNvGrpSpPr>
            <a:grpSpLocks/>
          </p:cNvGrpSpPr>
          <p:nvPr/>
        </p:nvGrpSpPr>
        <p:grpSpPr bwMode="auto">
          <a:xfrm>
            <a:off x="3271838" y="2092325"/>
            <a:ext cx="2252662" cy="1108075"/>
            <a:chOff x="0" y="0"/>
            <a:chExt cx="1861062" cy="1107392"/>
          </a:xfrm>
        </p:grpSpPr>
        <p:sp>
          <p:nvSpPr>
            <p:cNvPr id="47127" name="Rounded Rectangle 58"/>
            <p:cNvSpPr>
              <a:spLocks noChangeArrowheads="1"/>
            </p:cNvSpPr>
            <p:nvPr/>
          </p:nvSpPr>
          <p:spPr bwMode="auto">
            <a:xfrm>
              <a:off x="0" y="0"/>
              <a:ext cx="1861062" cy="1107392"/>
            </a:xfrm>
            <a:prstGeom prst="roundRect">
              <a:avLst>
                <a:gd name="adj" fmla="val 10000"/>
              </a:avLst>
            </a:prstGeom>
            <a:solidFill>
              <a:srgbClr val="6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47128" name="Rounded Rectangle 10"/>
            <p:cNvSpPr>
              <a:spLocks noChangeArrowheads="1"/>
            </p:cNvSpPr>
            <p:nvPr/>
          </p:nvSpPr>
          <p:spPr bwMode="auto">
            <a:xfrm>
              <a:off x="0" y="40592"/>
              <a:ext cx="1861062" cy="738261"/>
            </a:xfrm>
            <a:prstGeom prst="rect">
              <a:avLst/>
            </a:prstGeom>
            <a:solidFill>
              <a:srgbClr val="6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128" tIns="135128" rIns="135128" bIns="72390"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sz="1800" b="1">
                  <a:solidFill>
                    <a:srgbClr val="FFFFFF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IDENTIFIKASI </a:t>
              </a:r>
              <a:endParaRPr lang="en-US" altLang="en-US" sz="18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sz="1800" b="1">
                  <a:solidFill>
                    <a:srgbClr val="FFFFFF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RISIKO</a:t>
              </a:r>
            </a:p>
          </p:txBody>
        </p:sp>
      </p:grpSp>
      <p:grpSp>
        <p:nvGrpSpPr>
          <p:cNvPr id="25612" name="Group 38"/>
          <p:cNvGrpSpPr>
            <a:grpSpLocks/>
          </p:cNvGrpSpPr>
          <p:nvPr/>
        </p:nvGrpSpPr>
        <p:grpSpPr bwMode="auto">
          <a:xfrm>
            <a:off x="3436938" y="3024188"/>
            <a:ext cx="2422525" cy="1700212"/>
            <a:chOff x="0" y="0"/>
            <a:chExt cx="1861062" cy="1700381"/>
          </a:xfrm>
        </p:grpSpPr>
        <p:sp>
          <p:nvSpPr>
            <p:cNvPr id="47125" name="Rounded Rectangle 54"/>
            <p:cNvSpPr>
              <a:spLocks noChangeArrowheads="1"/>
            </p:cNvSpPr>
            <p:nvPr/>
          </p:nvSpPr>
          <p:spPr bwMode="auto">
            <a:xfrm>
              <a:off x="0" y="0"/>
              <a:ext cx="1861062" cy="1700381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9525">
              <a:solidFill>
                <a:srgbClr val="C0504C"/>
              </a:solidFill>
              <a:round/>
              <a:headEnd/>
              <a:tailEnd/>
            </a:ln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47126" name="Rounded Rectangle 12"/>
            <p:cNvSpPr>
              <a:spLocks noChangeArrowheads="1"/>
            </p:cNvSpPr>
            <p:nvPr/>
          </p:nvSpPr>
          <p:spPr bwMode="auto">
            <a:xfrm>
              <a:off x="49802" y="49802"/>
              <a:ext cx="1761458" cy="1600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128" tIns="135128" rIns="135128" bIns="135128"/>
            <a:lstStyle>
              <a:lvl1pPr marL="342900" indent="-342900"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215900" indent="-2159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lvl="1" eaLnBrk="1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</a:pPr>
              <a:r>
                <a:rPr lang="en-US" sz="19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Sumber risiko  internal &amp; eksternal</a:t>
              </a:r>
            </a:p>
          </p:txBody>
        </p:sp>
      </p:grpSp>
      <p:grpSp>
        <p:nvGrpSpPr>
          <p:cNvPr id="25615" name="Group 42"/>
          <p:cNvGrpSpPr>
            <a:grpSpLocks/>
          </p:cNvGrpSpPr>
          <p:nvPr/>
        </p:nvGrpSpPr>
        <p:grpSpPr bwMode="auto">
          <a:xfrm>
            <a:off x="6019800" y="2092325"/>
            <a:ext cx="2252663" cy="1108075"/>
            <a:chOff x="0" y="0"/>
            <a:chExt cx="1861062" cy="1107392"/>
          </a:xfrm>
        </p:grpSpPr>
        <p:sp>
          <p:nvSpPr>
            <p:cNvPr id="47123" name="Rounded Rectangle 48"/>
            <p:cNvSpPr>
              <a:spLocks noChangeArrowheads="1"/>
            </p:cNvSpPr>
            <p:nvPr/>
          </p:nvSpPr>
          <p:spPr bwMode="auto">
            <a:xfrm>
              <a:off x="0" y="0"/>
              <a:ext cx="1861062" cy="1107392"/>
            </a:xfrm>
            <a:prstGeom prst="roundRect">
              <a:avLst>
                <a:gd name="adj" fmla="val 10000"/>
              </a:avLst>
            </a:prstGeom>
            <a:solidFill>
              <a:srgbClr val="6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47124" name="Rounded Rectangle 16"/>
            <p:cNvSpPr>
              <a:spLocks noChangeArrowheads="1"/>
            </p:cNvSpPr>
            <p:nvPr/>
          </p:nvSpPr>
          <p:spPr bwMode="auto">
            <a:xfrm>
              <a:off x="27806" y="40592"/>
              <a:ext cx="1735138" cy="738261"/>
            </a:xfrm>
            <a:prstGeom prst="rect">
              <a:avLst/>
            </a:prstGeom>
            <a:solidFill>
              <a:srgbClr val="6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128" tIns="135128" rIns="135128" bIns="72390"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sz="1800" b="1">
                  <a:solidFill>
                    <a:srgbClr val="FFFFFF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ANALISIS </a:t>
              </a:r>
              <a:endParaRPr lang="en-US" altLang="en-US" sz="18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sz="1800" b="1">
                  <a:solidFill>
                    <a:srgbClr val="FFFFFF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RISIKO</a:t>
              </a:r>
            </a:p>
          </p:txBody>
        </p:sp>
      </p:grpSp>
      <p:grpSp>
        <p:nvGrpSpPr>
          <p:cNvPr id="25618" name="Group 44"/>
          <p:cNvGrpSpPr>
            <a:grpSpLocks/>
          </p:cNvGrpSpPr>
          <p:nvPr/>
        </p:nvGrpSpPr>
        <p:grpSpPr bwMode="auto">
          <a:xfrm>
            <a:off x="6188075" y="3024188"/>
            <a:ext cx="2422525" cy="1700212"/>
            <a:chOff x="0" y="0"/>
            <a:chExt cx="1861062" cy="1700381"/>
          </a:xfrm>
        </p:grpSpPr>
        <p:sp>
          <p:nvSpPr>
            <p:cNvPr id="47121" name="Rounded Rectangle 46"/>
            <p:cNvSpPr>
              <a:spLocks noChangeArrowheads="1"/>
            </p:cNvSpPr>
            <p:nvPr/>
          </p:nvSpPr>
          <p:spPr bwMode="auto">
            <a:xfrm>
              <a:off x="0" y="0"/>
              <a:ext cx="1861062" cy="1700381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9525">
              <a:solidFill>
                <a:srgbClr val="C0504C"/>
              </a:solidFill>
              <a:round/>
              <a:headEnd/>
              <a:tailEnd/>
            </a:ln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47122" name="Rounded Rectangle 18"/>
            <p:cNvSpPr>
              <a:spLocks noChangeArrowheads="1"/>
            </p:cNvSpPr>
            <p:nvPr/>
          </p:nvSpPr>
          <p:spPr bwMode="auto">
            <a:xfrm>
              <a:off x="49802" y="49802"/>
              <a:ext cx="1761458" cy="1600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128" tIns="135128" rIns="135128" bIns="135128"/>
            <a:lstStyle>
              <a:lvl1pPr marL="342900" indent="-342900"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215900" indent="-2159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lvl="1" eaLnBrk="1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</a:pPr>
              <a:r>
                <a:rPr lang="en-US" sz="19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Pengaruh/ dampak risiko thd pencapaian tujuan</a:t>
              </a:r>
            </a:p>
          </p:txBody>
        </p:sp>
      </p:grpSp>
      <p:sp>
        <p:nvSpPr>
          <p:cNvPr id="25621" name="Right Arrow 66"/>
          <p:cNvSpPr>
            <a:spLocks noChangeArrowheads="1"/>
          </p:cNvSpPr>
          <p:nvPr/>
        </p:nvSpPr>
        <p:spPr bwMode="auto">
          <a:xfrm>
            <a:off x="533400" y="4419600"/>
            <a:ext cx="8077200" cy="1828800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FFC000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C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PENILAIAN</a:t>
            </a:r>
            <a:r>
              <a:rPr lang="en-US" sz="3600" b="1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sz="3600" b="1">
                <a:solidFill>
                  <a:srgbClr val="C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RISIKO</a:t>
            </a:r>
            <a:endParaRPr lang="en-US" altLang="en-US" sz="1800">
              <a:latin typeface="Arial" panose="020B0604020202020204" pitchFamily="34" charset="0"/>
            </a:endParaRPr>
          </a:p>
        </p:txBody>
      </p:sp>
      <p:grpSp>
        <p:nvGrpSpPr>
          <p:cNvPr id="25622" name="Group 32"/>
          <p:cNvGrpSpPr>
            <a:grpSpLocks/>
          </p:cNvGrpSpPr>
          <p:nvPr/>
        </p:nvGrpSpPr>
        <p:grpSpPr bwMode="auto">
          <a:xfrm>
            <a:off x="2590800" y="2286000"/>
            <a:ext cx="762000" cy="609600"/>
            <a:chOff x="0" y="0"/>
            <a:chExt cx="598116" cy="463350"/>
          </a:xfrm>
        </p:grpSpPr>
        <p:sp>
          <p:nvSpPr>
            <p:cNvPr id="47119" name="Right Arrow 60"/>
            <p:cNvSpPr>
              <a:spLocks noChangeArrowheads="1"/>
            </p:cNvSpPr>
            <p:nvPr/>
          </p:nvSpPr>
          <p:spPr bwMode="auto">
            <a:xfrm>
              <a:off x="0" y="0"/>
              <a:ext cx="598116" cy="463350"/>
            </a:xfrm>
            <a:prstGeom prst="rightArrow">
              <a:avLst>
                <a:gd name="adj1" fmla="val 60000"/>
                <a:gd name="adj2" fmla="val 49997"/>
              </a:avLst>
            </a:prstGeom>
            <a:solidFill>
              <a:srgbClr val="E36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47120" name="Right Arrow 8"/>
            <p:cNvSpPr>
              <a:spLocks noChangeArrowheads="1"/>
            </p:cNvSpPr>
            <p:nvPr/>
          </p:nvSpPr>
          <p:spPr bwMode="auto">
            <a:xfrm>
              <a:off x="0" y="92670"/>
              <a:ext cx="459111" cy="278010"/>
            </a:xfrm>
            <a:prstGeom prst="rect">
              <a:avLst/>
            </a:prstGeom>
            <a:solidFill>
              <a:srgbClr val="E36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Font typeface="Arial" panose="020B0604020202020204" pitchFamily="34" charset="0"/>
                <a:buNone/>
              </a:pPr>
              <a:endParaRPr lang="en-US" sz="15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5625" name="Group 40"/>
          <p:cNvGrpSpPr>
            <a:grpSpLocks/>
          </p:cNvGrpSpPr>
          <p:nvPr/>
        </p:nvGrpSpPr>
        <p:grpSpPr bwMode="auto">
          <a:xfrm>
            <a:off x="5334000" y="2286000"/>
            <a:ext cx="762000" cy="609600"/>
            <a:chOff x="0" y="0"/>
            <a:chExt cx="598116" cy="463350"/>
          </a:xfrm>
        </p:grpSpPr>
        <p:sp>
          <p:nvSpPr>
            <p:cNvPr id="47117" name="Right Arrow 51"/>
            <p:cNvSpPr>
              <a:spLocks noChangeArrowheads="1"/>
            </p:cNvSpPr>
            <p:nvPr/>
          </p:nvSpPr>
          <p:spPr bwMode="auto">
            <a:xfrm>
              <a:off x="0" y="0"/>
              <a:ext cx="598116" cy="463350"/>
            </a:xfrm>
            <a:prstGeom prst="rightArrow">
              <a:avLst>
                <a:gd name="adj1" fmla="val 60000"/>
                <a:gd name="adj2" fmla="val 49997"/>
              </a:avLst>
            </a:prstGeom>
            <a:solidFill>
              <a:srgbClr val="E36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47118" name="Right Arrow 14"/>
            <p:cNvSpPr>
              <a:spLocks noChangeArrowheads="1"/>
            </p:cNvSpPr>
            <p:nvPr/>
          </p:nvSpPr>
          <p:spPr bwMode="auto">
            <a:xfrm>
              <a:off x="0" y="92670"/>
              <a:ext cx="459111" cy="278010"/>
            </a:xfrm>
            <a:prstGeom prst="rect">
              <a:avLst/>
            </a:prstGeom>
            <a:solidFill>
              <a:srgbClr val="E36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Font typeface="Arial" panose="020B0604020202020204" pitchFamily="34" charset="0"/>
                <a:buNone/>
              </a:pPr>
              <a:endParaRPr lang="en-US" sz="15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pic>
        <p:nvPicPr>
          <p:cNvPr id="47116" name="Picture 2" descr="E:\5. SPIP\2. Penilaian Risiko_Didik\bahan\home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72200"/>
            <a:ext cx="696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2745993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 noChangeArrowheads="1"/>
          </p:cNvSpPr>
          <p:nvPr>
            <p:ph type="ctr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>
                <a:solidFill>
                  <a:srgbClr val="FFFF66"/>
                </a:solidFill>
              </a:rPr>
              <a:t>SUMBER RISIKO </a:t>
            </a:r>
            <a:r>
              <a:rPr lang="en-US" sz="3200" b="1">
                <a:solidFill>
                  <a:srgbClr val="FFFF66"/>
                </a:solidFill>
              </a:rPr>
              <a:t>(pasal 16 huruf b)</a:t>
            </a:r>
          </a:p>
        </p:txBody>
      </p:sp>
      <p:grpSp>
        <p:nvGrpSpPr>
          <p:cNvPr id="21507" name="Group 17"/>
          <p:cNvGrpSpPr>
            <a:grpSpLocks/>
          </p:cNvGrpSpPr>
          <p:nvPr/>
        </p:nvGrpSpPr>
        <p:grpSpPr bwMode="auto">
          <a:xfrm>
            <a:off x="3352800" y="1828800"/>
            <a:ext cx="5267325" cy="1903413"/>
            <a:chOff x="0" y="0"/>
            <a:chExt cx="5266944" cy="1903094"/>
          </a:xfrm>
        </p:grpSpPr>
        <p:sp>
          <p:nvSpPr>
            <p:cNvPr id="35853" name="Round Same Side Corner Rectangle 21"/>
            <p:cNvSpPr>
              <a:spLocks/>
            </p:cNvSpPr>
            <p:nvPr/>
          </p:nvSpPr>
          <p:spPr bwMode="auto">
            <a:xfrm rot="5400000">
              <a:off x="1681925" y="-1681925"/>
              <a:ext cx="1903094" cy="5266944"/>
            </a:xfrm>
            <a:custGeom>
              <a:avLst/>
              <a:gdLst>
                <a:gd name="T0" fmla="*/ 317188 w 1903094"/>
                <a:gd name="T1" fmla="*/ 0 h 5266944"/>
                <a:gd name="T2" fmla="*/ 1585905 w 1903094"/>
                <a:gd name="T3" fmla="*/ 0 h 5266944"/>
                <a:gd name="T4" fmla="*/ 1585905 w 1903094"/>
                <a:gd name="T5" fmla="*/ 0 h 5266944"/>
                <a:gd name="T6" fmla="*/ 1903093 w 1903094"/>
                <a:gd name="T7" fmla="*/ 317188 h 5266944"/>
                <a:gd name="T8" fmla="*/ 1903094 w 1903094"/>
                <a:gd name="T9" fmla="*/ 5266944 h 5266944"/>
                <a:gd name="T10" fmla="*/ 1903094 w 1903094"/>
                <a:gd name="T11" fmla="*/ 5266944 h 5266944"/>
                <a:gd name="T12" fmla="*/ 1903094 w 1903094"/>
                <a:gd name="T13" fmla="*/ 5266944 h 5266944"/>
                <a:gd name="T14" fmla="*/ 1903094 w 1903094"/>
                <a:gd name="T15" fmla="*/ 5266944 h 5266944"/>
                <a:gd name="T16" fmla="*/ 1903094 w 1903094"/>
                <a:gd name="T17" fmla="*/ 5266944 h 5266944"/>
                <a:gd name="T18" fmla="*/ 1903094 w 1903094"/>
                <a:gd name="T19" fmla="*/ 5266944 h 5266944"/>
                <a:gd name="T20" fmla="*/ 0 w 1903094"/>
                <a:gd name="T21" fmla="*/ 5266944 h 5266944"/>
                <a:gd name="T22" fmla="*/ 0 w 1903094"/>
                <a:gd name="T23" fmla="*/ 5266944 h 5266944"/>
                <a:gd name="T24" fmla="*/ 0 w 1903094"/>
                <a:gd name="T25" fmla="*/ 5266944 h 5266944"/>
                <a:gd name="T26" fmla="*/ 0 w 1903094"/>
                <a:gd name="T27" fmla="*/ 5266944 h 5266944"/>
                <a:gd name="T28" fmla="*/ 0 w 1903094"/>
                <a:gd name="T29" fmla="*/ 5266944 h 5266944"/>
                <a:gd name="T30" fmla="*/ 0 w 1903094"/>
                <a:gd name="T31" fmla="*/ 5266944 h 5266944"/>
                <a:gd name="T32" fmla="*/ 0 w 1903094"/>
                <a:gd name="T33" fmla="*/ 317188 h 5266944"/>
                <a:gd name="T34" fmla="*/ 0 w 1903094"/>
                <a:gd name="T35" fmla="*/ 317188 h 5266944"/>
                <a:gd name="T36" fmla="*/ 317187 w 1903094"/>
                <a:gd name="T37" fmla="*/ 0 h 52669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03094"/>
                <a:gd name="T58" fmla="*/ 0 h 5266944"/>
                <a:gd name="T59" fmla="*/ 1903094 w 1903094"/>
                <a:gd name="T60" fmla="*/ 5266944 h 526694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03094" h="5266944">
                  <a:moveTo>
                    <a:pt x="317188" y="0"/>
                  </a:moveTo>
                  <a:lnTo>
                    <a:pt x="1585905" y="0"/>
                  </a:lnTo>
                  <a:cubicBezTo>
                    <a:pt x="1761083" y="0"/>
                    <a:pt x="1903093" y="142009"/>
                    <a:pt x="1903093" y="317188"/>
                  </a:cubicBezTo>
                  <a:lnTo>
                    <a:pt x="1903094" y="5266944"/>
                  </a:lnTo>
                  <a:cubicBezTo>
                    <a:pt x="1903094" y="5266944"/>
                    <a:pt x="1903094" y="5266944"/>
                    <a:pt x="1903094" y="5266944"/>
                  </a:cubicBezTo>
                  <a:cubicBezTo>
                    <a:pt x="1903094" y="5266944"/>
                    <a:pt x="1903094" y="5266944"/>
                    <a:pt x="1903094" y="5266944"/>
                  </a:cubicBezTo>
                  <a:cubicBezTo>
                    <a:pt x="1903094" y="5266944"/>
                    <a:pt x="1903094" y="5266944"/>
                    <a:pt x="1903094" y="5266944"/>
                  </a:cubicBezTo>
                  <a:cubicBezTo>
                    <a:pt x="1903094" y="5266944"/>
                    <a:pt x="1903094" y="5266944"/>
                    <a:pt x="1903094" y="5266944"/>
                  </a:cubicBezTo>
                  <a:lnTo>
                    <a:pt x="0" y="5266944"/>
                  </a:lnTo>
                  <a:cubicBezTo>
                    <a:pt x="0" y="5266944"/>
                    <a:pt x="0" y="5266944"/>
                    <a:pt x="0" y="5266944"/>
                  </a:cubicBezTo>
                  <a:cubicBezTo>
                    <a:pt x="0" y="5266944"/>
                    <a:pt x="0" y="5266944"/>
                    <a:pt x="0" y="5266944"/>
                  </a:cubicBezTo>
                  <a:cubicBezTo>
                    <a:pt x="0" y="5266944"/>
                    <a:pt x="0" y="5266944"/>
                    <a:pt x="0" y="5266944"/>
                  </a:cubicBezTo>
                  <a:cubicBezTo>
                    <a:pt x="0" y="5266944"/>
                    <a:pt x="0" y="5266944"/>
                    <a:pt x="0" y="5266944"/>
                  </a:cubicBezTo>
                  <a:lnTo>
                    <a:pt x="0" y="317188"/>
                  </a:lnTo>
                  <a:cubicBezTo>
                    <a:pt x="0" y="142009"/>
                    <a:pt x="142009" y="0"/>
                    <a:pt x="317187" y="0"/>
                  </a:cubicBezTo>
                  <a:lnTo>
                    <a:pt x="317188" y="0"/>
                  </a:lnTo>
                  <a:close/>
                </a:path>
              </a:pathLst>
            </a:custGeom>
            <a:solidFill>
              <a:srgbClr val="CF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54" name="Round Same Side Corner Rectangle 4"/>
            <p:cNvSpPr>
              <a:spLocks noChangeArrowheads="1"/>
            </p:cNvSpPr>
            <p:nvPr/>
          </p:nvSpPr>
          <p:spPr bwMode="auto">
            <a:xfrm>
              <a:off x="83757" y="92900"/>
              <a:ext cx="5174043" cy="1717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2870" tIns="51435" rIns="102870" bIns="51435" anchor="ctr"/>
            <a:lstStyle>
              <a:lvl1pPr marL="342900" indent="-342900"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2286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lv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</a:pPr>
              <a:r>
                <a:rPr lang="en-US" sz="2400" smtClean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peraturan perundang-undangan baru, </a:t>
              </a:r>
            </a:p>
            <a:p>
              <a:pPr lv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</a:pPr>
              <a:r>
                <a:rPr lang="en-US" sz="2400" smtClean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perkembangan teknologi, </a:t>
              </a:r>
            </a:p>
            <a:p>
              <a:pPr lv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</a:pPr>
              <a:r>
                <a:rPr lang="en-US" sz="2400" smtClean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bencana alam, dan</a:t>
              </a:r>
            </a:p>
            <a:p>
              <a:pPr lv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</a:pPr>
              <a:r>
                <a:rPr lang="en-US" sz="2400" smtClean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gangguan keamanan.</a:t>
              </a:r>
            </a:p>
          </p:txBody>
        </p:sp>
      </p:grpSp>
      <p:grpSp>
        <p:nvGrpSpPr>
          <p:cNvPr id="21510" name="Group 18"/>
          <p:cNvGrpSpPr>
            <a:grpSpLocks/>
          </p:cNvGrpSpPr>
          <p:nvPr/>
        </p:nvGrpSpPr>
        <p:grpSpPr bwMode="auto">
          <a:xfrm>
            <a:off x="3352800" y="4038600"/>
            <a:ext cx="5267325" cy="1903413"/>
            <a:chOff x="0" y="0"/>
            <a:chExt cx="5266944" cy="1903094"/>
          </a:xfrm>
        </p:grpSpPr>
        <p:sp>
          <p:nvSpPr>
            <p:cNvPr id="35851" name="Round Same Side Corner Rectangle 19"/>
            <p:cNvSpPr>
              <a:spLocks/>
            </p:cNvSpPr>
            <p:nvPr/>
          </p:nvSpPr>
          <p:spPr bwMode="auto">
            <a:xfrm rot="5400000">
              <a:off x="1681925" y="-1681925"/>
              <a:ext cx="1903094" cy="5266944"/>
            </a:xfrm>
            <a:custGeom>
              <a:avLst/>
              <a:gdLst>
                <a:gd name="T0" fmla="*/ 317188 w 1903094"/>
                <a:gd name="T1" fmla="*/ 0 h 5266944"/>
                <a:gd name="T2" fmla="*/ 1585905 w 1903094"/>
                <a:gd name="T3" fmla="*/ 0 h 5266944"/>
                <a:gd name="T4" fmla="*/ 1585905 w 1903094"/>
                <a:gd name="T5" fmla="*/ 0 h 5266944"/>
                <a:gd name="T6" fmla="*/ 1903093 w 1903094"/>
                <a:gd name="T7" fmla="*/ 317188 h 5266944"/>
                <a:gd name="T8" fmla="*/ 1903094 w 1903094"/>
                <a:gd name="T9" fmla="*/ 5266944 h 5266944"/>
                <a:gd name="T10" fmla="*/ 1903094 w 1903094"/>
                <a:gd name="T11" fmla="*/ 5266944 h 5266944"/>
                <a:gd name="T12" fmla="*/ 1903094 w 1903094"/>
                <a:gd name="T13" fmla="*/ 5266944 h 5266944"/>
                <a:gd name="T14" fmla="*/ 1903094 w 1903094"/>
                <a:gd name="T15" fmla="*/ 5266944 h 5266944"/>
                <a:gd name="T16" fmla="*/ 1903094 w 1903094"/>
                <a:gd name="T17" fmla="*/ 5266944 h 5266944"/>
                <a:gd name="T18" fmla="*/ 1903094 w 1903094"/>
                <a:gd name="T19" fmla="*/ 5266944 h 5266944"/>
                <a:gd name="T20" fmla="*/ 0 w 1903094"/>
                <a:gd name="T21" fmla="*/ 5266944 h 5266944"/>
                <a:gd name="T22" fmla="*/ 0 w 1903094"/>
                <a:gd name="T23" fmla="*/ 5266944 h 5266944"/>
                <a:gd name="T24" fmla="*/ 0 w 1903094"/>
                <a:gd name="T25" fmla="*/ 5266944 h 5266944"/>
                <a:gd name="T26" fmla="*/ 0 w 1903094"/>
                <a:gd name="T27" fmla="*/ 5266944 h 5266944"/>
                <a:gd name="T28" fmla="*/ 0 w 1903094"/>
                <a:gd name="T29" fmla="*/ 5266944 h 5266944"/>
                <a:gd name="T30" fmla="*/ 0 w 1903094"/>
                <a:gd name="T31" fmla="*/ 5266944 h 5266944"/>
                <a:gd name="T32" fmla="*/ 0 w 1903094"/>
                <a:gd name="T33" fmla="*/ 317188 h 5266944"/>
                <a:gd name="T34" fmla="*/ 0 w 1903094"/>
                <a:gd name="T35" fmla="*/ 317188 h 5266944"/>
                <a:gd name="T36" fmla="*/ 317187 w 1903094"/>
                <a:gd name="T37" fmla="*/ 0 h 52669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03094"/>
                <a:gd name="T58" fmla="*/ 0 h 5266944"/>
                <a:gd name="T59" fmla="*/ 1903094 w 1903094"/>
                <a:gd name="T60" fmla="*/ 5266944 h 526694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03094" h="5266944">
                  <a:moveTo>
                    <a:pt x="317188" y="0"/>
                  </a:moveTo>
                  <a:lnTo>
                    <a:pt x="1585905" y="0"/>
                  </a:lnTo>
                  <a:cubicBezTo>
                    <a:pt x="1761083" y="0"/>
                    <a:pt x="1903093" y="142009"/>
                    <a:pt x="1903093" y="317188"/>
                  </a:cubicBezTo>
                  <a:lnTo>
                    <a:pt x="1903094" y="5266944"/>
                  </a:lnTo>
                  <a:cubicBezTo>
                    <a:pt x="1903094" y="5266944"/>
                    <a:pt x="1903094" y="5266944"/>
                    <a:pt x="1903094" y="5266944"/>
                  </a:cubicBezTo>
                  <a:cubicBezTo>
                    <a:pt x="1903094" y="5266944"/>
                    <a:pt x="1903094" y="5266944"/>
                    <a:pt x="1903094" y="5266944"/>
                  </a:cubicBezTo>
                  <a:cubicBezTo>
                    <a:pt x="1903094" y="5266944"/>
                    <a:pt x="1903094" y="5266944"/>
                    <a:pt x="1903094" y="5266944"/>
                  </a:cubicBezTo>
                  <a:cubicBezTo>
                    <a:pt x="1903094" y="5266944"/>
                    <a:pt x="1903094" y="5266944"/>
                    <a:pt x="1903094" y="5266944"/>
                  </a:cubicBezTo>
                  <a:lnTo>
                    <a:pt x="0" y="5266944"/>
                  </a:lnTo>
                  <a:cubicBezTo>
                    <a:pt x="0" y="5266944"/>
                    <a:pt x="0" y="5266944"/>
                    <a:pt x="0" y="5266944"/>
                  </a:cubicBezTo>
                  <a:cubicBezTo>
                    <a:pt x="0" y="5266944"/>
                    <a:pt x="0" y="5266944"/>
                    <a:pt x="0" y="5266944"/>
                  </a:cubicBezTo>
                  <a:cubicBezTo>
                    <a:pt x="0" y="5266944"/>
                    <a:pt x="0" y="5266944"/>
                    <a:pt x="0" y="5266944"/>
                  </a:cubicBezTo>
                  <a:cubicBezTo>
                    <a:pt x="0" y="5266944"/>
                    <a:pt x="0" y="5266944"/>
                    <a:pt x="0" y="5266944"/>
                  </a:cubicBezTo>
                  <a:lnTo>
                    <a:pt x="0" y="317188"/>
                  </a:lnTo>
                  <a:cubicBezTo>
                    <a:pt x="0" y="142009"/>
                    <a:pt x="142009" y="0"/>
                    <a:pt x="317187" y="0"/>
                  </a:cubicBezTo>
                  <a:lnTo>
                    <a:pt x="317188" y="0"/>
                  </a:lnTo>
                  <a:close/>
                </a:path>
              </a:pathLst>
            </a:custGeom>
            <a:solidFill>
              <a:srgbClr val="FBD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52" name="Round Same Side Corner Rectangle 6"/>
            <p:cNvSpPr>
              <a:spLocks noChangeArrowheads="1"/>
            </p:cNvSpPr>
            <p:nvPr/>
          </p:nvSpPr>
          <p:spPr bwMode="auto">
            <a:xfrm>
              <a:off x="83757" y="92901"/>
              <a:ext cx="5174043" cy="1717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6200" tIns="38100" rIns="76200" bIns="38100" anchor="ctr"/>
            <a:lstStyle>
              <a:lvl1pPr marL="342900" indent="-342900"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2286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lv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</a:pPr>
              <a:r>
                <a:rPr lang="en-US" sz="2000" b="1" smtClean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keterbatasan dana operasional, </a:t>
              </a:r>
            </a:p>
            <a:p>
              <a:pPr lv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</a:pPr>
              <a:r>
                <a:rPr lang="en-US" sz="2000" b="1" smtClean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sumber daya manusia yang tidak kompeten, </a:t>
              </a:r>
            </a:p>
            <a:p>
              <a:pPr lv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</a:pPr>
              <a:r>
                <a:rPr lang="en-US" sz="2000" b="1" smtClean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peralatan yang tidak memadai, </a:t>
              </a:r>
            </a:p>
            <a:p>
              <a:pPr lv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</a:pPr>
              <a:r>
                <a:rPr lang="en-US" sz="2000" b="1" smtClean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kebijakan dan prosedur yang tidak jelas, dan</a:t>
              </a:r>
            </a:p>
            <a:p>
              <a:pPr lv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</a:pPr>
              <a:r>
                <a:rPr lang="en-US" sz="2000" b="1" smtClean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suasana kerja yang tidak kondusif.</a:t>
              </a:r>
            </a:p>
          </p:txBody>
        </p:sp>
      </p:grpSp>
      <p:grpSp>
        <p:nvGrpSpPr>
          <p:cNvPr id="21513" name="Group 5"/>
          <p:cNvGrpSpPr>
            <a:grpSpLocks/>
          </p:cNvGrpSpPr>
          <p:nvPr/>
        </p:nvGrpSpPr>
        <p:grpSpPr bwMode="auto">
          <a:xfrm>
            <a:off x="609600" y="1905000"/>
            <a:ext cx="2819400" cy="1768475"/>
            <a:chOff x="0" y="0"/>
            <a:chExt cx="2962656" cy="2378868"/>
          </a:xfrm>
        </p:grpSpPr>
        <p:sp>
          <p:nvSpPr>
            <p:cNvPr id="35849" name="Rounded Rectangle 9"/>
            <p:cNvSpPr>
              <a:spLocks noChangeArrowheads="1"/>
            </p:cNvSpPr>
            <p:nvPr/>
          </p:nvSpPr>
          <p:spPr bwMode="auto">
            <a:xfrm>
              <a:off x="0" y="0"/>
              <a:ext cx="2962656" cy="23788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8879F"/>
                </a:gs>
                <a:gs pos="79999">
                  <a:srgbClr val="35B0D1"/>
                </a:gs>
                <a:gs pos="100000">
                  <a:srgbClr val="31B3D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50" name="Rounded Rectangle 4"/>
            <p:cNvSpPr>
              <a:spLocks noChangeArrowheads="1"/>
            </p:cNvSpPr>
            <p:nvPr/>
          </p:nvSpPr>
          <p:spPr bwMode="auto">
            <a:xfrm>
              <a:off x="116127" y="116127"/>
              <a:ext cx="2730402" cy="2146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52400" tIns="76200" rIns="152400" bIns="76200" anchor="ctr"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Font typeface="Arial" panose="020B0604020202020204" pitchFamily="34" charset="0"/>
                <a:buNone/>
              </a:pPr>
              <a:r>
                <a:rPr lang="en-US" sz="3600" smtClean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EKSTERNAL</a:t>
              </a:r>
            </a:p>
          </p:txBody>
        </p:sp>
      </p:grpSp>
      <p:grpSp>
        <p:nvGrpSpPr>
          <p:cNvPr id="21516" name="Group 6"/>
          <p:cNvGrpSpPr>
            <a:grpSpLocks/>
          </p:cNvGrpSpPr>
          <p:nvPr/>
        </p:nvGrpSpPr>
        <p:grpSpPr bwMode="auto">
          <a:xfrm>
            <a:off x="609600" y="4114800"/>
            <a:ext cx="2819400" cy="1768475"/>
            <a:chOff x="0" y="0"/>
            <a:chExt cx="2962656" cy="2378868"/>
          </a:xfrm>
        </p:grpSpPr>
        <p:sp>
          <p:nvSpPr>
            <p:cNvPr id="35847" name="Rounded Rectangle 7"/>
            <p:cNvSpPr>
              <a:spLocks noChangeArrowheads="1"/>
            </p:cNvSpPr>
            <p:nvPr/>
          </p:nvSpPr>
          <p:spPr bwMode="auto">
            <a:xfrm>
              <a:off x="0" y="0"/>
              <a:ext cx="2962656" cy="23788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76A1C"/>
                </a:gs>
                <a:gs pos="79999">
                  <a:srgbClr val="FF8C2B"/>
                </a:gs>
                <a:gs pos="100000">
                  <a:srgbClr val="FF8C2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en-US" sz="18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48" name="Rounded Rectangle 6"/>
            <p:cNvSpPr>
              <a:spLocks noChangeArrowheads="1"/>
            </p:cNvSpPr>
            <p:nvPr/>
          </p:nvSpPr>
          <p:spPr bwMode="auto">
            <a:xfrm>
              <a:off x="116127" y="116127"/>
              <a:ext cx="2730402" cy="2146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52400" tIns="76200" rIns="152400" bIns="76200" anchor="ctr"/>
            <a:lstStyle>
              <a:lvl1pPr>
                <a:lnSpc>
                  <a:spcPct val="120000"/>
                </a:lnSpc>
                <a:spcBef>
                  <a:spcPts val="10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Font typeface="Arial" panose="020B0604020202020204" pitchFamily="34" charset="0"/>
                <a:buNone/>
              </a:pPr>
              <a:r>
                <a:rPr lang="en-US" sz="4000" smtClean="0">
                  <a:solidFill>
                    <a:srgbClr val="FFFFFF"/>
                  </a:solidFill>
                  <a:latin typeface="Calibri" panose="020F050202020403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INTERNAL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251975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676400"/>
            <a:ext cx="5105400" cy="2819399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Proses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menetapkan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sym typeface="Calibri" panose="020F0502020204030204" pitchFamily="34" charset="0"/>
              </a:rPr>
              <a:t>apa</a:t>
            </a:r>
            <a:r>
              <a:rPr lang="en-US" b="1" dirty="0">
                <a:latin typeface="Calibri" panose="020F0502020204030204" pitchFamily="34" charset="0"/>
                <a:sym typeface="Calibri" panose="020F0502020204030204" pitchFamily="34" charset="0"/>
              </a:rPr>
              <a:t>, </a:t>
            </a:r>
            <a:r>
              <a:rPr lang="en-US" b="1" dirty="0" err="1">
                <a:latin typeface="Calibri" panose="020F0502020204030204" pitchFamily="34" charset="0"/>
                <a:sym typeface="Calibri" panose="020F0502020204030204" pitchFamily="34" charset="0"/>
              </a:rPr>
              <a:t>dimana</a:t>
            </a:r>
            <a:r>
              <a:rPr lang="en-US" b="1" dirty="0">
                <a:latin typeface="Calibri" panose="020F0502020204030204" pitchFamily="34" charset="0"/>
                <a:sym typeface="Calibri" panose="020F0502020204030204" pitchFamily="34" charset="0"/>
              </a:rPr>
              <a:t>, </a:t>
            </a:r>
            <a:r>
              <a:rPr lang="en-US" b="1" dirty="0" err="1">
                <a:latin typeface="Calibri" panose="020F0502020204030204" pitchFamily="34" charset="0"/>
                <a:sym typeface="Calibri" panose="020F0502020204030204" pitchFamily="34" charset="0"/>
              </a:rPr>
              <a:t>kapan</a:t>
            </a:r>
            <a:r>
              <a:rPr lang="en-US" b="1" dirty="0">
                <a:latin typeface="Calibri" panose="020F0502020204030204" pitchFamily="34" charset="0"/>
                <a:sym typeface="Calibri" panose="020F0502020204030204" pitchFamily="34" charset="0"/>
              </a:rPr>
              <a:t>, </a:t>
            </a:r>
            <a:r>
              <a:rPr lang="en-US" b="1" dirty="0" err="1">
                <a:latin typeface="Calibri" panose="020F0502020204030204" pitchFamily="34" charset="0"/>
                <a:sym typeface="Calibri" panose="020F0502020204030204" pitchFamily="34" charset="0"/>
              </a:rPr>
              <a:t>mengapa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sym typeface="Calibri" panose="020F0502020204030204" pitchFamily="34" charset="0"/>
              </a:rPr>
              <a:t>bagaimana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sesuatu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terjadi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sehingga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berdampak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negatif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terhadap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pencapaian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sym typeface="Calibri" panose="020F0502020204030204" pitchFamily="34" charset="0"/>
              </a:rPr>
              <a:t>tujuan</a:t>
            </a:r>
            <a:r>
              <a:rPr lang="en-US" dirty="0">
                <a:latin typeface="Calibri" panose="020F0502020204030204" pitchFamily="34" charset="0"/>
                <a:sym typeface="Calibri" panose="020F0502020204030204" pitchFamily="34" charset="0"/>
              </a:rPr>
              <a:t> (4w + h)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pPr lvl="0"/>
            <a:r>
              <a:rPr lang="en-US" b="1" dirty="0" err="1" smtClean="0">
                <a:solidFill>
                  <a:srgbClr val="FF0000"/>
                </a:solidFill>
              </a:rPr>
              <a:t>Identifikasi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Risiko</a:t>
            </a:r>
            <a:r>
              <a:rPr lang="en-US" b="1" dirty="0" smtClean="0"/>
              <a:t> 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6781800" y="2362200"/>
            <a:ext cx="14478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Rounded Rectangle 4"/>
          <p:cNvSpPr/>
          <p:nvPr/>
        </p:nvSpPr>
        <p:spPr>
          <a:xfrm>
            <a:off x="6400800" y="1676400"/>
            <a:ext cx="2252345" cy="73826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135128" rIns="135128" bIns="72390" numCol="1" spcCol="1270" anchor="t" anchorCtr="0">
            <a:noAutofit/>
          </a:bodyPr>
          <a:lstStyle/>
          <a:p>
            <a:pPr algn="ctr" defTabSz="844550">
              <a:spcAft>
                <a:spcPts val="0"/>
              </a:spcAft>
            </a:pPr>
            <a:r>
              <a:rPr lang="en-US" b="1" dirty="0" smtClean="0">
                <a:solidFill>
                  <a:srgbClr val="FFFFFF"/>
                </a:solidFill>
              </a:rPr>
              <a:t>PENETAPAN </a:t>
            </a:r>
          </a:p>
          <a:p>
            <a:pPr algn="ctr" defTabSz="844550">
              <a:spcAft>
                <a:spcPts val="0"/>
              </a:spcAft>
            </a:pPr>
            <a:r>
              <a:rPr lang="en-US" b="1" dirty="0" smtClean="0">
                <a:solidFill>
                  <a:srgbClr val="FFFFFF"/>
                </a:solidFill>
              </a:rPr>
              <a:t>TUJUAN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13" name="Rounded Rectangle 10"/>
          <p:cNvSpPr/>
          <p:nvPr/>
        </p:nvSpPr>
        <p:spPr>
          <a:xfrm>
            <a:off x="6324600" y="3124200"/>
            <a:ext cx="2252345" cy="73826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135128" rIns="135128" bIns="72390" numCol="1" spcCol="1270" anchor="t" anchorCtr="0">
            <a:noAutofit/>
          </a:bodyPr>
          <a:lstStyle/>
          <a:p>
            <a:pPr algn="ctr" defTabSz="844550">
              <a:spcAft>
                <a:spcPts val="0"/>
              </a:spcAft>
            </a:pPr>
            <a:r>
              <a:rPr lang="en-US" b="1" dirty="0" smtClean="0">
                <a:solidFill>
                  <a:srgbClr val="FFFFFF"/>
                </a:solidFill>
              </a:rPr>
              <a:t>IDENTIFIKASI </a:t>
            </a:r>
          </a:p>
          <a:p>
            <a:pPr algn="ctr" defTabSz="844550">
              <a:spcAft>
                <a:spcPts val="0"/>
              </a:spcAft>
            </a:pPr>
            <a:r>
              <a:rPr lang="en-US" b="1" dirty="0" smtClean="0">
                <a:solidFill>
                  <a:srgbClr val="FFFFFF"/>
                </a:solidFill>
              </a:rPr>
              <a:t>RISIKO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172200" y="4800600"/>
            <a:ext cx="2714644" cy="1143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rgbClr val="000000"/>
                </a:solidFill>
              </a:rPr>
              <a:t>Dokumentasi : </a:t>
            </a:r>
            <a:r>
              <a:rPr lang="en-US" b="1" dirty="0" smtClean="0">
                <a:solidFill>
                  <a:srgbClr val="000000"/>
                </a:solidFill>
              </a:rPr>
              <a:t>Risks Statement </a:t>
            </a:r>
            <a:r>
              <a:rPr lang="en-US" b="1" dirty="0" err="1" smtClean="0">
                <a:solidFill>
                  <a:srgbClr val="000000"/>
                </a:solidFill>
              </a:rPr>
              <a:t>dalam</a:t>
            </a:r>
            <a:r>
              <a:rPr lang="en-US" b="1" dirty="0" smtClean="0">
                <a:solidFill>
                  <a:srgbClr val="000000"/>
                </a:solidFill>
              </a:rPr>
              <a:t> Risks Register</a:t>
            </a:r>
            <a:endParaRPr lang="id-ID" b="1" dirty="0">
              <a:solidFill>
                <a:srgbClr val="000000"/>
              </a:solidFill>
            </a:endParaRPr>
          </a:p>
        </p:txBody>
      </p:sp>
      <p:pic>
        <p:nvPicPr>
          <p:cNvPr id="21" name="Picture 4" descr="http://t3.gstatic.com/images?q=tbn:ANd9GcSOIr4G3GjpkaxKeYaskrWysrqBH9CXif50b2TWhWKNDWY_x8R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572000"/>
            <a:ext cx="4419600" cy="2057400"/>
          </a:xfrm>
          <a:prstGeom prst="rect">
            <a:avLst/>
          </a:prstGeom>
          <a:noFill/>
        </p:spPr>
      </p:pic>
      <p:sp>
        <p:nvSpPr>
          <p:cNvPr id="12" name="Down Arrow 11"/>
          <p:cNvSpPr/>
          <p:nvPr/>
        </p:nvSpPr>
        <p:spPr>
          <a:xfrm>
            <a:off x="6781800" y="3962400"/>
            <a:ext cx="1447800" cy="914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4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7467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d-ID" dirty="0" smtClean="0"/>
              <a:t>ANALISIS RISIKO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38"/>
            <a:ext cx="8401050" cy="4572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id-ID" sz="2800" dirty="0" smtClean="0"/>
              <a:t>Analisis risiko adalah proses penilaian terhadap risiko yang telah teridentifikasi, dalam rangka mengestimasi kemungkinan munculnya dan besaran dampaknya, </a:t>
            </a:r>
            <a:r>
              <a:rPr lang="id-ID" sz="2800" dirty="0" smtClean="0">
                <a:solidFill>
                  <a:srgbClr val="00B050"/>
                </a:solidFill>
              </a:rPr>
              <a:t>untuk menetapkan level atau status risikonya. </a:t>
            </a:r>
          </a:p>
          <a:p>
            <a:pPr eaLnBrk="1" hangingPunct="1">
              <a:defRPr/>
            </a:pPr>
            <a:r>
              <a:rPr lang="id-ID" sz="2800" dirty="0" smtClean="0"/>
              <a:t>Status risiko diperoleh dari hubungan antara kemungkinan (frekuensi atau probabilitas kemunculan) dan dampak (besaran efek) jika risiko terjadi. </a:t>
            </a:r>
            <a:endParaRPr lang="id-ID" sz="2800" dirty="0"/>
          </a:p>
        </p:txBody>
      </p:sp>
      <p:sp>
        <p:nvSpPr>
          <p:cNvPr id="30722" name="AutoShape 2"/>
          <p:cNvSpPr>
            <a:spLocks noChangeArrowheads="1"/>
          </p:cNvSpPr>
          <p:nvPr/>
        </p:nvSpPr>
        <p:spPr bwMode="auto">
          <a:xfrm>
            <a:off x="1571625" y="5786438"/>
            <a:ext cx="5934075" cy="7143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spcAft>
                <a:spcPts val="1000"/>
              </a:spcAft>
              <a:defRPr/>
            </a:pPr>
            <a:r>
              <a:rPr lang="en-US" sz="2400" b="1">
                <a:solidFill>
                  <a:schemeClr val="tx1"/>
                </a:solidFill>
                <a:latin typeface="Calibri" pitchFamily="34" charset="0"/>
                <a:cs typeface="Arial" pitchFamily="34" charset="0"/>
              </a:rPr>
              <a:t>Level Risiko = Kemungkinan x Dampak</a:t>
            </a:r>
            <a:endParaRPr lang="id-ID" sz="32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1156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04800" y="4419600"/>
            <a:ext cx="8305800" cy="1143000"/>
          </a:xfrm>
        </p:spPr>
        <p:txBody>
          <a:bodyPr/>
          <a:lstStyle/>
          <a:p>
            <a:r>
              <a:rPr lang="id-ID" dirty="0" smtClean="0"/>
              <a:t>PROVINSI </a:t>
            </a:r>
            <a:r>
              <a:rPr lang="en-US" dirty="0" smtClean="0"/>
              <a:t>LEVEL </a:t>
            </a:r>
            <a:r>
              <a:rPr lang="en-US" dirty="0" smtClean="0"/>
              <a:t>2 BERKEMBANG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FF00"/>
                </a:solidFill>
              </a:rPr>
              <a:t>SCORE </a:t>
            </a:r>
            <a:r>
              <a:rPr lang="en-US" sz="2400" dirty="0" smtClean="0">
                <a:solidFill>
                  <a:srgbClr val="FFFF00"/>
                </a:solidFill>
              </a:rPr>
              <a:t>2,</a:t>
            </a:r>
            <a:r>
              <a:rPr lang="id-ID" sz="2400" dirty="0" smtClean="0">
                <a:solidFill>
                  <a:srgbClr val="FFFF00"/>
                </a:solidFill>
              </a:rPr>
              <a:t>838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08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 smtClean="0"/>
              <a:t>TEMPLATE MATRIKS / PETA RISIKO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152400" y="914400"/>
          <a:ext cx="8839201" cy="33972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9859"/>
                <a:gridCol w="1114185"/>
                <a:gridCol w="1039906"/>
                <a:gridCol w="965627"/>
                <a:gridCol w="1114185"/>
                <a:gridCol w="1039906"/>
                <a:gridCol w="965627"/>
                <a:gridCol w="1039906"/>
              </a:tblGrid>
              <a:tr h="412234">
                <a:tc rowSpan="2" gridSpan="3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MATRIKS ANALISIS RISIKO 5X5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00206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Arial Narrow" pitchFamily="34" charset="0"/>
                        </a:rPr>
                        <a:t>Dampak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9663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7599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Deskripsi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Probabilitas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Likelihood</a:t>
                      </a:r>
                      <a:endParaRPr lang="en-US" sz="1400" b="1" i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Arial Narrow" pitchFamily="34" charset="0"/>
                        </a:rPr>
                        <a:t>Tidak</a:t>
                      </a:r>
                      <a:r>
                        <a:rPr lang="en-US" sz="1400" b="1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latin typeface="Arial Narrow" pitchFamily="34" charset="0"/>
                        </a:rPr>
                        <a:t>signifikan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Kecil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Medium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Arial Narrow" pitchFamily="34" charset="0"/>
                        </a:rPr>
                        <a:t>Besar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Arial Narrow" pitchFamily="34" charset="0"/>
                        </a:rPr>
                        <a:t>Katastropik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bg1"/>
                    </a:solidFill>
                  </a:tcPr>
                </a:tc>
              </a:tr>
              <a:tr h="41223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Hampir </a:t>
                      </a:r>
                      <a:r>
                        <a:rPr lang="en-US" sz="1400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pasti</a:t>
                      </a:r>
                      <a:endParaRPr lang="en-US" sz="1400" dirty="0" smtClean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90%</a:t>
                      </a:r>
                      <a:endParaRPr lang="en-U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0000"/>
                    </a:solidFill>
                  </a:tcPr>
                </a:tc>
              </a:tr>
              <a:tr h="396799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Kemungkinan</a:t>
                      </a:r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besar</a:t>
                      </a:r>
                      <a:endParaRPr lang="en-U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70%</a:t>
                      </a:r>
                      <a:endParaRPr lang="en-U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0000"/>
                    </a:solidFill>
                  </a:tcPr>
                </a:tc>
              </a:tr>
              <a:tr h="412234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Mungkin</a:t>
                      </a:r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 </a:t>
                      </a:r>
                      <a:endParaRPr lang="en-U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50%</a:t>
                      </a:r>
                      <a:endParaRPr lang="en-U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0000"/>
                    </a:solidFill>
                  </a:tcPr>
                </a:tc>
              </a:tr>
              <a:tr h="425852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Kemungkinan</a:t>
                      </a:r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kecil</a:t>
                      </a:r>
                      <a:endParaRPr lang="en-U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30%</a:t>
                      </a:r>
                      <a:endParaRPr lang="en-U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6600"/>
                    </a:solidFill>
                  </a:tcPr>
                </a:tc>
              </a:tr>
              <a:tr h="412234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Sangat</a:t>
                      </a:r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jarang</a:t>
                      </a:r>
                      <a:endParaRPr lang="en-U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10%</a:t>
                      </a:r>
                      <a:endParaRPr lang="en-U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en-US" sz="1400" b="1" dirty="0">
                        <a:solidFill>
                          <a:sysClr val="windowText" lastClr="000000"/>
                        </a:solidFill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marT="45714" marB="45714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4800600"/>
          <a:ext cx="571500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861"/>
                <a:gridCol w="1591519"/>
                <a:gridCol w="2459620"/>
              </a:tblGrid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Deskripsi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Level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Level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dimulai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dari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 status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Ekstrim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5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15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err="1" smtClean="0">
                          <a:latin typeface="Arial Narrow" pitchFamily="34" charset="0"/>
                        </a:rPr>
                        <a:t>Tinggi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4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10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Moderat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3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5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err="1" smtClean="0">
                          <a:latin typeface="Arial Narrow" pitchFamily="34" charset="0"/>
                        </a:rPr>
                        <a:t>Rendah</a:t>
                      </a:r>
                      <a:r>
                        <a:rPr lang="en-US" sz="1400" b="1" dirty="0" smtClean="0">
                          <a:latin typeface="Arial Narrow" pitchFamily="34" charset="0"/>
                        </a:rPr>
                        <a:t> 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2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3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err="1" smtClean="0">
                          <a:latin typeface="Arial Narrow" pitchFamily="34" charset="0"/>
                        </a:rPr>
                        <a:t>Sangat</a:t>
                      </a:r>
                      <a:r>
                        <a:rPr lang="en-US" sz="1400" b="1" baseline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1400" b="1" smtClean="0">
                          <a:latin typeface="Arial Narrow" pitchFamily="34" charset="0"/>
                        </a:rPr>
                        <a:t>Rendah</a:t>
                      </a:r>
                      <a:r>
                        <a:rPr lang="en-US" sz="1400" b="1" dirty="0" smtClean="0">
                          <a:latin typeface="Arial Narrow" pitchFamily="34" charset="0"/>
                        </a:rPr>
                        <a:t> 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1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 Narrow" pitchFamily="34" charset="0"/>
                        </a:rPr>
                        <a:t>1</a:t>
                      </a:r>
                      <a:endParaRPr lang="en-US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81000" y="4495800"/>
            <a:ext cx="19812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prstClr val="black"/>
                </a:solidFill>
                <a:latin typeface="Arial Narrow" pitchFamily="34" charset="0"/>
              </a:rPr>
              <a:t>RATING/STATUS:</a:t>
            </a:r>
          </a:p>
        </p:txBody>
      </p:sp>
      <p:sp>
        <p:nvSpPr>
          <p:cNvPr id="7" name="Oval 6"/>
          <p:cNvSpPr/>
          <p:nvPr/>
        </p:nvSpPr>
        <p:spPr>
          <a:xfrm>
            <a:off x="5929313" y="2214563"/>
            <a:ext cx="3214687" cy="1214437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15125" y="4929188"/>
            <a:ext cx="2143125" cy="107156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dirty="0">
                <a:solidFill>
                  <a:prstClr val="white"/>
                </a:solidFill>
              </a:rPr>
              <a:t>PERHATIAN UTAMA UTK RESPON RISIKO</a:t>
            </a:r>
          </a:p>
        </p:txBody>
      </p:sp>
      <p:cxnSp>
        <p:nvCxnSpPr>
          <p:cNvPr id="11" name="Straight Arrow Connector 10"/>
          <p:cNvCxnSpPr>
            <a:stCxn id="9" idx="0"/>
            <a:endCxn id="7" idx="4"/>
          </p:cNvCxnSpPr>
          <p:nvPr/>
        </p:nvCxnSpPr>
        <p:spPr>
          <a:xfrm rot="16200000" flipV="1">
            <a:off x="6911975" y="4054475"/>
            <a:ext cx="1500188" cy="24923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9" idx="1"/>
          </p:cNvCxnSpPr>
          <p:nvPr/>
        </p:nvCxnSpPr>
        <p:spPr>
          <a:xfrm rot="10800000">
            <a:off x="5572125" y="5286375"/>
            <a:ext cx="1143000" cy="1793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61092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 noChangeArrowheads="1"/>
          </p:cNvSpPr>
          <p:nvPr>
            <p:ph type="ctr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err="1">
                <a:solidFill>
                  <a:srgbClr val="0066FF"/>
                </a:solidFill>
                <a:sym typeface="Arial" panose="020B0604020202020204" pitchFamily="34" charset="0"/>
              </a:rPr>
              <a:t>Contoh</a:t>
            </a:r>
            <a:r>
              <a:rPr lang="en-US" sz="3200" dirty="0">
                <a:solidFill>
                  <a:srgbClr val="0066FF"/>
                </a:solidFill>
                <a:sym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66FF"/>
                </a:solidFill>
                <a:sym typeface="Arial" panose="020B0604020202020204" pitchFamily="34" charset="0"/>
              </a:rPr>
              <a:t>Kriteria</a:t>
            </a:r>
            <a:r>
              <a:rPr lang="en-US" sz="3200" dirty="0">
                <a:solidFill>
                  <a:srgbClr val="0066FF"/>
                </a:solidFill>
                <a:sym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66FF"/>
                </a:solidFill>
                <a:sym typeface="Arial" panose="020B0604020202020204" pitchFamily="34" charset="0"/>
              </a:rPr>
              <a:t>dan</a:t>
            </a:r>
            <a:r>
              <a:rPr lang="en-US" sz="3200" dirty="0">
                <a:solidFill>
                  <a:srgbClr val="0066FF"/>
                </a:solidFill>
                <a:sym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66FF"/>
                </a:solidFill>
                <a:sym typeface="Arial" panose="020B0604020202020204" pitchFamily="34" charset="0"/>
              </a:rPr>
              <a:t>Skala</a:t>
            </a:r>
            <a:r>
              <a:rPr lang="en-US" sz="3200" dirty="0">
                <a:solidFill>
                  <a:srgbClr val="0066FF"/>
                </a:solidFill>
                <a:sym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66FF"/>
                </a:solidFill>
                <a:sym typeface="Arial" panose="020B0604020202020204" pitchFamily="34" charset="0"/>
              </a:rPr>
              <a:t>Kemungkinan</a:t>
            </a:r>
            <a:r>
              <a:rPr lang="en-US" sz="3200" dirty="0">
                <a:solidFill>
                  <a:srgbClr val="0066FF"/>
                </a:solidFill>
                <a:sym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66FF"/>
                </a:solidFill>
                <a:sym typeface="Arial" panose="020B0604020202020204" pitchFamily="34" charset="0"/>
              </a:rPr>
              <a:t>Terjadinya</a:t>
            </a:r>
            <a:r>
              <a:rPr lang="en-US" sz="3200" dirty="0">
                <a:solidFill>
                  <a:srgbClr val="0066FF"/>
                </a:solidFill>
                <a:sym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66FF"/>
                </a:solidFill>
                <a:sym typeface="Arial" panose="020B0604020202020204" pitchFamily="34" charset="0"/>
              </a:rPr>
              <a:t>Risiko</a:t>
            </a:r>
            <a:endParaRPr lang="en-US" sz="3200" dirty="0">
              <a:solidFill>
                <a:srgbClr val="0066FF"/>
              </a:solidFill>
              <a:sym typeface="Arial" panose="020B0604020202020204" pitchFamily="34" charset="0"/>
            </a:endParaRPr>
          </a:p>
        </p:txBody>
      </p:sp>
      <p:graphicFrame>
        <p:nvGraphicFramePr>
          <p:cNvPr id="389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6777507"/>
              </p:ext>
            </p:extLst>
          </p:nvPr>
        </p:nvGraphicFramePr>
        <p:xfrm>
          <a:off x="171450" y="1298575"/>
          <a:ext cx="8912225" cy="4900613"/>
        </p:xfrm>
        <a:graphic>
          <a:graphicData uri="http://schemas.openxmlformats.org/drawingml/2006/table">
            <a:tbl>
              <a:tblPr/>
              <a:tblGrid>
                <a:gridCol w="428625"/>
                <a:gridCol w="1984375"/>
                <a:gridCol w="5199063"/>
                <a:gridCol w="1300162"/>
              </a:tblGrid>
              <a:tr h="657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Book Antiqua" panose="02040602050305030304" pitchFamily="18" charset="0"/>
                        </a:rPr>
                        <a:t>No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Book Antiqua" panose="02040602050305030304" pitchFamily="18" charset="0"/>
                        </a:rPr>
                        <a:t>Kriteria Kemungkinan 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Book Antiqua" panose="02040602050305030304" pitchFamily="18" charset="0"/>
                        </a:rPr>
                        <a:t>Definisi Kriteria Kemungkinan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Book Antiqua" panose="02040602050305030304" pitchFamily="18" charset="0"/>
                        </a:rPr>
                        <a:t>Skala Nilai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</a:tr>
              <a:tr h="352425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Jarang Sekali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Kecil kemungkinan tetapi tidak diabaikan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Probabilitas rendah, tetapi lebih besar dari pada nol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4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Mungkin  terjadi sekali dalam 25 tahun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7225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Jarang 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Probabilitas kurang dari pada 50%, tetapi masih cukup tinggi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Mungkin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  </a:t>
                      </a:r>
                      <a:r>
                        <a:rPr kumimoji="0" lang="en-US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terjadi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sekali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dalam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 10 </a:t>
                      </a:r>
                      <a:r>
                        <a:rPr kumimoji="0" lang="en-US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tahun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4325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Sering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Mungkin tidak terjadi atau peluang 50/50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Mungkin  terjadi kira-kira sekali dalam setahun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5288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Sangat Sering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Kemungkinan terjadi &gt; 50%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Dapat terjadi beberapa kali dalam setahun</a:t>
                      </a:r>
                    </a:p>
                  </a:txBody>
                  <a:tcPr marL="9437" marR="9437" marT="9525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4477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 noChangeArrowheads="1"/>
          </p:cNvSpPr>
          <p:nvPr>
            <p:ph type="ctrTitle"/>
          </p:nvPr>
        </p:nvSpPr>
        <p:spPr>
          <a:xfrm>
            <a:off x="228600" y="112713"/>
            <a:ext cx="8686800" cy="6238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err="1">
                <a:solidFill>
                  <a:srgbClr val="0066FF"/>
                </a:solidFill>
              </a:rPr>
              <a:t>Contoh</a:t>
            </a:r>
            <a:r>
              <a:rPr lang="en-US" sz="2800" dirty="0">
                <a:solidFill>
                  <a:srgbClr val="0066FF"/>
                </a:solidFill>
              </a:rPr>
              <a:t> </a:t>
            </a:r>
            <a:r>
              <a:rPr lang="en-US" sz="2800" dirty="0" err="1">
                <a:solidFill>
                  <a:srgbClr val="0066FF"/>
                </a:solidFill>
              </a:rPr>
              <a:t>Kriteria</a:t>
            </a:r>
            <a:r>
              <a:rPr lang="en-US" sz="2800" dirty="0">
                <a:solidFill>
                  <a:srgbClr val="0066FF"/>
                </a:solidFill>
              </a:rPr>
              <a:t> </a:t>
            </a:r>
            <a:r>
              <a:rPr lang="en-US" sz="2800" dirty="0" err="1">
                <a:solidFill>
                  <a:srgbClr val="0066FF"/>
                </a:solidFill>
              </a:rPr>
              <a:t>dan</a:t>
            </a:r>
            <a:r>
              <a:rPr lang="en-US" sz="2800" dirty="0">
                <a:solidFill>
                  <a:srgbClr val="0066FF"/>
                </a:solidFill>
              </a:rPr>
              <a:t> </a:t>
            </a:r>
            <a:r>
              <a:rPr lang="en-US" sz="2800" dirty="0" err="1">
                <a:solidFill>
                  <a:srgbClr val="0066FF"/>
                </a:solidFill>
              </a:rPr>
              <a:t>Skala</a:t>
            </a:r>
            <a:r>
              <a:rPr lang="en-US" sz="2800" dirty="0">
                <a:solidFill>
                  <a:srgbClr val="0066FF"/>
                </a:solidFill>
              </a:rPr>
              <a:t> </a:t>
            </a:r>
            <a:r>
              <a:rPr lang="en-US" sz="2800" dirty="0" err="1">
                <a:solidFill>
                  <a:srgbClr val="0066FF"/>
                </a:solidFill>
              </a:rPr>
              <a:t>Dampak</a:t>
            </a:r>
            <a:r>
              <a:rPr lang="en-US" sz="2800" dirty="0">
                <a:solidFill>
                  <a:srgbClr val="0066FF"/>
                </a:solidFill>
              </a:rPr>
              <a:t> </a:t>
            </a:r>
            <a:r>
              <a:rPr lang="en-US" sz="2800" dirty="0" err="1">
                <a:solidFill>
                  <a:srgbClr val="0066FF"/>
                </a:solidFill>
              </a:rPr>
              <a:t>Terjadinya</a:t>
            </a:r>
            <a:r>
              <a:rPr lang="en-US" sz="2800" dirty="0">
                <a:solidFill>
                  <a:srgbClr val="0066FF"/>
                </a:solidFill>
              </a:rPr>
              <a:t> </a:t>
            </a:r>
            <a:r>
              <a:rPr lang="en-US" sz="2800" dirty="0" err="1">
                <a:solidFill>
                  <a:srgbClr val="0066FF"/>
                </a:solidFill>
              </a:rPr>
              <a:t>Risiko</a:t>
            </a:r>
            <a:endParaRPr lang="en-US" sz="2800" dirty="0">
              <a:solidFill>
                <a:srgbClr val="0066FF"/>
              </a:solidFill>
            </a:endParaRPr>
          </a:p>
        </p:txBody>
      </p:sp>
      <p:graphicFrame>
        <p:nvGraphicFramePr>
          <p:cNvPr id="39939" name="Group 3"/>
          <p:cNvGraphicFramePr>
            <a:graphicFrameLocks noGrp="1"/>
          </p:cNvGraphicFramePr>
          <p:nvPr/>
        </p:nvGraphicFramePr>
        <p:xfrm>
          <a:off x="19050" y="827088"/>
          <a:ext cx="9066213" cy="5751514"/>
        </p:xfrm>
        <a:graphic>
          <a:graphicData uri="http://schemas.openxmlformats.org/drawingml/2006/table">
            <a:tbl>
              <a:tblPr/>
              <a:tblGrid>
                <a:gridCol w="336550"/>
                <a:gridCol w="1006475"/>
                <a:gridCol w="7116763"/>
                <a:gridCol w="606425"/>
              </a:tblGrid>
              <a:tr h="4972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Book Antiqua" panose="02040602050305030304" pitchFamily="18" charset="0"/>
                        </a:rPr>
                        <a:t>No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Book Antiqua" panose="02040602050305030304" pitchFamily="18" charset="0"/>
                        </a:rPr>
                        <a:t>Kriteria Dampak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Book Antiqua" panose="02040602050305030304" pitchFamily="18" charset="0"/>
                        </a:rPr>
                        <a:t>Definisi Kriteria Dampak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Book Antiqua" panose="02040602050305030304" pitchFamily="18" charset="0"/>
                        </a:rPr>
                        <a:t>Skala Nilai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</a:tr>
              <a:tr h="371516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Rendah Sekali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Cukup mengganggu jalannya pelayanan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9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Kerugian diatas Rp.25.000.000,- sampai Rp.50.000.000,-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5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Berdampak pada pandangan negatif terhadap institusi dalam skala lokal (masuk dalam pemberitaan media lokal)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9929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Rendah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Mengganggu kegiatan pelayanan secara signifikan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Kerugian yang terjadi diatas Rp.100.000.000,- sampai Rp.500.000.000,-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25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Berdampak pada pandangan negatif terhadap institusi dalam skala nasional (masuk dalam pemberitaan media nasional)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3104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Tinggi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Terganggunya pelayanan lebih dari 2 hari tetapi kurang dari 1 minggu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Kerugian yang terjadi diatas Rp.500.000.000,- sampai Rp.1.000.000.000,-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25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Merusak citra institusi dalam skala nasional (telah masuk dalam pemberitaan nasional)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516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Tinggi Sekali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Terganggunya pelayanan lebih dari 1 minggu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Kerugian yang terjadi diatas Rp.1.000.000.000,-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5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Comic Sans MS" panose="030F0702030302020204" pitchFamily="66" charset="0"/>
                          <a:ea typeface="SimSun" panose="02010600030101010101" pitchFamily="2" charset="-122"/>
                          <a:sym typeface="Arial" panose="020B0604020202020204" pitchFamily="34" charset="0"/>
                        </a:rPr>
                        <a:t>Merusak citra institusi dalam skala nasional, penggantian pucuk pimpinan instansi secara mendadak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sym typeface="Book Antiqua" panose="02040602050305030304" pitchFamily="18" charset="0"/>
                      </a:endParaRP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2227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8229600" cy="9604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>
                <a:solidFill>
                  <a:srgbClr val="0066FF"/>
                </a:solidFill>
              </a:rPr>
              <a:t>Contoh</a:t>
            </a:r>
            <a:r>
              <a:rPr lang="en-US" dirty="0">
                <a:solidFill>
                  <a:srgbClr val="0066FF"/>
                </a:solidFill>
              </a:rPr>
              <a:t> </a:t>
            </a:r>
            <a:r>
              <a:rPr lang="en-US" dirty="0" err="1">
                <a:solidFill>
                  <a:srgbClr val="0066FF"/>
                </a:solidFill>
              </a:rPr>
              <a:t>Kriteria</a:t>
            </a:r>
            <a:r>
              <a:rPr lang="en-US" dirty="0">
                <a:solidFill>
                  <a:srgbClr val="0066FF"/>
                </a:solidFill>
              </a:rPr>
              <a:t> </a:t>
            </a:r>
            <a:r>
              <a:rPr lang="en-US" dirty="0" err="1">
                <a:solidFill>
                  <a:srgbClr val="0066FF"/>
                </a:solidFill>
              </a:rPr>
              <a:t>Penerimaan</a:t>
            </a:r>
            <a:r>
              <a:rPr lang="en-US" dirty="0">
                <a:solidFill>
                  <a:srgbClr val="0066FF"/>
                </a:solidFill>
              </a:rPr>
              <a:t> </a:t>
            </a:r>
            <a:r>
              <a:rPr lang="en-US" dirty="0" err="1">
                <a:solidFill>
                  <a:srgbClr val="0066FF"/>
                </a:solidFill>
              </a:rPr>
              <a:t>Risiko</a:t>
            </a:r>
            <a:endParaRPr lang="en-US" dirty="0">
              <a:solidFill>
                <a:srgbClr val="0066FF"/>
              </a:solidFill>
            </a:endParaRPr>
          </a:p>
        </p:txBody>
      </p:sp>
      <p:graphicFrame>
        <p:nvGraphicFramePr>
          <p:cNvPr id="40963" name="Group 3"/>
          <p:cNvGraphicFramePr>
            <a:graphicFrameLocks noGrp="1"/>
          </p:cNvGraphicFramePr>
          <p:nvPr/>
        </p:nvGraphicFramePr>
        <p:xfrm>
          <a:off x="533400" y="1838325"/>
          <a:ext cx="8229600" cy="3724275"/>
        </p:xfrm>
        <a:graphic>
          <a:graphicData uri="http://schemas.openxmlformats.org/drawingml/2006/table">
            <a:tbl>
              <a:tblPr/>
              <a:tblGrid>
                <a:gridCol w="1362075"/>
                <a:gridCol w="4578350"/>
                <a:gridCol w="2289175"/>
              </a:tblGrid>
              <a:tr h="914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Tingkat Risiko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4B6D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Kriteria untuk Penerimaan Risiko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4B6D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Yang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Bertanggung Jawab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4B6D2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1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–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Dapat diterima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Kepala Bidang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</a:tr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5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–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3F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Diperlukan pengendalian 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yang cukup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3F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Kepala Bidang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3F7"/>
                    </a:solidFill>
                  </a:tcPr>
                </a:tc>
              </a:tr>
              <a:tr h="914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9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–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12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Harus menjadi perhatian manajemen dan diperlukan pengendalian yang sangat baik 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Kepala Instansi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</a:tr>
              <a:tr h="914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13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–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16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3F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Tak dapat diterima. Jika harus dterima,diperlukan pengendalian yang sangat baik 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3F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Kepala Daerah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3F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1395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043863" cy="1143000"/>
          </a:xfrm>
        </p:spPr>
        <p:txBody>
          <a:bodyPr/>
          <a:lstStyle/>
          <a:p>
            <a:pPr eaLnBrk="1" hangingPunct="1">
              <a:defRPr/>
            </a:pPr>
            <a:r>
              <a:rPr lang="id-ID" sz="3200" smtClean="0"/>
              <a:t>LANGKAH PRAKTIS PENILAIAN RISIKO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357313"/>
            <a:ext cx="8186738" cy="5500687"/>
          </a:xfrm>
        </p:spPr>
        <p:txBody>
          <a:bodyPr>
            <a:normAutofit fontScale="92500" lnSpcReduction="10000"/>
          </a:bodyPr>
          <a:lstStyle/>
          <a:p>
            <a:pPr marL="550926" indent="-514350" eaLnBrk="1" hangingPunct="1">
              <a:buClr>
                <a:srgbClr val="C00000"/>
              </a:buClr>
              <a:buSzPct val="100000"/>
              <a:buFont typeface="+mj-lt"/>
              <a:buAutoNum type="arabicPeriod"/>
              <a:defRPr/>
            </a:pPr>
            <a:r>
              <a:rPr lang="en-US" dirty="0" err="1" smtClean="0"/>
              <a:t>Penetapan</a:t>
            </a:r>
            <a:r>
              <a:rPr lang="en-US" dirty="0" smtClean="0"/>
              <a:t> unit </a:t>
            </a:r>
            <a:r>
              <a:rPr lang="en-US" dirty="0" err="1" smtClean="0"/>
              <a:t>risiko</a:t>
            </a:r>
            <a:r>
              <a:rPr lang="en-US" dirty="0" smtClean="0"/>
              <a:t>,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penetapan</a:t>
            </a:r>
            <a:r>
              <a:rPr lang="en-US" dirty="0" smtClean="0"/>
              <a:t> </a:t>
            </a:r>
            <a:r>
              <a:rPr lang="en-US" dirty="0" err="1" smtClean="0"/>
              <a:t>organisasi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unit </a:t>
            </a:r>
            <a:r>
              <a:rPr lang="en-US" dirty="0" err="1" smtClean="0"/>
              <a:t>mana</a:t>
            </a:r>
            <a:r>
              <a:rPr lang="en-US" dirty="0" smtClean="0"/>
              <a:t> yang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diidentifikasi</a:t>
            </a:r>
            <a:r>
              <a:rPr lang="en-US" dirty="0" smtClean="0"/>
              <a:t> </a:t>
            </a:r>
            <a:r>
              <a:rPr lang="en-US" dirty="0" err="1" smtClean="0"/>
              <a:t>risikonya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tingkatan</a:t>
            </a:r>
            <a:r>
              <a:rPr lang="en-US" dirty="0" smtClean="0"/>
              <a:t> </a:t>
            </a:r>
            <a:r>
              <a:rPr lang="en-US" dirty="0" err="1" smtClean="0"/>
              <a:t>risikonya</a:t>
            </a:r>
            <a:r>
              <a:rPr lang="en-US" dirty="0" smtClean="0"/>
              <a:t> (</a:t>
            </a:r>
            <a:r>
              <a:rPr lang="en-US" dirty="0" err="1" smtClean="0"/>
              <a:t>risiko</a:t>
            </a:r>
            <a:r>
              <a:rPr lang="en-US" dirty="0" smtClean="0"/>
              <a:t> </a:t>
            </a:r>
            <a:r>
              <a:rPr lang="en-US" dirty="0" err="1" smtClean="0"/>
              <a:t>strategik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). </a:t>
            </a:r>
            <a:endParaRPr lang="id-ID" dirty="0" smtClean="0"/>
          </a:p>
          <a:p>
            <a:pPr marL="550926" indent="-514350" eaLnBrk="1" hangingPunct="1">
              <a:buClr>
                <a:srgbClr val="C00000"/>
              </a:buClr>
              <a:buSzPct val="100000"/>
              <a:buFont typeface="+mj-lt"/>
              <a:buAutoNum type="arabicPeriod"/>
              <a:defRPr/>
            </a:pPr>
            <a:r>
              <a:rPr lang="en-US" dirty="0" err="1" smtClean="0"/>
              <a:t>Pemahaman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tupoksi</a:t>
            </a:r>
            <a:r>
              <a:rPr lang="en-US" dirty="0" smtClean="0"/>
              <a:t> </a:t>
            </a:r>
            <a:r>
              <a:rPr lang="en-US" dirty="0" err="1" smtClean="0"/>
              <a:t>organisasi</a:t>
            </a:r>
            <a:r>
              <a:rPr lang="en-US" dirty="0" smtClean="0"/>
              <a:t>/unit yang </a:t>
            </a:r>
            <a:r>
              <a:rPr lang="en-US" dirty="0" err="1" smtClean="0"/>
              <a:t>bersangkutan</a:t>
            </a:r>
            <a:endParaRPr lang="id-ID" dirty="0" smtClean="0"/>
          </a:p>
          <a:p>
            <a:pPr marL="550926" indent="-514350" eaLnBrk="1" hangingPunct="1">
              <a:buClr>
                <a:srgbClr val="C00000"/>
              </a:buClr>
              <a:buSzPct val="100000"/>
              <a:buFont typeface="+mj-lt"/>
              <a:buAutoNum type="arabicPeriod"/>
              <a:defRPr/>
            </a:pPr>
            <a:r>
              <a:rPr lang="en-US" dirty="0" err="1" smtClean="0"/>
              <a:t>Pemahaman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r>
              <a:rPr lang="en-US" dirty="0" smtClean="0"/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organisasi</a:t>
            </a:r>
            <a:endParaRPr lang="id-ID" dirty="0" smtClean="0"/>
          </a:p>
          <a:p>
            <a:pPr marL="550926" indent="-514350" eaLnBrk="1" hangingPunct="1">
              <a:buClr>
                <a:srgbClr val="C00000"/>
              </a:buClr>
              <a:buSzPct val="100000"/>
              <a:buFont typeface="+mj-lt"/>
              <a:buAutoNum type="arabicPeriod"/>
              <a:defRPr/>
            </a:pPr>
            <a:r>
              <a:rPr lang="en-US" dirty="0" err="1" smtClean="0"/>
              <a:t>Reviu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kriteria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yang </a:t>
            </a:r>
            <a:r>
              <a:rPr lang="en-US" dirty="0" err="1" smtClean="0"/>
              <a:t>ada</a:t>
            </a:r>
            <a:r>
              <a:rPr lang="en-US" dirty="0" smtClean="0"/>
              <a:t>, </a:t>
            </a:r>
            <a:r>
              <a:rPr lang="en-US" dirty="0" err="1" smtClean="0"/>
              <a:t>mencakup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toleransi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, </a:t>
            </a:r>
            <a:r>
              <a:rPr lang="en-US" dirty="0" err="1" smtClean="0"/>
              <a:t>kriteria</a:t>
            </a:r>
            <a:r>
              <a:rPr lang="en-US" dirty="0" smtClean="0"/>
              <a:t> </a:t>
            </a:r>
            <a:r>
              <a:rPr lang="en-US" dirty="0" err="1" smtClean="0"/>
              <a:t>dampak</a:t>
            </a:r>
            <a:r>
              <a:rPr lang="en-US" dirty="0" smtClean="0"/>
              <a:t>, </a:t>
            </a:r>
            <a:r>
              <a:rPr lang="en-US" dirty="0" err="1" smtClean="0"/>
              <a:t>kriteria</a:t>
            </a:r>
            <a:r>
              <a:rPr lang="en-US" dirty="0" smtClean="0"/>
              <a:t> </a:t>
            </a:r>
            <a:r>
              <a:rPr lang="en-US" dirty="0" err="1" smtClean="0"/>
              <a:t>kemungkinan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kriteria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efektivitas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.</a:t>
            </a:r>
            <a:endParaRPr lang="id-ID" dirty="0" smtClean="0"/>
          </a:p>
          <a:p>
            <a:pPr marL="550926" indent="-514350" eaLnBrk="1" hangingPunct="1">
              <a:buClr>
                <a:srgbClr val="C00000"/>
              </a:buClr>
              <a:buSzPct val="100000"/>
              <a:buFont typeface="+mj-lt"/>
              <a:buAutoNum type="arabicPeriod"/>
              <a:defRPr/>
            </a:pPr>
            <a:r>
              <a:rPr lang="en-US" dirty="0" err="1" smtClean="0"/>
              <a:t>Pembuatan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(</a:t>
            </a:r>
            <a:r>
              <a:rPr lang="en-US" i="1" dirty="0" smtClean="0"/>
              <a:t>risk register</a:t>
            </a:r>
            <a:r>
              <a:rPr lang="en-US" dirty="0" smtClean="0"/>
              <a:t>), yang </a:t>
            </a:r>
            <a:r>
              <a:rPr lang="en-US" dirty="0" err="1" smtClean="0"/>
              <a:t>memuat</a:t>
            </a:r>
            <a:r>
              <a:rPr lang="en-US" dirty="0" smtClean="0"/>
              <a:t> </a:t>
            </a:r>
            <a:r>
              <a:rPr lang="en-US" dirty="0" err="1" smtClean="0"/>
              <a:t>pernyataan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, </a:t>
            </a:r>
            <a:r>
              <a:rPr lang="en-US" dirty="0" err="1" smtClean="0"/>
              <a:t>dampak</a:t>
            </a:r>
            <a:r>
              <a:rPr lang="en-US" dirty="0" smtClean="0"/>
              <a:t>, </a:t>
            </a:r>
            <a:r>
              <a:rPr lang="en-US" dirty="0" err="1" smtClean="0"/>
              <a:t>penyebab</a:t>
            </a:r>
            <a:r>
              <a:rPr lang="en-US" dirty="0" smtClean="0"/>
              <a:t>, </a:t>
            </a:r>
            <a:r>
              <a:rPr lang="en-US" dirty="0" err="1" smtClean="0"/>
              <a:t>kemungkinan</a:t>
            </a:r>
            <a:r>
              <a:rPr lang="en-US" dirty="0" smtClean="0"/>
              <a:t> </a:t>
            </a:r>
            <a:r>
              <a:rPr lang="en-US" dirty="0" err="1" smtClean="0"/>
              <a:t>kejadian</a:t>
            </a:r>
            <a:r>
              <a:rPr lang="en-US" dirty="0" smtClean="0"/>
              <a:t>, </a:t>
            </a:r>
            <a:r>
              <a:rPr lang="en-US" dirty="0" err="1" smtClean="0"/>
              <a:t>pengendalian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, level </a:t>
            </a:r>
            <a:r>
              <a:rPr lang="en-US" dirty="0" err="1" smtClean="0"/>
              <a:t>risiko</a:t>
            </a:r>
            <a:r>
              <a:rPr lang="en-US" dirty="0" smtClean="0"/>
              <a:t>, </a:t>
            </a:r>
            <a:r>
              <a:rPr lang="en-US" dirty="0" err="1" smtClean="0"/>
              <a:t>respon</a:t>
            </a:r>
            <a:r>
              <a:rPr lang="en-US" dirty="0" smtClean="0"/>
              <a:t> yang </a:t>
            </a:r>
            <a:r>
              <a:rPr lang="en-US" dirty="0" err="1" smtClean="0"/>
              <a:t>diperlukan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pemilik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,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tindak</a:t>
            </a:r>
            <a:r>
              <a:rPr lang="en-US" dirty="0" smtClean="0"/>
              <a:t>.</a:t>
            </a:r>
            <a:endParaRPr lang="id-ID" dirty="0" smtClean="0"/>
          </a:p>
          <a:p>
            <a:pPr marL="550926" indent="-514350" eaLnBrk="1" hangingPunct="1">
              <a:buClr>
                <a:srgbClr val="C00000"/>
              </a:buClr>
              <a:buSzPct val="100000"/>
              <a:buFont typeface="+mj-lt"/>
              <a:buAutoNum type="arabicPeriod"/>
              <a:defRPr/>
            </a:pPr>
            <a:r>
              <a:rPr lang="en-US" dirty="0" err="1" smtClean="0"/>
              <a:t>Pembuatan</a:t>
            </a:r>
            <a:r>
              <a:rPr lang="en-US" dirty="0" smtClean="0"/>
              <a:t> </a:t>
            </a:r>
            <a:r>
              <a:rPr lang="en-US" dirty="0" err="1" smtClean="0"/>
              <a:t>peta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profil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. </a:t>
            </a:r>
            <a:endParaRPr lang="id-ID" dirty="0" smtClean="0"/>
          </a:p>
          <a:p>
            <a:pPr marL="550926" indent="-514350" eaLnBrk="1" hangingPunct="1">
              <a:buClr>
                <a:srgbClr val="C00000"/>
              </a:buClr>
              <a:buSzPct val="100000"/>
              <a:buFont typeface="+mj-lt"/>
              <a:buAutoNum type="arabicPeriod"/>
              <a:defRPr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45643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611560" y="1196753"/>
            <a:ext cx="7237040" cy="1698848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2200" kern="1200" cap="all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20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18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16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16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2400" dirty="0" smtClean="0"/>
              <a:t>Risiko Operasional:  </a:t>
            </a:r>
            <a:r>
              <a:rPr lang="en-US" sz="2400" dirty="0" smtClean="0"/>
              <a:t>RISIKO </a:t>
            </a:r>
            <a:r>
              <a:rPr lang="id-ID" sz="2400" dirty="0" smtClean="0"/>
              <a:t> akibat ketidakcukupan/kegagalan proses internal, pegawai, sistem,  atau  kejadian eksternal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11560" y="3657600"/>
            <a:ext cx="7237040" cy="2057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RISIKO STRATEGIS :RISIKO YANG DI AKIBATKAN PENETAPAN STRATEGI SERTA IMPLEMENTASI DARI STRATEGI TERSEBUT YANG KELIRU ATAU KURANG MEMADAI KARENA TIDAK SESUAI DENGAN LINGKUNGAN INTERNAL  DAN EKSTERNAL ORGANISASI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404539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 noChangeArrowheads="1"/>
          </p:cNvSpPr>
          <p:nvPr>
            <p:ph type="ctrTitle"/>
          </p:nvPr>
        </p:nvSpPr>
        <p:spPr>
          <a:xfrm>
            <a:off x="612775" y="228600"/>
            <a:ext cx="8153400" cy="7715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0066FF"/>
                </a:solidFill>
              </a:rPr>
              <a:t>CONTOH TABEL RESPON RISIKO</a:t>
            </a:r>
          </a:p>
        </p:txBody>
      </p:sp>
      <p:graphicFrame>
        <p:nvGraphicFramePr>
          <p:cNvPr id="43011" name="Group 3"/>
          <p:cNvGraphicFramePr>
            <a:graphicFrameLocks noGrp="1"/>
          </p:cNvGraphicFramePr>
          <p:nvPr/>
        </p:nvGraphicFramePr>
        <p:xfrm>
          <a:off x="200025" y="1000125"/>
          <a:ext cx="8801100" cy="5734052"/>
        </p:xfrm>
        <a:graphic>
          <a:graphicData uri="http://schemas.openxmlformats.org/drawingml/2006/table">
            <a:tbl>
              <a:tblPr/>
              <a:tblGrid>
                <a:gridCol w="4400550"/>
                <a:gridCol w="4400550"/>
              </a:tblGrid>
              <a:tr h="322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Apa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 yang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Terjadi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Apa yang Harus Dilakukan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</a:tr>
              <a:tr h="23018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Risiko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 Status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Sangat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Tinggi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318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Tujuan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dan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hasil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tidak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tercapai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Mengakibatkan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kerugian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finansial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yang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besar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Mengurangi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kapabilitas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instansi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Reputasi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instansi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sangat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menurun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E5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Pengelolaan yang bersifat urgen dan aktif, melibatkan pimpinan tingkat tinggi.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Strategi risiko wajib dilaksanakan secepatnya.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Pendekatan yang segera dan tepat serta pelaporan secara rutin</a:t>
                      </a: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E5D9"/>
                    </a:solidFill>
                  </a:tcPr>
                </a:tc>
              </a:tr>
              <a:tr h="23018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Risiko Status Tinggi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8C8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68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Beberapa tujuan dan hasil tidak tercapai.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Mengakibatkan kerugian finansial yang cukup besar.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Mengurangi kapabilitas instansi.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Cukup menurunkan reputasi.</a:t>
                      </a: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Perlu pengelolaan aktif dan review rutin.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Strategi harus dilaksanakan, terutama difokuskan pada pemeliharaan kendali yang sudah baik.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Pendekatan yang tepat</a:t>
                      </a: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7"/>
                    </a:solidFill>
                  </a:tcPr>
                </a:tc>
              </a:tr>
              <a:tr h="23018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Risiko Status Menengah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7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Mengganggu kualitas atau ketepatan waktu dari tujuan dan hasilnya.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Mengakibatkan kerugian finansial, pengurangan kapabilitas dan reputasi yang reasonable.</a:t>
                      </a: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Perlu dikelola dan direviu secara rutin.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Perlu pengendalian intern yang efektif dan pemantauan.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Strategi harus dilaksanakan.</a:t>
                      </a: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3018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Risiko Status Rendah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7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Mengganggu kualitas, kuantitas, dan ketepatan waktu dari tujuan dan hasilnya.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Mengakibatkan kerugian finansial, penurunan kapabilitas dan reputasi yang tidak besar/minimal</a:t>
                      </a: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EE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Prosedur rutin yang cukup untuk menanggung dampak.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Perlu pengendalian intern yang efektif dan pemantauan.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Strategi yang fokus pada pemantauan dan reviu terhadap prosedur pengendalian yang sudah ada.</a:t>
                      </a: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EE5"/>
                    </a:solidFill>
                  </a:tcPr>
                </a:tc>
              </a:tr>
              <a:tr h="2286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Risiko Status Sangat Rendah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7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Dampak terhadap pencapaian tujuan dan hasil adalah sangat kecil.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Kerugian keuangan, penurunan kapabilitas, atau reputasi adalah sangat kecil.</a:t>
                      </a: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Hanya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perlu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pemantauan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singkat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Pengendalian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normal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sudah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mencukupi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Jika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sama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sekali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tidak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diperhatikan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,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risiko-risiko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ini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dapat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meningkat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statusnya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prioritasnya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.</a:t>
                      </a:r>
                    </a:p>
                  </a:txBody>
                  <a:tcPr marL="48517" marR="4851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E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821409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0" y="851535"/>
            <a:ext cx="9144000" cy="628650"/>
          </a:xfrm>
          <a:custGeom>
            <a:avLst/>
            <a:gdLst/>
            <a:ahLst/>
            <a:cxnLst/>
            <a:rect l="l" t="t" r="r" b="b"/>
            <a:pathLst>
              <a:path w="9144000" h="838200">
                <a:moveTo>
                  <a:pt x="6096" y="7620"/>
                </a:moveTo>
                <a:lnTo>
                  <a:pt x="0" y="7620"/>
                </a:lnTo>
                <a:lnTo>
                  <a:pt x="0" y="13716"/>
                </a:lnTo>
                <a:lnTo>
                  <a:pt x="6096" y="762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object 2"/>
          <p:cNvSpPr/>
          <p:nvPr/>
        </p:nvSpPr>
        <p:spPr>
          <a:xfrm>
            <a:off x="487680" y="1739645"/>
            <a:ext cx="8321040" cy="33627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7919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2"/>
          <p:cNvSpPr>
            <a:spLocks noChangeArrowheads="1" noChangeShapeType="1" noTextEdit="1"/>
          </p:cNvSpPr>
          <p:nvPr/>
        </p:nvSpPr>
        <p:spPr bwMode="auto">
          <a:xfrm rot="-787614">
            <a:off x="2765425" y="762000"/>
            <a:ext cx="5334000" cy="79057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kern="10">
                <a:ln w="9525">
                  <a:miter lim="800000"/>
                </a:ln>
                <a:gradFill rotWithShape="0">
                  <a:gsLst>
                    <a:gs pos="0">
                      <a:srgbClr val="8F038F"/>
                    </a:gs>
                    <a:gs pos="50000">
                      <a:srgbClr val="FF0066"/>
                    </a:gs>
                    <a:gs pos="100000">
                      <a:srgbClr val="8F038F"/>
                    </a:gs>
                  </a:gsLst>
                  <a:lin ang="3487614" scaled="1"/>
                </a:gradFill>
                <a:latin typeface="Impact" panose="020B0806030902050204"/>
                <a:cs typeface="+mn-cs"/>
              </a:rPr>
              <a:t>           </a:t>
            </a:r>
            <a:endParaRPr lang="en-US" sz="3600" kern="10">
              <a:ln w="9525">
                <a:miter lim="800000"/>
              </a:ln>
              <a:gradFill rotWithShape="0">
                <a:gsLst>
                  <a:gs pos="0">
                    <a:srgbClr val="8F038F"/>
                  </a:gs>
                  <a:gs pos="50000">
                    <a:srgbClr val="FF0066"/>
                  </a:gs>
                  <a:gs pos="100000">
                    <a:srgbClr val="8F038F"/>
                  </a:gs>
                </a:gsLst>
                <a:lin ang="3487614" scaled="1"/>
              </a:gradFill>
              <a:latin typeface="Impact" panose="020B0806030902050204"/>
              <a:cs typeface="+mn-cs"/>
            </a:endParaRPr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13041" y="2140567"/>
            <a:ext cx="3024337" cy="299007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69079" y="2348880"/>
            <a:ext cx="5423336" cy="1484394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none" lIns="77925" tIns="38963" rIns="77925" bIns="38963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Rounded MT Bold" panose="020F0704030504030204" pitchFamily="34" charset="0"/>
                <a:cs typeface="Arial" panose="020B0604020202020204" pitchFamily="34" charset="0"/>
              </a:rPr>
              <a:t>TERIMA KASIH</a:t>
            </a:r>
            <a:endParaRPr lang="en-US" sz="6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20296" y="-62272"/>
            <a:ext cx="3096344" cy="309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59790"/>
            <a:ext cx="3097609" cy="3097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manuk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5936" y="500062"/>
            <a:ext cx="17811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6" descr="manuk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44034" y="577849"/>
            <a:ext cx="17811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9735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458200" cy="868362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Karakteristik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Dasar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Level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  2 (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Berkembang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8848" cy="4648200"/>
          </a:xfrm>
          <a:ln w="1905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Kebijakan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Umum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dan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Kebijakan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/SOP 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Sub.Unsur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SPIP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telah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dikomunikasikan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kepada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seluruh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pihak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yang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berkepentingan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algn="just">
              <a:lnSpc>
                <a:spcPct val="120000"/>
              </a:lnSpc>
              <a:spcBef>
                <a:spcPts val="1800"/>
              </a:spcBef>
            </a:pP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SPIP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praktikan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hanya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di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sebagian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unit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kerja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belum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melibatkan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seluruh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organisasi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Pelaksanaannya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sangat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tergantung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pada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individu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tertentu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dan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pendokumentasian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masih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belum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memadai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en-US" sz="3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ct val="120000"/>
              </a:lnSpc>
              <a:spcBef>
                <a:spcPts val="1800"/>
              </a:spcBef>
            </a:pP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Belum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ada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evaluasi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atas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efektivitas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pengendalian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intern.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2286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458200" cy="868362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Karakteristik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Dasar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Level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  3 (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Terdefinisi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08848" cy="4419600"/>
          </a:xfrm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1800"/>
              </a:spcBef>
            </a:pP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SPIP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praktikan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di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seluruh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organisasi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dan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didukung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dengan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sistem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pendokumentasian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yang </a:t>
            </a:r>
            <a:r>
              <a:rPr lang="es-E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memadai</a:t>
            </a:r>
            <a:r>
              <a:rPr lang="es-E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en-US" sz="3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ct val="120000"/>
              </a:lnSpc>
              <a:spcBef>
                <a:spcPts val="1800"/>
              </a:spcBef>
            </a:pP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Evaluasi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atas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efektivitas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pengendalian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intern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dilaksanakan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secara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rutin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namun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belum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didukung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dokumentasi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yang </a:t>
            </a:r>
            <a:r>
              <a:rPr lang="en-US" sz="3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memadai</a:t>
            </a:r>
            <a:r>
              <a:rPr lang="en-US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40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A334-1CC2-4F85-B88F-9623833C4FB1}" type="slidenum">
              <a:rPr lang="en-US" smtClean="0">
                <a:solidFill>
                  <a:srgbClr val="FFFFFF"/>
                </a:solidFill>
              </a:rPr>
              <a:pPr/>
              <a:t>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Down Ribbon 4"/>
          <p:cNvSpPr/>
          <p:nvPr/>
        </p:nvSpPr>
        <p:spPr>
          <a:xfrm>
            <a:off x="1143000" y="2514600"/>
            <a:ext cx="6934200" cy="2133600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latin typeface="28 Days Later" panose="020B0603050302020204" pitchFamily="34" charset="0"/>
              </a:rPr>
              <a:t>RTP</a:t>
            </a:r>
            <a:endParaRPr lang="en-US" sz="8000" dirty="0">
              <a:latin typeface="28 Days Later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6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lvl="0"/>
            <a:r>
              <a:rPr lang="en-US" b="1" dirty="0" err="1" smtClean="0"/>
              <a:t>Apa</a:t>
            </a:r>
            <a:r>
              <a:rPr lang="en-US" b="1" dirty="0" smtClean="0"/>
              <a:t> </a:t>
            </a:r>
            <a:r>
              <a:rPr lang="en-US" b="1" dirty="0" err="1" smtClean="0"/>
              <a:t>itu</a:t>
            </a:r>
            <a:r>
              <a:rPr lang="en-US" b="1" dirty="0" smtClean="0"/>
              <a:t> RTP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6851104" cy="5791200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Tindak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(RTP)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uraian</a:t>
            </a:r>
            <a:r>
              <a:rPr lang="en-US" dirty="0" smtClean="0"/>
              <a:t> 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Rencana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Pengendalian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</a:t>
            </a:r>
            <a:r>
              <a:rPr lang="en-US" dirty="0" err="1" smtClean="0"/>
              <a:t>pokok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r>
              <a:rPr lang="en-US" dirty="0" smtClean="0"/>
              <a:t> Daerah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diharapkan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keyakinan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yang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pPr lvl="0"/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Tindak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(RTP)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penyelenggaraan</a:t>
            </a:r>
            <a:r>
              <a:rPr lang="en-US" dirty="0" smtClean="0"/>
              <a:t> SPIP yang </a:t>
            </a:r>
            <a:r>
              <a:rPr lang="en-US" dirty="0" err="1" smtClean="0"/>
              <a:t>memuat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Kebijakan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dan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Prosedur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yang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mengendalikan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risiko-risiko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yang </a:t>
            </a:r>
            <a:r>
              <a:rPr lang="en-US" dirty="0" err="1" smtClean="0"/>
              <a:t>mungkin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menghambat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00FF"/>
                </a:solidFill>
              </a:rPr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instansi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</a:t>
            </a:r>
            <a:r>
              <a:rPr lang="en-US" dirty="0" err="1"/>
              <a:t>Misal</a:t>
            </a:r>
            <a:r>
              <a:rPr lang="en-US" dirty="0"/>
              <a:t>: Di </a:t>
            </a:r>
            <a:r>
              <a:rPr lang="en-US" dirty="0" err="1"/>
              <a:t>dinas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 PSDM </a:t>
            </a:r>
          </a:p>
          <a:p>
            <a:pPr marL="0" indent="0">
              <a:buNone/>
            </a:pPr>
            <a:r>
              <a:rPr lang="en-US" dirty="0"/>
              <a:t>      -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rendahnya</a:t>
            </a:r>
            <a:r>
              <a:rPr lang="en-US" dirty="0"/>
              <a:t> </a:t>
            </a:r>
            <a:r>
              <a:rPr lang="en-US" dirty="0" err="1"/>
              <a:t>kunjungan</a:t>
            </a:r>
            <a:r>
              <a:rPr lang="en-US" dirty="0"/>
              <a:t> </a:t>
            </a:r>
            <a:r>
              <a:rPr lang="en-US" dirty="0" err="1" smtClean="0"/>
              <a:t>posyandu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terpasang</a:t>
            </a:r>
            <a:r>
              <a:rPr lang="en-US" dirty="0" smtClean="0"/>
              <a:t>: </a:t>
            </a:r>
            <a:r>
              <a:rPr lang="en-US" dirty="0" err="1" smtClean="0"/>
              <a:t>penyuluhan</a:t>
            </a:r>
            <a:r>
              <a:rPr lang="en-US" dirty="0" smtClean="0"/>
              <a:t> </a:t>
            </a:r>
            <a:r>
              <a:rPr lang="en-US" dirty="0" err="1" smtClean="0"/>
              <a:t>keliling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            </a:t>
            </a:r>
            <a:r>
              <a:rPr lang="en-US" dirty="0" err="1" smtClean="0"/>
              <a:t>informasi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pelatihan</a:t>
            </a:r>
            <a:r>
              <a:rPr lang="en-US" dirty="0" smtClean="0"/>
              <a:t> </a:t>
            </a:r>
            <a:r>
              <a:rPr lang="en-US" dirty="0" err="1" smtClean="0"/>
              <a:t>kader</a:t>
            </a:r>
            <a:r>
              <a:rPr lang="en-US" dirty="0" smtClean="0"/>
              <a:t> </a:t>
            </a:r>
            <a:r>
              <a:rPr lang="en-US" dirty="0" err="1" smtClean="0"/>
              <a:t>dll</a:t>
            </a:r>
            <a:r>
              <a:rPr lang="en-US" dirty="0" smtClean="0"/>
              <a:t>..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Kegiatan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pengendalian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yg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dibutuhkan</a:t>
            </a:r>
            <a:r>
              <a:rPr lang="en-US" dirty="0" smtClean="0"/>
              <a:t>: ???</a:t>
            </a:r>
          </a:p>
          <a:p>
            <a:pPr marL="0" indent="0">
              <a:buNone/>
            </a:pP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Komunikasi</a:t>
            </a:r>
            <a:r>
              <a:rPr lang="en-US" dirty="0" smtClean="0"/>
              <a:t>: ???</a:t>
            </a:r>
          </a:p>
          <a:p>
            <a:pPr marL="0" indent="0">
              <a:buNone/>
            </a:pPr>
            <a:r>
              <a:rPr lang="en-US" dirty="0" err="1" smtClean="0"/>
              <a:t>Pemantauan</a:t>
            </a:r>
            <a:r>
              <a:rPr lang="en-US" dirty="0" smtClean="0"/>
              <a:t>: ??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2793799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Maksud</a:t>
            </a:r>
            <a:r>
              <a:rPr lang="en-US" b="1" dirty="0" smtClean="0"/>
              <a:t> 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Tujuan</a:t>
            </a:r>
            <a:r>
              <a:rPr lang="en-US" b="1" dirty="0" smtClean="0"/>
              <a:t> RTP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357298"/>
            <a:ext cx="8043890" cy="47910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2800" dirty="0" err="1" smtClean="0"/>
              <a:t>Rencana</a:t>
            </a:r>
            <a:r>
              <a:rPr lang="en-US" sz="2800" dirty="0" smtClean="0"/>
              <a:t> </a:t>
            </a:r>
            <a:r>
              <a:rPr lang="en-US" sz="2800" dirty="0" err="1" smtClean="0"/>
              <a:t>Tindak</a:t>
            </a:r>
            <a:r>
              <a:rPr lang="en-US" sz="2800" dirty="0" smtClean="0"/>
              <a:t> </a:t>
            </a:r>
            <a:r>
              <a:rPr lang="en-US" sz="2800" dirty="0" err="1" smtClean="0"/>
              <a:t>Pengendalian</a:t>
            </a:r>
            <a:r>
              <a:rPr lang="en-US" sz="2800" dirty="0" smtClean="0"/>
              <a:t> (RTP) </a:t>
            </a:r>
            <a:r>
              <a:rPr lang="en-US" sz="2800" dirty="0" err="1" smtClean="0"/>
              <a:t>dimaksudkan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>
                <a:solidFill>
                  <a:srgbClr val="0000FF"/>
                </a:solidFill>
              </a:rPr>
              <a:t>memberikan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</a:rPr>
              <a:t>acuan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/>
              <a:t>bagi</a:t>
            </a:r>
            <a:r>
              <a:rPr lang="en-US" sz="2800" dirty="0" smtClean="0"/>
              <a:t> </a:t>
            </a:r>
            <a:r>
              <a:rPr lang="en-US" sz="2800" dirty="0" err="1" smtClean="0"/>
              <a:t>pimpinan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para</a:t>
            </a:r>
            <a:r>
              <a:rPr lang="en-US" sz="2800" dirty="0" smtClean="0"/>
              <a:t> </a:t>
            </a:r>
            <a:r>
              <a:rPr lang="en-US" sz="2800" dirty="0" err="1" smtClean="0"/>
              <a:t>pegawai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lingkungan</a:t>
            </a:r>
            <a:r>
              <a:rPr lang="en-US" sz="2800" dirty="0" smtClean="0"/>
              <a:t> </a:t>
            </a:r>
            <a:r>
              <a:rPr lang="en-US" sz="2800" dirty="0" err="1" smtClean="0"/>
              <a:t>Pemerintah</a:t>
            </a:r>
            <a:r>
              <a:rPr lang="en-US" sz="2800" dirty="0" smtClean="0"/>
              <a:t> Daerah </a:t>
            </a:r>
            <a:r>
              <a:rPr lang="en-US" sz="2800" dirty="0" err="1" smtClean="0">
                <a:solidFill>
                  <a:srgbClr val="0000FF"/>
                </a:solidFill>
              </a:rPr>
              <a:t>untuk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</a:rPr>
              <a:t>mengenali</a:t>
            </a:r>
            <a:r>
              <a:rPr lang="en-US" sz="2800" dirty="0" smtClean="0">
                <a:solidFill>
                  <a:srgbClr val="0000FF"/>
                </a:solidFill>
              </a:rPr>
              <a:t>  </a:t>
            </a:r>
            <a:r>
              <a:rPr lang="en-US" sz="2800" dirty="0" err="1" smtClean="0">
                <a:solidFill>
                  <a:srgbClr val="0000FF"/>
                </a:solidFill>
              </a:rPr>
              <a:t>kondisi</a:t>
            </a:r>
            <a:r>
              <a:rPr lang="en-US" sz="2800" dirty="0" smtClean="0"/>
              <a:t> </a:t>
            </a:r>
            <a:r>
              <a:rPr lang="en-US" sz="2800" u="sng" dirty="0" err="1" smtClean="0"/>
              <a:t>lingkungan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pengendalian</a:t>
            </a:r>
            <a:r>
              <a:rPr lang="en-US" sz="2800" dirty="0" smtClean="0"/>
              <a:t>, </a:t>
            </a:r>
            <a:r>
              <a:rPr lang="en-US" sz="2800" u="sng" dirty="0" err="1" smtClean="0"/>
              <a:t>risiko</a:t>
            </a:r>
            <a:r>
              <a:rPr lang="en-US" sz="2800" dirty="0" smtClean="0"/>
              <a:t>,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u="sng" dirty="0" err="1" smtClean="0"/>
              <a:t>tindakan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pengendalian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diperlukan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mencegah</a:t>
            </a:r>
            <a:r>
              <a:rPr lang="en-US" sz="2800" dirty="0" smtClean="0"/>
              <a:t> </a:t>
            </a:r>
            <a:r>
              <a:rPr lang="en-US" sz="2800" dirty="0" err="1" smtClean="0"/>
              <a:t>kegagalan</a:t>
            </a:r>
            <a:r>
              <a:rPr lang="en-US" sz="2800" dirty="0" smtClean="0"/>
              <a:t>/</a:t>
            </a:r>
            <a:r>
              <a:rPr lang="en-US" sz="2800" dirty="0" err="1" smtClean="0"/>
              <a:t>penyimpangan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/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mempercepat</a:t>
            </a:r>
            <a:r>
              <a:rPr lang="en-US" sz="2800" dirty="0" smtClean="0"/>
              <a:t> </a:t>
            </a:r>
            <a:r>
              <a:rPr lang="en-US" sz="2800" dirty="0" err="1" smtClean="0"/>
              <a:t>keberhasilan</a:t>
            </a:r>
            <a:r>
              <a:rPr lang="en-US" sz="2800" dirty="0" smtClean="0"/>
              <a:t> </a:t>
            </a:r>
            <a:r>
              <a:rPr lang="en-US" sz="2800" dirty="0" err="1" smtClean="0"/>
              <a:t>pencapaian</a:t>
            </a:r>
            <a:r>
              <a:rPr lang="en-US" sz="2800" dirty="0" smtClean="0"/>
              <a:t> </a:t>
            </a:r>
            <a:r>
              <a:rPr lang="en-US" sz="2800" dirty="0" err="1" smtClean="0"/>
              <a:t>tujuan</a:t>
            </a:r>
            <a:r>
              <a:rPr lang="en-US" sz="2800" dirty="0" smtClean="0"/>
              <a:t> </a:t>
            </a:r>
            <a:r>
              <a:rPr lang="en-US" sz="2800" dirty="0" err="1" smtClean="0"/>
              <a:t>organisasi</a:t>
            </a:r>
            <a:r>
              <a:rPr lang="en-US" sz="2800" dirty="0" smtClean="0"/>
              <a:t>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905339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err="1" smtClean="0"/>
              <a:t>Substansi</a:t>
            </a:r>
            <a:r>
              <a:rPr lang="en-US" b="1" dirty="0" smtClean="0"/>
              <a:t>  RTP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929354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en-US" dirty="0" smtClean="0"/>
              <a:t> 	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 smtClean="0"/>
              <a:t>    </a:t>
            </a:r>
            <a:r>
              <a:rPr lang="en-US" sz="3500" dirty="0" err="1" smtClean="0"/>
              <a:t>Pernyataan</a:t>
            </a:r>
            <a:r>
              <a:rPr lang="en-US" sz="3500" dirty="0" smtClean="0"/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Tujuan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/>
              <a:t>dan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Sasaran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/>
              <a:t>prioritas</a:t>
            </a:r>
            <a:r>
              <a:rPr lang="en-US" sz="3500" dirty="0" smtClean="0"/>
              <a:t>; 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500" dirty="0" smtClean="0"/>
              <a:t>	</a:t>
            </a:r>
            <a:r>
              <a:rPr lang="en-US" sz="3500" dirty="0" err="1" smtClean="0"/>
              <a:t>Penguatan</a:t>
            </a:r>
            <a:r>
              <a:rPr lang="en-US" sz="3500" dirty="0" smtClean="0"/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Lingkungan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Pengendalian</a:t>
            </a:r>
            <a:r>
              <a:rPr lang="en-US" sz="3500" dirty="0" smtClean="0"/>
              <a:t>; 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500" dirty="0" smtClean="0">
                <a:solidFill>
                  <a:srgbClr val="0000FF"/>
                </a:solidFill>
              </a:rPr>
              <a:t>	</a:t>
            </a:r>
            <a:r>
              <a:rPr lang="en-US" sz="3500" dirty="0" err="1" smtClean="0">
                <a:solidFill>
                  <a:srgbClr val="0000FF"/>
                </a:solidFill>
              </a:rPr>
              <a:t>Penilaian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risiko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smtClean="0"/>
              <a:t>yang </a:t>
            </a:r>
            <a:r>
              <a:rPr lang="en-US" sz="3500" dirty="0" err="1" smtClean="0"/>
              <a:t>mungkin</a:t>
            </a:r>
            <a:r>
              <a:rPr lang="en-US" sz="3500" dirty="0" smtClean="0"/>
              <a:t> </a:t>
            </a:r>
            <a:r>
              <a:rPr lang="en-US" sz="3500" dirty="0" err="1" smtClean="0"/>
              <a:t>terjadi</a:t>
            </a:r>
            <a:r>
              <a:rPr lang="en-US" sz="3500" dirty="0" smtClean="0"/>
              <a:t> </a:t>
            </a:r>
            <a:r>
              <a:rPr lang="en-US" sz="3500" dirty="0" err="1" smtClean="0"/>
              <a:t>dalam</a:t>
            </a:r>
            <a:r>
              <a:rPr lang="en-US" sz="3500" dirty="0" smtClean="0"/>
              <a:t> </a:t>
            </a:r>
            <a:r>
              <a:rPr lang="en-US" sz="3500" dirty="0" err="1" smtClean="0"/>
              <a:t>pencapaian</a:t>
            </a:r>
            <a:r>
              <a:rPr lang="en-US" sz="3500" dirty="0" smtClean="0"/>
              <a:t> </a:t>
            </a:r>
            <a:r>
              <a:rPr lang="en-US" sz="3500" dirty="0" err="1" smtClean="0"/>
              <a:t>tujuan</a:t>
            </a:r>
            <a:r>
              <a:rPr lang="en-US" sz="3500" dirty="0" smtClean="0"/>
              <a:t> </a:t>
            </a:r>
            <a:r>
              <a:rPr lang="en-US" sz="3500" dirty="0" err="1" smtClean="0"/>
              <a:t>dan</a:t>
            </a:r>
            <a:r>
              <a:rPr lang="en-US" sz="3500" dirty="0" smtClean="0"/>
              <a:t> </a:t>
            </a:r>
            <a:r>
              <a:rPr lang="en-US" sz="3500" dirty="0" err="1" smtClean="0"/>
              <a:t>sasaran</a:t>
            </a:r>
            <a:r>
              <a:rPr lang="en-US" sz="3500" dirty="0" smtClean="0"/>
              <a:t>; 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500" dirty="0" smtClean="0"/>
              <a:t>	</a:t>
            </a:r>
            <a:r>
              <a:rPr lang="en-US" sz="3500" dirty="0" err="1" smtClean="0"/>
              <a:t>Penguatan</a:t>
            </a:r>
            <a:r>
              <a:rPr lang="en-US" sz="3500" dirty="0" smtClean="0"/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Struktur</a:t>
            </a:r>
            <a:r>
              <a:rPr lang="en-US" sz="3500" dirty="0" smtClean="0"/>
              <a:t>, </a:t>
            </a:r>
            <a:r>
              <a:rPr lang="en-US" sz="3500" dirty="0" err="1" smtClean="0">
                <a:solidFill>
                  <a:srgbClr val="0000FF"/>
                </a:solidFill>
              </a:rPr>
              <a:t>Kebijakan</a:t>
            </a:r>
            <a:r>
              <a:rPr lang="en-US" sz="3500" dirty="0" smtClean="0">
                <a:solidFill>
                  <a:srgbClr val="0000FF"/>
                </a:solidFill>
              </a:rPr>
              <a:t>, </a:t>
            </a:r>
            <a:r>
              <a:rPr lang="en-US" sz="3500" dirty="0" err="1" smtClean="0">
                <a:solidFill>
                  <a:srgbClr val="0000FF"/>
                </a:solidFill>
              </a:rPr>
              <a:t>dan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</a:rPr>
              <a:t>Prosedur</a:t>
            </a:r>
            <a:r>
              <a:rPr lang="en-US" sz="3500" dirty="0" smtClean="0"/>
              <a:t> </a:t>
            </a:r>
            <a:r>
              <a:rPr lang="en-US" sz="3500" dirty="0" err="1" smtClean="0"/>
              <a:t>organisasi</a:t>
            </a:r>
            <a:r>
              <a:rPr lang="en-US" sz="3500" dirty="0" smtClean="0"/>
              <a:t> </a:t>
            </a:r>
            <a:r>
              <a:rPr lang="en-US" sz="3500" dirty="0" err="1" smtClean="0"/>
              <a:t>untuk</a:t>
            </a:r>
            <a:r>
              <a:rPr lang="en-US" sz="3500" dirty="0" smtClean="0"/>
              <a:t> </a:t>
            </a:r>
            <a:r>
              <a:rPr lang="en-US" sz="3500" dirty="0" err="1" smtClean="0"/>
              <a:t>mengendalikan</a:t>
            </a:r>
            <a:r>
              <a:rPr lang="en-US" sz="3500" dirty="0" smtClean="0"/>
              <a:t> </a:t>
            </a:r>
            <a:r>
              <a:rPr lang="en-US" sz="3500" dirty="0" err="1" smtClean="0"/>
              <a:t>risiko</a:t>
            </a:r>
            <a:r>
              <a:rPr lang="en-US" sz="3500" dirty="0" smtClean="0"/>
              <a:t>; 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500" dirty="0" smtClean="0">
                <a:solidFill>
                  <a:srgbClr val="0000FF"/>
                </a:solidFill>
              </a:rPr>
              <a:t>	</a:t>
            </a:r>
            <a:r>
              <a:rPr lang="en-US" sz="3500" dirty="0" err="1" smtClean="0">
                <a:solidFill>
                  <a:srgbClr val="0000FF"/>
                </a:solidFill>
              </a:rPr>
              <a:t>Pengkomunikasian</a:t>
            </a:r>
            <a:r>
              <a:rPr lang="en-US" sz="3500" dirty="0" smtClean="0"/>
              <a:t> </a:t>
            </a:r>
            <a:r>
              <a:rPr lang="en-US" sz="3500" dirty="0" err="1" smtClean="0"/>
              <a:t>informasi</a:t>
            </a:r>
            <a:r>
              <a:rPr lang="en-US" sz="3500" dirty="0" smtClean="0"/>
              <a:t> </a:t>
            </a:r>
            <a:r>
              <a:rPr lang="en-US" sz="3500" dirty="0" err="1" smtClean="0"/>
              <a:t>unsur</a:t>
            </a:r>
            <a:r>
              <a:rPr lang="en-US" sz="3500" dirty="0" smtClean="0"/>
              <a:t> </a:t>
            </a:r>
            <a:r>
              <a:rPr lang="en-US" sz="3500" dirty="0" err="1" smtClean="0"/>
              <a:t>pengendalian</a:t>
            </a:r>
            <a:r>
              <a:rPr lang="en-US" sz="3500" dirty="0" smtClean="0"/>
              <a:t> </a:t>
            </a:r>
            <a:r>
              <a:rPr lang="en-US" sz="3500" dirty="0" err="1" smtClean="0"/>
              <a:t>termasuk</a:t>
            </a:r>
            <a:r>
              <a:rPr lang="en-US" sz="3500" dirty="0" smtClean="0"/>
              <a:t> </a:t>
            </a:r>
            <a:r>
              <a:rPr lang="en-US" sz="3500" dirty="0" err="1" smtClean="0"/>
              <a:t>hasil</a:t>
            </a:r>
            <a:r>
              <a:rPr lang="en-US" sz="3500" dirty="0" smtClean="0"/>
              <a:t> </a:t>
            </a:r>
            <a:r>
              <a:rPr lang="en-US" sz="3500" dirty="0" err="1" smtClean="0"/>
              <a:t>penguatannya</a:t>
            </a:r>
            <a:r>
              <a:rPr lang="en-US" sz="3500" dirty="0" smtClean="0"/>
              <a:t>; </a:t>
            </a:r>
          </a:p>
          <a:p>
            <a:pPr lvl="0">
              <a:buNone/>
            </a:pPr>
            <a:r>
              <a:rPr lang="en-US" sz="3500" dirty="0" smtClean="0">
                <a:solidFill>
                  <a:srgbClr val="0000FF"/>
                </a:solidFill>
              </a:rPr>
              <a:t>	</a:t>
            </a:r>
            <a:r>
              <a:rPr lang="en-US" sz="3500" dirty="0" err="1" smtClean="0">
                <a:solidFill>
                  <a:srgbClr val="0000FF"/>
                </a:solidFill>
              </a:rPr>
              <a:t>Pemantauan</a:t>
            </a:r>
            <a:r>
              <a:rPr lang="en-US" sz="3500" dirty="0" smtClean="0">
                <a:solidFill>
                  <a:srgbClr val="0000FF"/>
                </a:solidFill>
              </a:rPr>
              <a:t> </a:t>
            </a:r>
            <a:r>
              <a:rPr lang="en-US" sz="3500" dirty="0" err="1" smtClean="0"/>
              <a:t>unsur</a:t>
            </a:r>
            <a:r>
              <a:rPr lang="en-US" sz="3500" dirty="0" smtClean="0"/>
              <a:t> </a:t>
            </a:r>
            <a:r>
              <a:rPr lang="en-US" sz="3500" dirty="0" err="1" smtClean="0"/>
              <a:t>pengendalian</a:t>
            </a:r>
            <a:endParaRPr lang="en-US" sz="3500" dirty="0" smtClean="0"/>
          </a:p>
          <a:p>
            <a:r>
              <a:rPr lang="en-US" dirty="0" smtClean="0"/>
              <a:t>(</a:t>
            </a:r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narasi</a:t>
            </a:r>
            <a:r>
              <a:rPr lang="en-US" dirty="0" smtClean="0"/>
              <a:t> RTP)</a:t>
            </a:r>
          </a:p>
          <a:p>
            <a:r>
              <a:rPr lang="en-US" dirty="0" smtClean="0"/>
              <a:t> 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3504086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8&quot; unique_id=&quot;11291&quot;&gt;&lt;/object&gt;&lt;object type=&quot;2&quot; unique_id=&quot;11292&quot;&gt;&lt;object type=&quot;3&quot; unique_id=&quot;11293&quot;&gt;&lt;property id=&quot;20148&quot; value=&quot;5&quot;/&gt;&lt;property id=&quot;20300&quot; value=&quot;Slide 1 - &amp;quot;Modul I&amp;quot;&quot;/&gt;&lt;property id=&quot;20307&quot; value=&quot;256&quot;/&gt;&lt;/object&gt;&lt;object type=&quot;3&quot; unique_id=&quot;11294&quot;&gt;&lt;property id=&quot;20148&quot; value=&quot;5&quot;/&gt;&lt;property id=&quot;20300&quot; value=&quot;Slide 2&quot;/&gt;&lt;property id=&quot;20307&quot; value=&quot;258&quot;/&gt;&lt;/object&gt;&lt;object type=&quot;3&quot; unique_id=&quot;11295&quot;&gt;&lt;property id=&quot;20148&quot; value=&quot;5&quot;/&gt;&lt;property id=&quot;20300&quot; value=&quot;Slide 3&quot;/&gt;&lt;property id=&quot;20307&quot; value=&quot;259&quot;/&gt;&lt;/object&gt;&lt;object type=&quot;3&quot; unique_id=&quot;11296&quot;&gt;&lt;property id=&quot;20148&quot; value=&quot;5&quot;/&gt;&lt;property id=&quot;20300&quot; value=&quot;Slide 4&quot;/&gt;&lt;property id=&quot;20307&quot; value=&quot;260&quot;/&gt;&lt;/object&gt;&lt;object type=&quot;3&quot; unique_id=&quot;11297&quot;&gt;&lt;property id=&quot;20148&quot; value=&quot;5&quot;/&gt;&lt;property id=&quot;20300&quot; value=&quot;Slide 5&quot;/&gt;&lt;property id=&quot;20307&quot; value=&quot;292&quot;/&gt;&lt;/object&gt;&lt;object type=&quot;3&quot; unique_id=&quot;11298&quot;&gt;&lt;property id=&quot;20148&quot; value=&quot;5&quot;/&gt;&lt;property id=&quot;20300&quot; value=&quot;Slide 6&quot;/&gt;&lt;property id=&quot;20307&quot; value=&quot;293&quot;/&gt;&lt;/object&gt;&lt;object type=&quot;3&quot; unique_id=&quot;11299&quot;&gt;&lt;property id=&quot;20148&quot; value=&quot;5&quot;/&gt;&lt;property id=&quot;20300&quot; value=&quot;Slide 7&quot;/&gt;&lt;property id=&quot;20307&quot; value=&quot;270&quot;/&gt;&lt;/object&gt;&lt;object type=&quot;3&quot; unique_id=&quot;11300&quot;&gt;&lt;property id=&quot;20148&quot; value=&quot;5&quot;/&gt;&lt;property id=&quot;20300&quot; value=&quot;Slide 8&quot;/&gt;&lt;property id=&quot;20307&quot; value=&quot;271&quot;/&gt;&lt;/object&gt;&lt;object type=&quot;3&quot; unique_id=&quot;11301&quot;&gt;&lt;property id=&quot;20148&quot; value=&quot;5&quot;/&gt;&lt;property id=&quot;20300&quot; value=&quot;Slide 9&quot;/&gt;&lt;property id=&quot;20307&quot; value=&quot;309&quot;/&gt;&lt;/object&gt;&lt;object type=&quot;3&quot; unique_id=&quot;11302&quot;&gt;&lt;property id=&quot;20148&quot; value=&quot;5&quot;/&gt;&lt;property id=&quot;20300&quot; value=&quot;Slide 10 - &amp;quot;Konsep Dasar SPI&amp;quot;&quot;/&gt;&lt;property id=&quot;20307&quot; value=&quot;294&quot;/&gt;&lt;/object&gt;&lt;object type=&quot;3&quot; unique_id=&quot;11303&quot;&gt;&lt;property id=&quot;20148&quot; value=&quot;5&quot;/&gt;&lt;property id=&quot;20300&quot; value=&quot;Slide 11 - &amp;quot;Keterbatasan SPI&amp;quot;&quot;/&gt;&lt;property id=&quot;20307&quot; value=&quot;295&quot;/&gt;&lt;/object&gt;&lt;object type=&quot;3&quot; unique_id=&quot;11304&quot;&gt;&lt;property id=&quot;20148&quot; value=&quot;5&quot;/&gt;&lt;property id=&quot;20300&quot; value=&quot;Slide 12 - &amp;quot;Bab III. Perkembangan SPI Sektor Publik&amp;quot;&quot;/&gt;&lt;property id=&quot;20307&quot; value=&quot;261&quot;/&gt;&lt;/object&gt;&lt;object type=&quot;3&quot; unique_id=&quot;11305&quot;&gt;&lt;property id=&quot;20148&quot; value=&quot;5&quot;/&gt;&lt;property id=&quot;20300&quot; value=&quot;Slide 13 - &amp;quot;A. PENGERTIAN SEKTOR PUBLIK&amp;quot;&quot;/&gt;&lt;property id=&quot;20307&quot; value=&quot;297&quot;/&gt;&lt;/object&gt;&lt;object type=&quot;3&quot; unique_id=&quot;11306&quot;&gt;&lt;property id=&quot;20148&quot; value=&quot;5&quot;/&gt;&lt;property id=&quot;20300&quot; value=&quot;Slide 14 - &amp;quot;PENGERTIAN SEKTOR PUBLIK -lanjutan&amp;quot;&quot;/&gt;&lt;property id=&quot;20307&quot; value=&quot;298&quot;/&gt;&lt;/object&gt;&lt;object type=&quot;3&quot; unique_id=&quot;11307&quot;&gt;&lt;property id=&quot;20148&quot; value=&quot;5&quot;/&gt;&lt;property id=&quot;20300&quot; value=&quot;Slide 15&quot;/&gt;&lt;property id=&quot;20307&quot; value=&quot;299&quot;/&gt;&lt;/object&gt;&lt;object type=&quot;3&quot; unique_id=&quot;11308&quot;&gt;&lt;property id=&quot;20148&quot; value=&quot;5&quot;/&gt;&lt;property id=&quot;20300&quot; value=&quot;Slide 16 - &amp;quot;PERKEMBANGAN SPI DI INDONESIA&amp;quot;&quot;/&gt;&lt;property id=&quot;20307&quot; value=&quot;300&quot;/&gt;&lt;/object&gt;&lt;object type=&quot;3&quot; unique_id=&quot;11309&quot;&gt;&lt;property id=&quot;20148&quot; value=&quot;5&quot;/&gt;&lt;property id=&quot;20300&quot; value=&quot;Slide 17&quot;/&gt;&lt;property id=&quot;20307&quot; value=&quot;301&quot;/&gt;&lt;/object&gt;&lt;object type=&quot;3&quot; unique_id=&quot;11310&quot;&gt;&lt;property id=&quot;20148&quot; value=&quot;5&quot;/&gt;&lt;property id=&quot;20300&quot; value=&quot;Slide 18 - &amp;quot;DASAR HUKUM SPIP&amp;quot;&quot;/&gt;&lt;property id=&quot;20307&quot; value=&quot;302&quot;/&gt;&lt;/object&gt;&lt;object type=&quot;3&quot; unique_id=&quot;11311&quot;&gt;&lt;property id=&quot;20148&quot; value=&quot;5&quot;/&gt;&lt;property id=&quot;20300&quot; value=&quot;Slide 19 - &amp;quot;PENGAWASAN MELEKAT   vs   SPIP&amp;quot;&quot;/&gt;&lt;property id=&quot;20307&quot; value=&quot;303&quot;/&gt;&lt;/object&gt;&lt;object type=&quot;3&quot; unique_id=&quot;11312&quot;&gt;&lt;property id=&quot;20148&quot; value=&quot;5&quot;/&gt;&lt;property id=&quot;20300&quot; value=&quot;Slide 20 - &amp;quot;Definisi SPIP&amp;quot;&quot;/&gt;&lt;property id=&quot;20307&quot; value=&quot;304&quot;/&gt;&lt;/object&gt;&lt;object type=&quot;3&quot; unique_id=&quot;11313&quot;&gt;&lt;property id=&quot;20148&quot; value=&quot;5&quot;/&gt;&lt;property id=&quot;20300&quot; value=&quot;Slide 21&quot;/&gt;&lt;property id=&quot;20307&quot; value=&quot;305&quot;/&gt;&lt;/object&gt;&lt;object type=&quot;3&quot; unique_id=&quot;11314&quot;&gt;&lt;property id=&quot;20148&quot; value=&quot;5&quot;/&gt;&lt;property id=&quot;20300&quot; value=&quot;Slide 22&quot;/&gt;&lt;property id=&quot;20307&quot; value=&quot;311&quot;/&gt;&lt;/object&gt;&lt;object type=&quot;3&quot; unique_id=&quot;11315&quot;&gt;&lt;property id=&quot;20148&quot; value=&quot;5&quot;/&gt;&lt;property id=&quot;20300&quot; value=&quot;Slide 23 - &amp;quot;Lingkungan Pengendalian&amp;quot;&quot;/&gt;&lt;property id=&quot;20307&quot; value=&quot;313&quot;/&gt;&lt;/object&gt;&lt;object type=&quot;3&quot; unique_id=&quot;11316&quot;&gt;&lt;property id=&quot;20148&quot; value=&quot;5&quot;/&gt;&lt;property id=&quot;20300&quot; value=&quot;Slide 24 - &amp;quot;Kegiatan Pengendalian&amp;quot;&quot;/&gt;&lt;property id=&quot;20307&quot; value=&quot;312&quot;/&gt;&lt;/object&gt;&lt;object type=&quot;3&quot; unique_id=&quot;11317&quot;&gt;&lt;property id=&quot;20148&quot; value=&quot;5&quot;/&gt;&lt;property id=&quot;20300&quot; value=&quot;Slide 25 - &amp;quot;Tahapan penyelenggaraan SPIP&amp;quot;&quot;/&gt;&lt;property id=&quot;20307&quot; value=&quot;307&quot;/&gt;&lt;/object&gt;&lt;object type=&quot;3&quot; unique_id=&quot;11318&quot;&gt;&lt;property id=&quot;20148&quot; value=&quot;5&quot;/&gt;&lt;property id=&quot;20300&quot; value=&quot;Slide 26&quot;/&gt;&lt;property id=&quot;20307&quot; value=&quot;308&quot;/&gt;&lt;/object&gt;&lt;object type=&quot;3&quot; unique_id=&quot;11319&quot;&gt;&lt;property id=&quot;20148&quot; value=&quot;5&quot;/&gt;&lt;property id=&quot;20300&quot; value=&quot;Slide 27 - &amp;quot;Bab IV. Unsur-unsur dan Keterkaitannya dalam SPI    &amp;quot;&quot;/&gt;&lt;property id=&quot;20307&quot; value=&quot;310&quot;/&gt;&lt;/object&gt;&lt;object type=&quot;3&quot; unique_id=&quot;11320&quot;&gt;&lt;property id=&quot;20148&quot; value=&quot;5&quot;/&gt;&lt;property id=&quot;20300&quot; value=&quot;Slide 28 - &amp;quot;Unsur dan Keterkaitannya dalam SPI&amp;quot;&quot;/&gt;&lt;property id=&quot;20307&quot; value=&quot;263&quot;/&gt;&lt;/object&gt;&lt;object type=&quot;3&quot; unique_id=&quot;11321&quot;&gt;&lt;property id=&quot;20148&quot; value=&quot;5&quot;/&gt;&lt;property id=&quot;20300&quot; value=&quot;Slide 29&quot;/&gt;&lt;property id=&quot;20307&quot; value=&quot;288&quot;/&gt;&lt;/object&gt;&lt;object type=&quot;3&quot; unique_id=&quot;11322&quot;&gt;&lt;property id=&quot;20148&quot; value=&quot;5&quot;/&gt;&lt;property id=&quot;20300&quot; value=&quot;Slide 30&quot;/&gt;&lt;property id=&quot;20307&quot; value=&quot;289&quot;/&gt;&lt;/object&gt;&lt;object type=&quot;3&quot; unique_id=&quot;11323&quot;&gt;&lt;property id=&quot;20148&quot; value=&quot;5&quot;/&gt;&lt;property id=&quot;20300&quot; value=&quot;Slide 31 - &amp;quot;EPILOG&amp;quot;&quot;/&gt;&lt;property id=&quot;20307&quot; value=&quot;290&quot;/&gt;&lt;/object&gt;&lt;object type=&quot;3&quot; unique_id=&quot;11324&quot;&gt;&lt;property id=&quot;20148&quot; value=&quot;5&quot;/&gt;&lt;property id=&quot;20300&quot; value=&quot;Slide 32&quot;/&gt;&lt;property id=&quot;20307&quot; value=&quot;29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GlobalCity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4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5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6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_GlobalCity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ropl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3.xml><?xml version="1.0" encoding="utf-8"?>
<a:theme xmlns:a="http://schemas.openxmlformats.org/drawingml/2006/main" name="2_Dropl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4.xml><?xml version="1.0" encoding="utf-8"?>
<a:theme xmlns:a="http://schemas.openxmlformats.org/drawingml/2006/main" name="3_Dropl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5.xml><?xml version="1.0" encoding="utf-8"?>
<a:theme xmlns:a="http://schemas.openxmlformats.org/drawingml/2006/main" name="4_Dropl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6.xml><?xml version="1.0" encoding="utf-8"?>
<a:theme xmlns:a="http://schemas.openxmlformats.org/drawingml/2006/main" name="5_Dropl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7.xml><?xml version="1.0" encoding="utf-8"?>
<a:theme xmlns:a="http://schemas.openxmlformats.org/drawingml/2006/main" name="6_Dropl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8.xml><?xml version="1.0" encoding="utf-8"?>
<a:theme xmlns:a="http://schemas.openxmlformats.org/drawingml/2006/main" name="7_Dropl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9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7009</TotalTime>
  <Words>1685</Words>
  <Application>Microsoft Office PowerPoint</Application>
  <PresentationFormat>On-screen Show (4:3)</PresentationFormat>
  <Paragraphs>352</Paragraphs>
  <Slides>38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38</vt:i4>
      </vt:variant>
    </vt:vector>
  </HeadingPairs>
  <TitlesOfParts>
    <vt:vector size="68" baseType="lpstr">
      <vt:lpstr>Arial</vt:lpstr>
      <vt:lpstr>Wingdings</vt:lpstr>
      <vt:lpstr>Verdana</vt:lpstr>
      <vt:lpstr>28 Days Later</vt:lpstr>
      <vt:lpstr>Times New Roman</vt:lpstr>
      <vt:lpstr>Calibri</vt:lpstr>
      <vt:lpstr>Arial Narrow</vt:lpstr>
      <vt:lpstr>Tw Cen MT</vt:lpstr>
      <vt:lpstr>Comic Sans MS</vt:lpstr>
      <vt:lpstr>SimSun</vt:lpstr>
      <vt:lpstr>Book Antiqua</vt:lpstr>
      <vt:lpstr>Impact</vt:lpstr>
      <vt:lpstr>Arial Rounded MT Bold</vt:lpstr>
      <vt:lpstr>Berlin Sans FB</vt:lpstr>
      <vt:lpstr>GlobalCity</vt:lpstr>
      <vt:lpstr>1_Droplet</vt:lpstr>
      <vt:lpstr>2_Droplet</vt:lpstr>
      <vt:lpstr>3_Droplet</vt:lpstr>
      <vt:lpstr>4_Droplet</vt:lpstr>
      <vt:lpstr>5_Droplet</vt:lpstr>
      <vt:lpstr>6_Droplet</vt:lpstr>
      <vt:lpstr>7_Droplet</vt:lpstr>
      <vt:lpstr>Default Design</vt:lpstr>
      <vt:lpstr>2_Default Design</vt:lpstr>
      <vt:lpstr>Office Theme</vt:lpstr>
      <vt:lpstr>3_Default Design</vt:lpstr>
      <vt:lpstr>4_Default Design</vt:lpstr>
      <vt:lpstr>5_Default Design</vt:lpstr>
      <vt:lpstr>6_Default Design</vt:lpstr>
      <vt:lpstr>1_GlobalCity</vt:lpstr>
      <vt:lpstr> BIMBINGAN TEKNIS PENINGKATAN MATURITAS SPIP ( RTP ) PEMERINTAH PROVINSI SUMATERA BARAT</vt:lpstr>
      <vt:lpstr>Slide 2</vt:lpstr>
      <vt:lpstr>PROVINSI LEVEL 2 BERKEMBANG</vt:lpstr>
      <vt:lpstr>Karakteristik Dasar Level  2 (Berkembang)</vt:lpstr>
      <vt:lpstr>Karakteristik Dasar Level  3 (Terdefinisi)</vt:lpstr>
      <vt:lpstr>Slide 6</vt:lpstr>
      <vt:lpstr>Apa itu RTP</vt:lpstr>
      <vt:lpstr>Maksud  dan Tujuan RTP</vt:lpstr>
      <vt:lpstr>Substansi  RTP</vt:lpstr>
      <vt:lpstr>Penilaian Resiko</vt:lpstr>
      <vt:lpstr>Penilaian Resiko membentuk dasar untuk menentukan bagaimana resiko akan dikelola </vt:lpstr>
      <vt:lpstr>Penilaian Lingkungan Pengendalian</vt:lpstr>
      <vt:lpstr>Lingkungan Pengendalian</vt:lpstr>
      <vt:lpstr>CEE Control Environment Evaluation Evaluasi lingkungan Pengendalian  </vt:lpstr>
      <vt:lpstr>Tujuan</vt:lpstr>
      <vt:lpstr>Slide 16</vt:lpstr>
      <vt:lpstr>OUTPUT CEE</vt:lpstr>
      <vt:lpstr>Tahapan</vt:lpstr>
      <vt:lpstr>Contoh</vt:lpstr>
      <vt:lpstr>Slide 20</vt:lpstr>
      <vt:lpstr>Lampiran 1 RENCANA TINDAK PERBAIKAN LINGKUNGAN PENGENDALIAN</vt:lpstr>
      <vt:lpstr>Faktor keberhasilan CEE</vt:lpstr>
      <vt:lpstr>Slide 23</vt:lpstr>
      <vt:lpstr>Slide 24</vt:lpstr>
      <vt:lpstr>Penilaian Risiko</vt:lpstr>
      <vt:lpstr>TAHAPAN PENILAIAN RISIKO  (PP 60/2008)</vt:lpstr>
      <vt:lpstr>SUMBER RISIKO (pasal 16 huruf b)</vt:lpstr>
      <vt:lpstr>Identifikasi Risiko </vt:lpstr>
      <vt:lpstr>ANALISIS RISIKO</vt:lpstr>
      <vt:lpstr>TEMPLATE MATRIKS / PETA RISIKO</vt:lpstr>
      <vt:lpstr>Contoh Kriteria dan Skala Kemungkinan Terjadinya Risiko</vt:lpstr>
      <vt:lpstr>Contoh Kriteria dan Skala Dampak Terjadinya Risiko</vt:lpstr>
      <vt:lpstr>Contoh Kriteria Penerimaan Risiko</vt:lpstr>
      <vt:lpstr>LANGKAH PRAKTIS PENILAIAN RISIKO</vt:lpstr>
      <vt:lpstr>Slide 35</vt:lpstr>
      <vt:lpstr>CONTOH TABEL RESPON RISIKO</vt:lpstr>
      <vt:lpstr>Slide 37</vt:lpstr>
      <vt:lpstr>Slide 38</vt:lpstr>
    </vt:vector>
  </TitlesOfParts>
  <Company>fgsdfg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 I</dc:title>
  <dc:creator>dfsdf</dc:creator>
  <cp:lastModifiedBy>hp</cp:lastModifiedBy>
  <cp:revision>626</cp:revision>
  <dcterms:created xsi:type="dcterms:W3CDTF">2009-10-29T06:19:20Z</dcterms:created>
  <dcterms:modified xsi:type="dcterms:W3CDTF">2017-09-02T07:04:39Z</dcterms:modified>
</cp:coreProperties>
</file>