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96649" r:id="rId1"/>
  </p:sldMasterIdLst>
  <p:notesMasterIdLst>
    <p:notesMasterId r:id="rId22"/>
  </p:notesMasterIdLst>
  <p:handoutMasterIdLst>
    <p:handoutMasterId r:id="rId23"/>
  </p:handoutMasterIdLst>
  <p:sldIdLst>
    <p:sldId id="1071" r:id="rId2"/>
    <p:sldId id="1059" r:id="rId3"/>
    <p:sldId id="1064" r:id="rId4"/>
    <p:sldId id="1065" r:id="rId5"/>
    <p:sldId id="1066" r:id="rId6"/>
    <p:sldId id="1067" r:id="rId7"/>
    <p:sldId id="1068" r:id="rId8"/>
    <p:sldId id="1069" r:id="rId9"/>
    <p:sldId id="1070" r:id="rId10"/>
    <p:sldId id="1058" r:id="rId11"/>
    <p:sldId id="1055" r:id="rId12"/>
    <p:sldId id="1060" r:id="rId13"/>
    <p:sldId id="1050" r:id="rId14"/>
    <p:sldId id="1045" r:id="rId15"/>
    <p:sldId id="1073" r:id="rId16"/>
    <p:sldId id="1061" r:id="rId17"/>
    <p:sldId id="1062" r:id="rId18"/>
    <p:sldId id="1063" r:id="rId19"/>
    <p:sldId id="1072" r:id="rId20"/>
    <p:sldId id="1023" r:id="rId21"/>
  </p:sldIdLst>
  <p:sldSz cx="9906000" cy="6858000" type="A4"/>
  <p:notesSz cx="7102475" cy="112172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FFFF"/>
    <a:srgbClr val="FFFF9F"/>
    <a:srgbClr val="FFFFD9"/>
    <a:srgbClr val="FFFF93"/>
    <a:srgbClr val="FFE181"/>
    <a:srgbClr val="66FFFF"/>
    <a:srgbClr val="FFE1FF"/>
    <a:srgbClr val="FFCCFF"/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42" autoAdjust="0"/>
    <p:restoredTop sz="94660"/>
  </p:normalViewPr>
  <p:slideViewPr>
    <p:cSldViewPr>
      <p:cViewPr>
        <p:scale>
          <a:sx n="100" d="100"/>
          <a:sy n="100" d="100"/>
        </p:scale>
        <p:origin x="-763" y="40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2022" y="-126"/>
      </p:cViewPr>
      <p:guideLst>
        <p:guide orient="horz" pos="353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25"/>
          <c:cat>
            <c:strRef>
              <c:f>Sheet1!$A$2:$A$3</c:f>
              <c:strCache>
                <c:ptCount val="2"/>
                <c:pt idx="0">
                  <c:v>BTL</c:v>
                </c:pt>
                <c:pt idx="1">
                  <c:v>BL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17.39</c:v>
                </c:pt>
                <c:pt idx="1">
                  <c:v>76.25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33755776630804"/>
          <c:y val="0.4664535456051882"/>
          <c:w val="0.10568132023247677"/>
          <c:h val="0.1859041759734868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176929072486361E-3"/>
          <c:y val="0.16493128689439557"/>
          <c:w val="0.94420176628350128"/>
          <c:h val="0.83506871310560438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25"/>
          <c:cat>
            <c:strRef>
              <c:f>Sheet1!$A$2:$A$3</c:f>
              <c:strCache>
                <c:ptCount val="2"/>
                <c:pt idx="0">
                  <c:v>BTL</c:v>
                </c:pt>
                <c:pt idx="1">
                  <c:v>BL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20.22</c:v>
                </c:pt>
                <c:pt idx="1">
                  <c:v>79.77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8052288865294783"/>
          <c:y val="0.40704791201325657"/>
          <c:w val="0.10568132023247677"/>
          <c:h val="0.1859041759734868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Belanja Langsung</c:v>
                </c:pt>
              </c:strCache>
            </c:strRef>
          </c:tx>
          <c:explosion val="25"/>
          <c:cat>
            <c:strRef>
              <c:f>Sheet1!$A$2:$A$4</c:f>
              <c:strCache>
                <c:ptCount val="3"/>
                <c:pt idx="0">
                  <c:v>Belanja Langsung Umum</c:v>
                </c:pt>
                <c:pt idx="1">
                  <c:v>Belanja Langsung Wajib</c:v>
                </c:pt>
                <c:pt idx="2">
                  <c:v>Belanja DAK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10.160997307005045</c:v>
                </c:pt>
                <c:pt idx="1">
                  <c:v>82.097644477411208</c:v>
                </c:pt>
                <c:pt idx="2">
                  <c:v>7.7413582155837544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4756077353152366"/>
          <c:y val="0.36136901455393844"/>
          <c:w val="0.39632075413800089"/>
          <c:h val="0.277261693145206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0.06722</cdr:y>
    </cdr:from>
    <cdr:to>
      <cdr:x>0.3747</cdr:x>
      <cdr:y>0.14768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0" y="240630"/>
          <a:ext cx="3052713" cy="288032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sz="1400" b="1" dirty="0" smtClean="0"/>
            <a:t>PAGU TOTAL : </a:t>
          </a:r>
          <a:r>
            <a:rPr lang="en-US" sz="1400" b="1" dirty="0" err="1" smtClean="0"/>
            <a:t>Rp</a:t>
          </a:r>
          <a:r>
            <a:rPr lang="en-US" sz="1400" b="1" dirty="0" smtClean="0"/>
            <a:t>. 121.668.189.819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0.03884</cdr:x>
      <cdr:y>0.48963</cdr:y>
    </cdr:from>
    <cdr:to>
      <cdr:x>0.43657</cdr:x>
      <cdr:y>0.61503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16431" y="2197999"/>
          <a:ext cx="3240338" cy="5629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b="1" dirty="0" err="1" smtClean="0"/>
            <a:t>Fisik</a:t>
          </a:r>
          <a:r>
            <a:rPr lang="en-US" sz="1400" b="1" dirty="0" smtClean="0"/>
            <a:t> = </a:t>
          </a:r>
          <a:r>
            <a:rPr lang="en-US" sz="1400" b="1" dirty="0" err="1" smtClean="0"/>
            <a:t>Rp</a:t>
          </a:r>
          <a:r>
            <a:rPr lang="en-US" sz="1400" b="1" dirty="0" smtClean="0"/>
            <a:t>.  99.481.985.900 (99,69%)</a:t>
          </a:r>
        </a:p>
        <a:p xmlns:a="http://schemas.openxmlformats.org/drawingml/2006/main">
          <a:r>
            <a:rPr lang="en-US" sz="1400" b="1" dirty="0" smtClean="0"/>
            <a:t>Keu = </a:t>
          </a:r>
          <a:r>
            <a:rPr lang="en-US" sz="1400" b="1" dirty="0" err="1" smtClean="0"/>
            <a:t>Rp</a:t>
          </a:r>
          <a:r>
            <a:rPr lang="en-US" sz="1400" b="1" dirty="0" smtClean="0"/>
            <a:t>. 92.224.954.341 (92,42%)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0.61334</cdr:x>
      <cdr:y>0.03756</cdr:y>
    </cdr:from>
    <cdr:to>
      <cdr:x>1</cdr:x>
      <cdr:y>0.20802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996929" y="168622"/>
          <a:ext cx="3150121" cy="7652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b="1" dirty="0" err="1" smtClean="0"/>
            <a:t>Fisik</a:t>
          </a:r>
          <a:r>
            <a:rPr lang="en-US" sz="1400" b="1" dirty="0" smtClean="0"/>
            <a:t> = </a:t>
          </a:r>
          <a:r>
            <a:rPr lang="en-US" sz="1400" b="1" dirty="0" err="1" smtClean="0"/>
            <a:t>Rp</a:t>
          </a:r>
          <a:r>
            <a:rPr lang="en-US" sz="1400" b="1" dirty="0" smtClean="0"/>
            <a:t>. 21.877.288.419 (100%)</a:t>
          </a:r>
        </a:p>
        <a:p xmlns:a="http://schemas.openxmlformats.org/drawingml/2006/main">
          <a:r>
            <a:rPr lang="en-US" sz="1400" b="1" dirty="0" smtClean="0"/>
            <a:t>Keu  = </a:t>
          </a:r>
          <a:r>
            <a:rPr lang="en-US" sz="1400" b="1" dirty="0" err="1" smtClean="0"/>
            <a:t>Rp</a:t>
          </a:r>
          <a:r>
            <a:rPr lang="en-US" sz="1400" b="1" dirty="0" smtClean="0"/>
            <a:t>. 21.157.721.466  (96.71%)</a:t>
          </a:r>
          <a:endParaRPr lang="en-US" sz="14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0.26864</cdr:x>
      <cdr:y>0.54998</cdr:y>
    </cdr:from>
    <cdr:to>
      <cdr:x>0.56031</cdr:x>
      <cdr:y>0.73101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88617" y="1968822"/>
          <a:ext cx="2376264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b="1" dirty="0" smtClean="0"/>
            <a:t>RP. 90.141.688.392 (79,77 %)</a:t>
          </a:r>
          <a:endParaRPr lang="en-US" sz="1800" b="1" dirty="0"/>
        </a:p>
      </cdr:txBody>
    </cdr:sp>
  </cdr:relSizeAnchor>
  <cdr:relSizeAnchor xmlns:cdr="http://schemas.openxmlformats.org/drawingml/2006/chartDrawing">
    <cdr:from>
      <cdr:x>0.62218</cdr:x>
      <cdr:y>0.8517</cdr:y>
    </cdr:from>
    <cdr:to>
      <cdr:x>0.62779</cdr:x>
      <cdr:y>0.87182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68937" y="3048942"/>
          <a:ext cx="45719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0.65753</cdr:x>
      <cdr:y>0.16779</cdr:y>
    </cdr:from>
    <cdr:to>
      <cdr:x>0.94037</cdr:x>
      <cdr:y>0.32871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56969" y="600670"/>
          <a:ext cx="230425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b="1" dirty="0" err="1" smtClean="0"/>
            <a:t>Rp</a:t>
          </a:r>
          <a:r>
            <a:rPr lang="en-US" sz="1800" b="1" dirty="0" smtClean="0"/>
            <a:t>. 22.850.933.849 ( 20.22%)</a:t>
          </a:r>
          <a:endParaRPr lang="en-US" sz="1800" b="1" dirty="0"/>
        </a:p>
      </cdr:txBody>
    </cdr:sp>
  </cdr:relSizeAnchor>
  <cdr:relSizeAnchor xmlns:cdr="http://schemas.openxmlformats.org/drawingml/2006/chartDrawing">
    <cdr:from>
      <cdr:x>0</cdr:x>
      <cdr:y>0.08733</cdr:y>
    </cdr:from>
    <cdr:to>
      <cdr:x>0.39238</cdr:x>
      <cdr:y>0.20802</cdr:y>
    </cdr:to>
    <cdr:sp macro="" textlink="">
      <cdr:nvSpPr>
        <cdr:cNvPr id="6" name="Rectangle 5"/>
        <cdr:cNvSpPr/>
      </cdr:nvSpPr>
      <cdr:spPr>
        <a:xfrm xmlns:a="http://schemas.openxmlformats.org/drawingml/2006/main">
          <a:off x="0" y="312638"/>
          <a:ext cx="3196729" cy="432048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3">
            <a:shade val="50000"/>
          </a:schemeClr>
        </a:lnRef>
        <a:fillRef xmlns:a="http://schemas.openxmlformats.org/drawingml/2006/main" idx="1">
          <a:schemeClr val="accent3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sz="1800" b="1" dirty="0" smtClean="0"/>
            <a:t>PAGU : </a:t>
          </a:r>
          <a:r>
            <a:rPr lang="en-US" sz="1800" b="1" dirty="0" err="1" smtClean="0"/>
            <a:t>Rp</a:t>
          </a:r>
          <a:r>
            <a:rPr lang="en-US" sz="1800" b="1" dirty="0" smtClean="0"/>
            <a:t>. 112.992.622.241,-</a:t>
          </a:r>
          <a:endParaRPr lang="en-US" sz="18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40" cy="5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674" tIns="52336" rIns="104674" bIns="52336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8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10654464"/>
            <a:ext cx="3077740" cy="5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674" tIns="52336" rIns="104674" bIns="52336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8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3093" y="10654464"/>
            <a:ext cx="3077740" cy="5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674" tIns="52336" rIns="104674" bIns="52336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82D94A84-C48E-4876-B1CA-665B495391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115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40" cy="560863"/>
          </a:xfrm>
          <a:prstGeom prst="rect">
            <a:avLst/>
          </a:prstGeom>
        </p:spPr>
        <p:txBody>
          <a:bodyPr vert="horz" wrap="square" lIns="104674" tIns="52336" rIns="104674" bIns="52336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40" cy="560863"/>
          </a:xfrm>
          <a:prstGeom prst="rect">
            <a:avLst/>
          </a:prstGeom>
        </p:spPr>
        <p:txBody>
          <a:bodyPr vert="horz" lIns="104674" tIns="52336" rIns="104674" bIns="52336" rtlCol="0"/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8AE3CF91-0F9E-4932-BECA-809EB2FB6688}" type="datetimeFigureOut">
              <a:rPr lang="en-US"/>
              <a:pPr>
                <a:defRPr/>
              </a:pPr>
              <a:t>06-Jan-20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12763" y="839788"/>
            <a:ext cx="6076950" cy="4208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4674" tIns="52336" rIns="104674" bIns="52336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5328206"/>
            <a:ext cx="5681980" cy="5047774"/>
          </a:xfrm>
          <a:prstGeom prst="rect">
            <a:avLst/>
          </a:prstGeom>
        </p:spPr>
        <p:txBody>
          <a:bodyPr vert="horz" lIns="104674" tIns="52336" rIns="104674" bIns="52336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654464"/>
            <a:ext cx="3077740" cy="560863"/>
          </a:xfrm>
          <a:prstGeom prst="rect">
            <a:avLst/>
          </a:prstGeom>
        </p:spPr>
        <p:txBody>
          <a:bodyPr vert="horz" wrap="square" lIns="104674" tIns="52336" rIns="104674" bIns="52336" numCol="1" anchor="b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10654464"/>
            <a:ext cx="3077740" cy="560863"/>
          </a:xfrm>
          <a:prstGeom prst="rect">
            <a:avLst/>
          </a:prstGeom>
        </p:spPr>
        <p:txBody>
          <a:bodyPr vert="horz" lIns="104674" tIns="52336" rIns="104674" bIns="52336" rtlCol="0" anchor="b"/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5E645508-75CB-419D-B8EF-E3F5539A33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47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869531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578" y="-925"/>
            <a:ext cx="9908578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85205" y="1730403"/>
            <a:ext cx="6119342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313301" y="2470926"/>
            <a:ext cx="7053725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49E1-C254-4047-8F0F-BD68748021F3}" type="datetime1">
              <a:rPr lang="en-US" smtClean="0"/>
              <a:t>06-Jan-20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98B5A-AA43-4335-BFE6-702DA899A2B1}" type="datetime1">
              <a:rPr lang="en-US" smtClean="0"/>
              <a:t>06-Jan-20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79D4E-D7C3-4AB5-8E85-6C5CD5A87D89}" type="datetime1">
              <a:rPr lang="en-US" smtClean="0"/>
              <a:t>06-Jan-20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DB27-96FB-49E0-A694-2E381D4AEB1F}" type="datetime1">
              <a:rPr lang="en-US" smtClean="0"/>
              <a:t>06-Jan-20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578" y="-925"/>
            <a:ext cx="9908578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869531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87682" y="1726738"/>
            <a:ext cx="6121908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317498" y="2468304"/>
            <a:ext cx="7053072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7CA11-792F-4190-949B-FB563C736649}" type="datetime1">
              <a:rPr lang="en-US" smtClean="0"/>
              <a:t>06-Jan-20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540" y="1097280"/>
            <a:ext cx="34671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1684" y="1097280"/>
            <a:ext cx="34671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6E7-9F75-4A8F-B454-B4BEDD7A166D}" type="datetime1">
              <a:rPr lang="en-US" smtClean="0"/>
              <a:t>06-Jan-20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1097280"/>
            <a:ext cx="34671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7413" y="1701848"/>
            <a:ext cx="34671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1684" y="1097280"/>
            <a:ext cx="34671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1684" y="1701848"/>
            <a:ext cx="34671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5ACB3-0353-47E1-9CFA-F269FF2EA7EF}" type="datetime1">
              <a:rPr lang="en-US" smtClean="0"/>
              <a:t>06-Jan-20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6EA9C-F649-4D95-99A1-0DE60878D6FA}" type="datetime1">
              <a:rPr lang="en-US" smtClean="0"/>
              <a:t>06-Jan-20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4667-6F75-428B-8BAD-90B9DC69F0F0}" type="datetime1">
              <a:rPr lang="en-US" smtClean="0"/>
              <a:t>06-Jan-20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869531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755255" y="-755253"/>
            <a:ext cx="6858000" cy="836851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50341" y="1576104"/>
            <a:ext cx="564642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5349" y="2618912"/>
            <a:ext cx="4125094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406117" y="2253385"/>
            <a:ext cx="627765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349B8-D968-4FE8-85B6-0214F2AED540}" type="datetime1">
              <a:rPr lang="en-US" smtClean="0"/>
              <a:t>06-Jan-20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197894" y="0"/>
            <a:ext cx="7708106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869531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869531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27130" y="1717501"/>
            <a:ext cx="59436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38770" y="2180529"/>
            <a:ext cx="6604590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DA0A-22B5-4E58-8FE6-E8A74964DE1B}" type="datetime1">
              <a:rPr lang="en-US" smtClean="0"/>
              <a:t>06-Jan-20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580" y="5050633"/>
            <a:ext cx="3872112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578" y="5051293"/>
            <a:ext cx="9908578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540" y="365760"/>
            <a:ext cx="8147685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1100629"/>
            <a:ext cx="8147685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17932" y="5870448"/>
            <a:ext cx="2357628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14206E3-3410-4DC3-A0BD-1B219739C0C0}" type="datetime1">
              <a:rPr lang="en-US" smtClean="0"/>
              <a:t>06-Jan-20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0640" y="6285122"/>
            <a:ext cx="51181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01125" y="6170822"/>
            <a:ext cx="54483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DEC7A5AD-5AEC-42D0-A3BE-F46B405763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6650" r:id="rId1"/>
    <p:sldLayoutId id="2147496651" r:id="rId2"/>
    <p:sldLayoutId id="2147496652" r:id="rId3"/>
    <p:sldLayoutId id="2147496653" r:id="rId4"/>
    <p:sldLayoutId id="2147496654" r:id="rId5"/>
    <p:sldLayoutId id="2147496655" r:id="rId6"/>
    <p:sldLayoutId id="2147496656" r:id="rId7"/>
    <p:sldLayoutId id="2147496657" r:id="rId8"/>
    <p:sldLayoutId id="2147496658" r:id="rId9"/>
    <p:sldLayoutId id="2147496659" r:id="rId10"/>
    <p:sldLayoutId id="2147496660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Rekap%20PMKS%202018.pdf" TargetMode="External"/><Relationship Id="rId2" Type="http://schemas.openxmlformats.org/officeDocument/2006/relationships/hyperlink" Target="REKAP%202.2.tahun%202020.pdf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4822" y="1778344"/>
            <a:ext cx="8186570" cy="714552"/>
          </a:xfrm>
          <a:solidFill>
            <a:srgbClr val="FF0000"/>
          </a:solidFill>
        </p:spPr>
        <p:txBody>
          <a:bodyPr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D" sz="2000" b="1" kern="0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EVALUASI PELAKSANAAN APBD 2019 DAN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D" sz="2000" b="1" kern="0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PROGRAM/ KEGIATAN </a:t>
            </a:r>
            <a:r>
              <a:rPr lang="en-US" sz="2000" b="1" kern="0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TAHUN 2020</a:t>
            </a:r>
            <a:endParaRPr lang="id-ID" sz="2000" b="1" kern="0" dirty="0"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34072"/>
            <a:ext cx="9410700" cy="1123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31" y="142853"/>
            <a:ext cx="85129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60828" y="260648"/>
            <a:ext cx="2708691" cy="40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  <a:spcBef>
                <a:spcPts val="0"/>
              </a:spcBef>
              <a:defRPr/>
            </a:pPr>
            <a:r>
              <a:rPr lang="id-ID" altLang="ja-JP" sz="1200" b="1" dirty="0" smtClean="0">
                <a:ln w="3175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Dinas Sosial </a:t>
            </a:r>
          </a:p>
          <a:p>
            <a:pPr algn="l">
              <a:lnSpc>
                <a:spcPct val="85000"/>
              </a:lnSpc>
              <a:spcBef>
                <a:spcPts val="0"/>
              </a:spcBef>
              <a:defRPr/>
            </a:pPr>
            <a:r>
              <a:rPr lang="sv-SE" altLang="ja-JP" sz="1200" b="1" dirty="0" smtClean="0">
                <a:ln w="3175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Provinsi</a:t>
            </a:r>
            <a:r>
              <a:rPr lang="id-ID" altLang="ja-JP" sz="1200" b="1" dirty="0" smtClean="0">
                <a:ln w="3175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 </a:t>
            </a:r>
            <a:r>
              <a:rPr lang="sv-SE" altLang="ja-JP" sz="1200" b="1" dirty="0" smtClean="0">
                <a:ln w="3175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Sumatera </a:t>
            </a:r>
            <a:r>
              <a:rPr lang="sv-SE" altLang="ja-JP" sz="1200" b="1" dirty="0">
                <a:ln w="3175">
                  <a:solidFill>
                    <a:srgbClr val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Barat</a:t>
            </a:r>
          </a:p>
        </p:txBody>
      </p:sp>
      <p:sp>
        <p:nvSpPr>
          <p:cNvPr id="9" name="Title 9"/>
          <p:cNvSpPr txBox="1">
            <a:spLocks/>
          </p:cNvSpPr>
          <p:nvPr/>
        </p:nvSpPr>
        <p:spPr>
          <a:xfrm>
            <a:off x="309531" y="2708920"/>
            <a:ext cx="2418269" cy="3857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44475" algn="l"/>
              </a:tabLst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chemeClr val="accent5"/>
                </a:solidFill>
                <a:effectLst/>
                <a:uLnTx/>
                <a:uFillTx/>
                <a:latin typeface="Lucida Sans" pitchFamily="34" charset="0"/>
                <a:ea typeface="+mj-ea"/>
                <a:cs typeface="+mj-cs"/>
              </a:rPr>
              <a:t>	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solidFill>
                    <a:schemeClr val="tx1"/>
                  </a:solidFill>
                </a:ln>
                <a:effectLst/>
                <a:uLnTx/>
                <a:uFillTx/>
                <a:latin typeface="Lucida Sans" pitchFamily="34" charset="0"/>
                <a:ea typeface="+mj-ea"/>
                <a:cs typeface="+mj-cs"/>
              </a:rPr>
              <a:t>Oleh</a:t>
            </a:r>
            <a:r>
              <a:rPr kumimoji="0" lang="en-US" sz="1200" b="1" i="0" u="none" strike="noStrike" kern="0" cap="none" spc="0" normalizeH="0" baseline="0" noProof="0" dirty="0" smtClean="0">
                <a:ln>
                  <a:solidFill>
                    <a:schemeClr val="tx1"/>
                  </a:solidFill>
                </a:ln>
                <a:effectLst/>
                <a:uLnTx/>
                <a:uFillTx/>
                <a:latin typeface="Lucida Sans" pitchFamily="34" charset="0"/>
                <a:ea typeface="+mj-ea"/>
                <a:cs typeface="+mj-cs"/>
              </a:rPr>
              <a:t> :</a:t>
            </a:r>
            <a:endParaRPr kumimoji="0" lang="en-US" sz="1200" b="1" i="0" u="none" strike="noStrike" kern="0" cap="none" spc="0" normalizeH="0" baseline="0" noProof="0" dirty="0">
              <a:ln>
                <a:solidFill>
                  <a:schemeClr val="tx1"/>
                </a:solidFill>
              </a:ln>
              <a:effectLst/>
              <a:uLnTx/>
              <a:uFillTx/>
              <a:latin typeface="Lucida Sans" pitchFamily="34" charset="0"/>
              <a:ea typeface="+mj-ea"/>
              <a:cs typeface="+mj-cs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88504" y="3209024"/>
            <a:ext cx="532017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54E1D">
                <a:gamma/>
                <a:shade val="60000"/>
                <a:invGamma/>
              </a:srgbClr>
            </a:prstShdw>
          </a:effectLst>
        </p:spPr>
        <p:txBody>
          <a:bodyPr wrap="square">
            <a:spAutoFit/>
          </a:bodyPr>
          <a:lstStyle/>
          <a:p>
            <a:pPr lvl="0"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D" sz="1600" b="1" kern="0" dirty="0" smtClean="0">
                <a:ln>
                  <a:solidFill>
                    <a:schemeClr val="tx1"/>
                  </a:solidFill>
                </a:ln>
                <a:solidFill>
                  <a:schemeClr val="accent5"/>
                </a:solidFill>
                <a:latin typeface="Lucida Sans" pitchFamily="34" charset="0"/>
              </a:rPr>
              <a:t>JUMAIDI, </a:t>
            </a:r>
            <a:r>
              <a:rPr lang="en-ID" sz="1600" b="1" kern="0" dirty="0" err="1" smtClean="0">
                <a:ln>
                  <a:solidFill>
                    <a:schemeClr val="tx1"/>
                  </a:solidFill>
                </a:ln>
                <a:solidFill>
                  <a:schemeClr val="accent5"/>
                </a:solidFill>
                <a:latin typeface="Lucida Sans" pitchFamily="34" charset="0"/>
              </a:rPr>
              <a:t>S.Pd</a:t>
            </a:r>
            <a:r>
              <a:rPr lang="id-ID" sz="1600" b="1" kern="0" dirty="0" smtClean="0">
                <a:ln>
                  <a:solidFill>
                    <a:schemeClr val="tx1"/>
                  </a:solidFill>
                </a:ln>
                <a:solidFill>
                  <a:schemeClr val="accent5"/>
                </a:solidFill>
                <a:latin typeface="Lucida Sans" pitchFamily="34" charset="0"/>
              </a:rPr>
              <a:t>.</a:t>
            </a:r>
            <a:r>
              <a:rPr lang="en-US" sz="1600" b="1" kern="0" dirty="0" smtClean="0">
                <a:ln>
                  <a:solidFill>
                    <a:schemeClr val="tx1"/>
                  </a:solidFill>
                </a:ln>
                <a:solidFill>
                  <a:schemeClr val="accent5"/>
                </a:solidFill>
                <a:latin typeface="Lucida Sans" pitchFamily="34" charset="0"/>
              </a:rPr>
              <a:t> </a:t>
            </a:r>
            <a:r>
              <a:rPr lang="en-US" sz="1600" b="1" kern="0" dirty="0" err="1" smtClean="0">
                <a:ln>
                  <a:solidFill>
                    <a:schemeClr val="tx1"/>
                  </a:solidFill>
                </a:ln>
                <a:solidFill>
                  <a:schemeClr val="accent5"/>
                </a:solidFill>
                <a:latin typeface="Lucida Sans" pitchFamily="34" charset="0"/>
              </a:rPr>
              <a:t>M.Pd</a:t>
            </a:r>
            <a:endParaRPr lang="en-US" sz="1600" b="1" kern="0" dirty="0">
              <a:ln>
                <a:solidFill>
                  <a:schemeClr val="tx1"/>
                </a:solidFill>
              </a:ln>
              <a:solidFill>
                <a:schemeClr val="accent5"/>
              </a:solidFill>
              <a:latin typeface="Lucida Sans" pitchFamily="34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D" sz="1100" b="1" kern="0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KEPALA </a:t>
            </a:r>
            <a:r>
              <a:rPr lang="id-ID" sz="1100" b="1" kern="0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DINAS SOSIAL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kern="0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PROVINSI SUMATERA </a:t>
            </a:r>
            <a:r>
              <a:rPr lang="en-US" sz="1100" b="1" kern="0" dirty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BARAT</a:t>
            </a:r>
          </a:p>
        </p:txBody>
      </p:sp>
    </p:spTree>
    <p:extLst>
      <p:ext uri="{BB962C8B-B14F-4D97-AF65-F5344CB8AC3E}">
        <p14:creationId xmlns:p14="http://schemas.microsoft.com/office/powerpoint/2010/main" val="24938947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365760"/>
            <a:ext cx="8147685" cy="975008"/>
          </a:xfrm>
        </p:spPr>
        <p:txBody>
          <a:bodyPr/>
          <a:lstStyle/>
          <a:p>
            <a:pPr algn="ctr"/>
            <a:r>
              <a:rPr lang="en-US" dirty="0" smtClean="0"/>
              <a:t> ALOKASI </a:t>
            </a:r>
            <a:r>
              <a:rPr lang="en-US" dirty="0" err="1" smtClean="0"/>
              <a:t>Belanja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langsung</a:t>
            </a:r>
            <a:r>
              <a:rPr lang="en-US" dirty="0" smtClean="0"/>
              <a:t> DAN </a:t>
            </a:r>
            <a:br>
              <a:rPr lang="en-US" dirty="0" smtClean="0"/>
            </a:br>
            <a:r>
              <a:rPr lang="en-US" dirty="0" err="1" smtClean="0"/>
              <a:t>Belanja</a:t>
            </a:r>
            <a:r>
              <a:rPr lang="en-US" dirty="0" smtClean="0"/>
              <a:t> </a:t>
            </a:r>
            <a:r>
              <a:rPr lang="en-US" dirty="0" err="1" smtClean="0"/>
              <a:t>Langsung</a:t>
            </a:r>
            <a:r>
              <a:rPr lang="en-US" dirty="0" smtClean="0"/>
              <a:t> TAHUN 2020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8148442"/>
              </p:ext>
            </p:extLst>
          </p:nvPr>
        </p:nvGraphicFramePr>
        <p:xfrm>
          <a:off x="892175" y="1340768"/>
          <a:ext cx="8147050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73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472" y="365760"/>
            <a:ext cx="8838753" cy="548640"/>
          </a:xfrm>
        </p:spPr>
        <p:txBody>
          <a:bodyPr/>
          <a:lstStyle/>
          <a:p>
            <a:r>
              <a:rPr lang="en-US" sz="1800" i="1" dirty="0" err="1" smtClean="0"/>
              <a:t>Rincian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belanja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langsung</a:t>
            </a:r>
            <a:endParaRPr lang="en-US" sz="1800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5499614"/>
              </p:ext>
            </p:extLst>
          </p:nvPr>
        </p:nvGraphicFramePr>
        <p:xfrm>
          <a:off x="920552" y="1196752"/>
          <a:ext cx="814705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11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3512840" y="4509120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512840" y="479715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097016" y="465313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Rp</a:t>
            </a:r>
            <a:r>
              <a:rPr lang="en-US" dirty="0" smtClean="0"/>
              <a:t>. 90.141.688.392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4160912" y="195748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177136" y="177281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Rp</a:t>
            </a:r>
            <a:r>
              <a:rPr lang="en-US" dirty="0" smtClean="0"/>
              <a:t>. 9.159.294.530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 flipH="1" flipV="1">
            <a:off x="1928664" y="1628800"/>
            <a:ext cx="1296144" cy="3286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00472" y="1327175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Rp</a:t>
            </a:r>
            <a:r>
              <a:rPr lang="en-US" dirty="0" smtClean="0"/>
              <a:t>. 6.978.191.000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16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764704"/>
            <a:ext cx="8147685" cy="576064"/>
          </a:xfrm>
        </p:spPr>
        <p:txBody>
          <a:bodyPr/>
          <a:lstStyle/>
          <a:p>
            <a:pPr algn="ctr"/>
            <a:r>
              <a:rPr lang="en-US" dirty="0" smtClean="0"/>
              <a:t>Program/</a:t>
            </a:r>
            <a:r>
              <a:rPr lang="en-US" dirty="0" err="1" smtClean="0"/>
              <a:t>kegiatan</a:t>
            </a:r>
            <a:r>
              <a:rPr lang="en-US" dirty="0" smtClean="0"/>
              <a:t>  TAHUN 2020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Smiley Face 4"/>
          <p:cNvSpPr/>
          <p:nvPr/>
        </p:nvSpPr>
        <p:spPr>
          <a:xfrm>
            <a:off x="1496616" y="1916832"/>
            <a:ext cx="2952328" cy="259228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08584" y="3501008"/>
            <a:ext cx="1764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15 Program </a:t>
            </a:r>
            <a:endParaRPr lang="en-US" sz="2000" b="1" dirty="0"/>
          </a:p>
        </p:txBody>
      </p:sp>
      <p:sp>
        <p:nvSpPr>
          <p:cNvPr id="7" name="Right Arrow 6"/>
          <p:cNvSpPr/>
          <p:nvPr/>
        </p:nvSpPr>
        <p:spPr>
          <a:xfrm>
            <a:off x="4592960" y="3413031"/>
            <a:ext cx="100811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Multidocument 7"/>
          <p:cNvSpPr/>
          <p:nvPr/>
        </p:nvSpPr>
        <p:spPr>
          <a:xfrm>
            <a:off x="6033120" y="2492896"/>
            <a:ext cx="2808312" cy="2088232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97216" y="3356992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114 </a:t>
            </a:r>
            <a:r>
              <a:rPr lang="en-US" sz="2000" b="1" dirty="0" err="1" smtClean="0"/>
              <a:t>Kegiatan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77970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489503" y="6473403"/>
            <a:ext cx="407565" cy="365125"/>
          </a:xfrm>
        </p:spPr>
        <p:txBody>
          <a:bodyPr>
            <a:normAutofit lnSpcReduction="10000"/>
          </a:bodyPr>
          <a:lstStyle/>
          <a:p>
            <a:fld id="{DEC7A5AD-5AEC-42D0-A3BE-F46B40576360}" type="slidenum">
              <a:rPr lang="en-US" b="1" smtClean="0">
                <a:solidFill>
                  <a:schemeClr val="tx1"/>
                </a:solidFill>
              </a:rPr>
              <a:pPr/>
              <a:t>13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646" y="200834"/>
            <a:ext cx="8690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438" indent="-452438" algn="l"/>
            <a:r>
              <a:rPr lang="en-US" sz="2800" b="1" dirty="0" err="1" smtClean="0">
                <a:solidFill>
                  <a:srgbClr val="0000CC"/>
                </a:solidFill>
                <a:latin typeface="Bahnschrift SemiBold" pitchFamily="34" charset="0"/>
              </a:rPr>
              <a:t>Rincian</a:t>
            </a:r>
            <a:r>
              <a:rPr lang="en-US" sz="2800" b="1" dirty="0" smtClean="0">
                <a:solidFill>
                  <a:srgbClr val="0000CC"/>
                </a:solidFill>
                <a:latin typeface="Bahnschrift SemiBold" pitchFamily="34" charset="0"/>
              </a:rPr>
              <a:t> Program </a:t>
            </a:r>
            <a:r>
              <a:rPr lang="en-US" sz="2800" b="1" dirty="0" err="1" smtClean="0">
                <a:solidFill>
                  <a:srgbClr val="0000CC"/>
                </a:solidFill>
                <a:latin typeface="Bahnschrift SemiBold" pitchFamily="34" charset="0"/>
              </a:rPr>
              <a:t>dan</a:t>
            </a:r>
            <a:r>
              <a:rPr lang="en-US" sz="2800" b="1" dirty="0" smtClean="0">
                <a:solidFill>
                  <a:srgbClr val="0000CC"/>
                </a:solidFill>
                <a:latin typeface="Bahnschrift SemiBold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Bahnschrift SemiBold" pitchFamily="34" charset="0"/>
              </a:rPr>
              <a:t>Kegiatan</a:t>
            </a:r>
            <a:r>
              <a:rPr lang="en-US" sz="2800" b="1" dirty="0" smtClean="0">
                <a:solidFill>
                  <a:srgbClr val="0000CC"/>
                </a:solidFill>
                <a:latin typeface="Bahnschrift SemiBold" pitchFamily="34" charset="0"/>
              </a:rPr>
              <a:t> </a:t>
            </a:r>
            <a:r>
              <a:rPr lang="id-ID" sz="2800" b="1" dirty="0" smtClean="0">
                <a:solidFill>
                  <a:srgbClr val="0000CC"/>
                </a:solidFill>
                <a:latin typeface="Bahnschrift SemiBold" pitchFamily="34" charset="0"/>
              </a:rPr>
              <a:t>Tahun 2020</a:t>
            </a:r>
            <a:endParaRPr lang="en-US" sz="2000" b="1" dirty="0">
              <a:solidFill>
                <a:srgbClr val="0000CC"/>
              </a:solidFill>
              <a:latin typeface="Bahnschrift SemiBold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32394" y="724052"/>
            <a:ext cx="7656910" cy="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223115"/>
              </p:ext>
            </p:extLst>
          </p:nvPr>
        </p:nvGraphicFramePr>
        <p:xfrm>
          <a:off x="704528" y="1412776"/>
          <a:ext cx="8208913" cy="373912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560081"/>
                <a:gridCol w="3136840"/>
                <a:gridCol w="1629472"/>
                <a:gridCol w="1298343"/>
                <a:gridCol w="1584177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id-ID" sz="16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PROGRAM</a:t>
                      </a:r>
                      <a:endParaRPr lang="id-ID" sz="16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JUMLAH </a:t>
                      </a:r>
                      <a:r>
                        <a:rPr lang="id-ID" sz="16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KEGIATAN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DAK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JUMLAH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Pelayanan Adminstrasi Perkantoran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13 Kegiatan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d-ID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          </a:t>
                      </a:r>
                      <a:r>
                        <a:rPr lang="id-ID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Rp. 5.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346.680.362</a:t>
                      </a:r>
                      <a:r>
                        <a:rPr lang="id-ID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Peningkatan Sarana dan Prasaranan Aparatur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13 Kegiatan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d-ID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Rp.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2.799.701.117</a:t>
                      </a:r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Wingdings" pitchFamily="2" charset="2"/>
                        <a:buChar char="Ø"/>
                      </a:pPr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Rehabilitasi Sedang/Berat Gedung Kantor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marL="0" marR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Rp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6.978.191.000</a:t>
                      </a:r>
                      <a:endParaRPr lang="id-ID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r" fontAlgn="t"/>
                      <a:endParaRPr lang="id-ID" sz="105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d-ID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Peningkatan Disiplin Aparatur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 Kegiatan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d-ID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Rp.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192.000.000</a:t>
                      </a:r>
                      <a:r>
                        <a:rPr lang="id-ID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Peningkatan Kapasitas Sumber Daya Aparatur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 Kegiatan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d-ID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Rp. 61.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689.800</a:t>
                      </a:r>
                      <a:r>
                        <a:rPr lang="id-ID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Peningkatan Pengembangan Sistem Pelaporan Capaian Kinerja dan Keuangan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  <a:r>
                        <a:rPr lang="id-ID" sz="12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 Kegiatan</a:t>
                      </a:r>
                      <a:endParaRPr lang="id-ID" sz="12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d-ID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Rp.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1.012.913.051</a:t>
                      </a:r>
                      <a:r>
                        <a:rPr lang="id-ID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29940">
                <a:tc gridSpan="2"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A. TOTAL</a:t>
                      </a:r>
                      <a:r>
                        <a:rPr lang="id-ID" sz="1400" b="1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 ANGGARAN BL UMUM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 Kegiatan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Rp.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16.391.175.330</a:t>
                      </a:r>
                      <a:r>
                        <a:rPr lang="id-ID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</a:t>
                      </a:r>
                      <a:endParaRPr lang="id-ID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3746" y="724054"/>
            <a:ext cx="2961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>
                <a:latin typeface="Bradley Hand ITC" pitchFamily="66" charset="0"/>
              </a:rPr>
              <a:t>A. Program/Kegiatan Rutin</a:t>
            </a:r>
            <a:endParaRPr lang="en-US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24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365462" y="6497154"/>
            <a:ext cx="555358" cy="365125"/>
          </a:xfrm>
        </p:spPr>
        <p:txBody>
          <a:bodyPr>
            <a:normAutofit lnSpcReduction="10000"/>
          </a:bodyPr>
          <a:lstStyle/>
          <a:p>
            <a:fld id="{DEC7A5AD-5AEC-42D0-A3BE-F46B40576360}" type="slidenum">
              <a:rPr lang="en-US" b="1" smtClean="0">
                <a:solidFill>
                  <a:schemeClr val="tx1"/>
                </a:solidFill>
              </a:rPr>
              <a:pPr/>
              <a:t>14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33" y="-27384"/>
            <a:ext cx="8690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438" indent="-452438" algn="l"/>
            <a:r>
              <a:rPr lang="id-ID" sz="2800" b="1" dirty="0" smtClean="0">
                <a:solidFill>
                  <a:srgbClr val="00B0F0"/>
                </a:solidFill>
                <a:latin typeface="Bradley Hand ITC" pitchFamily="66" charset="0"/>
              </a:rPr>
              <a:t>Lanjutan.....</a:t>
            </a:r>
            <a:endParaRPr lang="en-US" sz="28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32394" y="404664"/>
            <a:ext cx="7656910" cy="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809572"/>
              </p:ext>
            </p:extLst>
          </p:nvPr>
        </p:nvGraphicFramePr>
        <p:xfrm>
          <a:off x="632520" y="908720"/>
          <a:ext cx="7848873" cy="544199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589816"/>
                <a:gridCol w="3940603"/>
                <a:gridCol w="1797839"/>
                <a:gridCol w="1520615"/>
              </a:tblGrid>
              <a:tr h="600824"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id-ID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chemeClr val="tx1"/>
                          </a:solidFill>
                        </a:rPr>
                        <a:t>PROGRAM</a:t>
                      </a:r>
                      <a:endParaRPr lang="id-ID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>
                          <a:solidFill>
                            <a:schemeClr val="tx1"/>
                          </a:solidFill>
                        </a:rPr>
                        <a:t>KEGIATAN</a:t>
                      </a:r>
                    </a:p>
                    <a:p>
                      <a:pPr algn="ctr"/>
                      <a:r>
                        <a:rPr lang="id-ID" sz="1600" b="1" dirty="0" smtClean="0">
                          <a:solidFill>
                            <a:schemeClr val="tx1"/>
                          </a:solidFill>
                        </a:rPr>
                        <a:t>(JUMLAH)</a:t>
                      </a:r>
                      <a:endParaRPr lang="id-ID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DANA</a:t>
                      </a:r>
                      <a:endParaRPr lang="id-ID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Pemberdayaan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Komunitas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Adat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Terpencil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(KAT)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Penyandang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Masalah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Kesejahteraan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Sosial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(PMKS)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Lainnya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8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Kegiatan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. 42.485.007.668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i-FI" sz="1000" b="1" dirty="0" smtClean="0">
                          <a:solidFill>
                            <a:schemeClr val="tx1"/>
                          </a:solidFill>
                        </a:rPr>
                        <a:t>Pelayanan Dan Rehabilitasi Kesejahteraan Sosial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baseline="0" dirty="0" smtClean="0">
                          <a:solidFill>
                            <a:schemeClr val="tx1"/>
                          </a:solidFill>
                        </a:rPr>
                        <a:t>5 </a:t>
                      </a:r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Kegiatan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. 291.273.352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i-FI" sz="1000" b="1" dirty="0" smtClean="0">
                          <a:solidFill>
                            <a:schemeClr val="tx1"/>
                          </a:solidFill>
                        </a:rPr>
                        <a:t>Pembinaan Anak Terlantar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13 Kegiatan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. 8.220.214.100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000" b="1" i="0" u="none" strike="noStrike" noProof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Pembinaan Eks Penyandang Penyakit Sosial (Eks Narapidana, Wanita Tuna Susila, Dan Penyakit Sosial Lainnya)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4 Kegiatan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. 999.582.256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i-FI" sz="1000" b="1" dirty="0" smtClean="0">
                          <a:solidFill>
                            <a:schemeClr val="tx1"/>
                          </a:solidFill>
                        </a:rPr>
                        <a:t>Pemberdayaan Kelembagaan Kesejahteraan Sosial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15 Kegiatan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. 4.709.615.059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Pembinaan Para Penyandang Dissabilitas Dan Eks Trauma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9 Kegiatan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. 3.910.427.795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i-FI" sz="1000" b="1" dirty="0" smtClean="0">
                          <a:solidFill>
                            <a:schemeClr val="tx1"/>
                          </a:solidFill>
                        </a:rPr>
                        <a:t>Pembinaan Panti Lanjut Usia Terlantar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</a:rPr>
                        <a:t>7 Kegiatan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. 3.513.915.256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b="1" dirty="0" err="1" smtClean="0"/>
                        <a:t>Penanganan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Korban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Bencana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Alam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dan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bencana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Sosial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 </a:t>
                      </a:r>
                      <a:r>
                        <a:rPr lang="en-US" sz="1000" b="1" dirty="0" err="1" smtClean="0"/>
                        <a:t>Kegiatan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. 784.349.118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b="1" dirty="0" err="1" smtClean="0"/>
                        <a:t>Pemberdayaan</a:t>
                      </a:r>
                      <a:r>
                        <a:rPr lang="en-US" sz="1000" b="1" dirty="0" smtClean="0"/>
                        <a:t> Fakir </a:t>
                      </a:r>
                      <a:r>
                        <a:rPr lang="en-US" sz="1000" b="1" dirty="0" err="1" smtClean="0"/>
                        <a:t>Miskin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 </a:t>
                      </a:r>
                      <a:r>
                        <a:rPr lang="en-US" sz="1000" b="1" dirty="0" err="1" smtClean="0"/>
                        <a:t>Kegiatan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</a:rPr>
                        <a:t> 8.548.717.657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Wingdings" pitchFamily="2" charset="2"/>
                        <a:buNone/>
                      </a:pP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Pencegahan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Penanganan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Rehabilitasi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Penyalahgunaan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Narkoba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3 </a:t>
                      </a:r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Kegiatan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err="1" smtClean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. 287.410.800</a:t>
                      </a:r>
                      <a:endParaRPr lang="id-ID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40106">
                <a:tc>
                  <a:txBody>
                    <a:bodyPr/>
                    <a:lstStyle/>
                    <a:p>
                      <a:pPr algn="ctr"/>
                      <a:endParaRPr lang="id-ID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itchFamily="2" charset="2"/>
                        <a:buNone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B. TOTAL ANGGARAN BELANJA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WAJIB</a:t>
                      </a:r>
                      <a:endParaRPr lang="id-ID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114 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Kegiatan</a:t>
                      </a:r>
                      <a:endParaRPr lang="id-ID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Rp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. 73.750.513.062</a:t>
                      </a:r>
                      <a:endParaRPr lang="id-ID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9778" y="404664"/>
            <a:ext cx="2929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latin typeface="Bradley Hand ITC" pitchFamily="66" charset="0"/>
              </a:rPr>
              <a:t>B</a:t>
            </a:r>
            <a:r>
              <a:rPr lang="id-ID" b="1" dirty="0" smtClean="0">
                <a:latin typeface="Bradley Hand ITC" pitchFamily="66" charset="0"/>
              </a:rPr>
              <a:t>. Program/Kegiatan </a:t>
            </a:r>
            <a:r>
              <a:rPr lang="en-US" b="1" dirty="0" err="1" smtClean="0">
                <a:latin typeface="Bradley Hand ITC" pitchFamily="66" charset="0"/>
              </a:rPr>
              <a:t>Wajib</a:t>
            </a:r>
            <a:endParaRPr lang="en-US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19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Content Placeholder 4">
            <a:hlinkClick r:id="rId2" action="ppaction://hlinkfile"/>
          </p:cNvPr>
          <p:cNvSpPr>
            <a:spLocks noGrp="1"/>
          </p:cNvSpPr>
          <p:nvPr>
            <p:ph idx="1"/>
          </p:nvPr>
        </p:nvSpPr>
        <p:spPr>
          <a:xfrm>
            <a:off x="1496616" y="980729"/>
            <a:ext cx="280831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Kegiatan</a:t>
            </a:r>
            <a:r>
              <a:rPr lang="en-US" dirty="0" err="1"/>
              <a:t>-</a:t>
            </a:r>
            <a:r>
              <a:rPr lang="en-US" dirty="0" err="1" smtClean="0"/>
              <a:t>Kegiatan</a:t>
            </a:r>
            <a:endParaRPr lang="en-US" dirty="0" smtClean="0"/>
          </a:p>
          <a:p>
            <a:pPr algn="ctr"/>
            <a:r>
              <a:rPr lang="en-US" dirty="0" smtClean="0"/>
              <a:t>2020</a:t>
            </a:r>
            <a:endParaRPr lang="en-US" dirty="0"/>
          </a:p>
        </p:txBody>
      </p:sp>
      <p:sp>
        <p:nvSpPr>
          <p:cNvPr id="6" name="Rounded Rectangle 5">
            <a:hlinkClick r:id="rId3" action="ppaction://hlinkfile"/>
          </p:cNvPr>
          <p:cNvSpPr/>
          <p:nvPr/>
        </p:nvSpPr>
        <p:spPr>
          <a:xfrm>
            <a:off x="4376936" y="2780928"/>
            <a:ext cx="273630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Rekap</a:t>
            </a:r>
            <a:r>
              <a:rPr lang="en-US" dirty="0" smtClean="0"/>
              <a:t> Data PMKS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929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Dasar</a:t>
            </a:r>
            <a:r>
              <a:rPr lang="en-US" dirty="0" smtClean="0"/>
              <a:t> </a:t>
            </a:r>
            <a:r>
              <a:rPr lang="en-US" dirty="0" err="1" smtClean="0"/>
              <a:t>hukum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pelayanan</a:t>
            </a:r>
            <a:r>
              <a:rPr lang="en-US" dirty="0" smtClean="0"/>
              <a:t> minimal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540" y="1412776"/>
            <a:ext cx="8147685" cy="3267702"/>
          </a:xfrm>
        </p:spPr>
        <p:txBody>
          <a:bodyPr/>
          <a:lstStyle/>
          <a:p>
            <a:pPr>
              <a:buAutoNum type="arabicPeriod"/>
            </a:pP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Pemerintah</a:t>
            </a:r>
            <a:r>
              <a:rPr lang="en-US" dirty="0" smtClean="0"/>
              <a:t> </a:t>
            </a:r>
            <a:r>
              <a:rPr lang="en-US" dirty="0" err="1" smtClean="0"/>
              <a:t>Nomor</a:t>
            </a:r>
            <a:r>
              <a:rPr lang="en-US" dirty="0" smtClean="0"/>
              <a:t> 2 </a:t>
            </a:r>
            <a:r>
              <a:rPr lang="en-US" dirty="0" err="1" smtClean="0"/>
              <a:t>Tahun</a:t>
            </a:r>
            <a:r>
              <a:rPr lang="en-US" dirty="0" smtClean="0"/>
              <a:t> 2018 </a:t>
            </a:r>
            <a:r>
              <a:rPr lang="en-US" dirty="0" err="1" smtClean="0"/>
              <a:t>tentang</a:t>
            </a:r>
            <a:r>
              <a:rPr lang="en-US" dirty="0" smtClean="0"/>
              <a:t>  SPM</a:t>
            </a:r>
          </a:p>
          <a:p>
            <a:pPr>
              <a:buAutoNum type="arabicPeriod"/>
            </a:pP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Menteri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Negeri</a:t>
            </a:r>
            <a:r>
              <a:rPr lang="en-US" dirty="0" smtClean="0"/>
              <a:t> No. 100 </a:t>
            </a:r>
            <a:r>
              <a:rPr lang="en-US" dirty="0" err="1" smtClean="0"/>
              <a:t>Tahun</a:t>
            </a:r>
            <a:r>
              <a:rPr lang="en-US" dirty="0" smtClean="0"/>
              <a:t> 2018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Penerapan</a:t>
            </a:r>
            <a:r>
              <a:rPr lang="en-US" dirty="0" smtClean="0"/>
              <a:t> SPM</a:t>
            </a:r>
          </a:p>
          <a:p>
            <a:pPr>
              <a:buAutoNum type="arabicPeriod"/>
            </a:pP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Menteri</a:t>
            </a:r>
            <a:r>
              <a:rPr lang="en-US" dirty="0" smtClean="0"/>
              <a:t> </a:t>
            </a:r>
            <a:r>
              <a:rPr lang="en-US" dirty="0" err="1" smtClean="0"/>
              <a:t>Sosial</a:t>
            </a:r>
            <a:r>
              <a:rPr lang="en-US" dirty="0" smtClean="0"/>
              <a:t> No. 19 </a:t>
            </a:r>
            <a:r>
              <a:rPr lang="en-US" dirty="0" err="1" smtClean="0"/>
              <a:t>Tahun</a:t>
            </a:r>
            <a:r>
              <a:rPr lang="en-US" dirty="0" smtClean="0"/>
              <a:t> 2018 </a:t>
            </a:r>
            <a:r>
              <a:rPr lang="en-US" dirty="0" err="1" smtClean="0"/>
              <a:t>tentang</a:t>
            </a:r>
            <a:r>
              <a:rPr lang="en-US" dirty="0" smtClean="0"/>
              <a:t>  </a:t>
            </a: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Teknis</a:t>
            </a:r>
            <a:r>
              <a:rPr lang="en-US" dirty="0" smtClean="0"/>
              <a:t> </a:t>
            </a:r>
            <a:r>
              <a:rPr lang="en-US" dirty="0" err="1" smtClean="0"/>
              <a:t>Pelayanan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SPM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77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365760"/>
            <a:ext cx="8147685" cy="542960"/>
          </a:xfrm>
        </p:spPr>
        <p:txBody>
          <a:bodyPr/>
          <a:lstStyle/>
          <a:p>
            <a:pPr algn="ctr"/>
            <a:r>
              <a:rPr lang="en-US" sz="1800" dirty="0" smtClean="0"/>
              <a:t>Program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kegiatan</a:t>
            </a:r>
            <a:r>
              <a:rPr lang="en-US" sz="1800" dirty="0" smtClean="0"/>
              <a:t> </a:t>
            </a:r>
            <a:r>
              <a:rPr lang="en-US" sz="1800" dirty="0" err="1" smtClean="0"/>
              <a:t>tahun</a:t>
            </a:r>
            <a:r>
              <a:rPr lang="en-US" sz="1800" dirty="0" smtClean="0"/>
              <a:t> 2020 yang </a:t>
            </a:r>
            <a:r>
              <a:rPr lang="en-US" sz="1800" dirty="0" err="1" smtClean="0"/>
              <a:t>mendukung</a:t>
            </a:r>
            <a:r>
              <a:rPr lang="en-US" sz="1800" dirty="0" smtClean="0"/>
              <a:t> </a:t>
            </a:r>
            <a:r>
              <a:rPr lang="en-US" sz="1800" dirty="0" err="1" smtClean="0"/>
              <a:t>spm</a:t>
            </a:r>
            <a:endParaRPr lang="en-US" sz="18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5934603"/>
              </p:ext>
            </p:extLst>
          </p:nvPr>
        </p:nvGraphicFramePr>
        <p:xfrm>
          <a:off x="344488" y="1052736"/>
          <a:ext cx="9073008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4032448"/>
                <a:gridCol w="2304256"/>
                <a:gridCol w="1068052"/>
                <a:gridCol w="1236204"/>
              </a:tblGrid>
              <a:tr h="43825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Program/</a:t>
                      </a:r>
                      <a:r>
                        <a:rPr lang="en-US" sz="1200" dirty="0" err="1" smtClean="0"/>
                        <a:t>Kegiatan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Lokasi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Jumlah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Sasaran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Jumlah</a:t>
                      </a:r>
                      <a:r>
                        <a:rPr lang="en-US" sz="1200" dirty="0" smtClean="0"/>
                        <a:t> Dana (</a:t>
                      </a:r>
                      <a:r>
                        <a:rPr lang="en-US" sz="1200" dirty="0" err="1" smtClean="0"/>
                        <a:t>Rp</a:t>
                      </a:r>
                      <a:r>
                        <a:rPr lang="en-US" sz="1200" dirty="0" smtClean="0"/>
                        <a:t>)</a:t>
                      </a:r>
                      <a:endParaRPr lang="en-US" sz="1200" dirty="0"/>
                    </a:p>
                  </a:txBody>
                  <a:tcPr/>
                </a:tc>
              </a:tr>
              <a:tr h="271715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Program </a:t>
                      </a:r>
                      <a:r>
                        <a:rPr lang="en-US" sz="1200" dirty="0" err="1" smtClean="0"/>
                        <a:t>Anak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Terlantar</a:t>
                      </a:r>
                      <a:endParaRPr lang="en-US" sz="120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dirty="0" err="1" smtClean="0"/>
                        <a:t>Pengadaan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Kelengkapan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Klien</a:t>
                      </a:r>
                      <a:endParaRPr lang="en-US" sz="120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dirty="0" err="1" smtClean="0"/>
                        <a:t>Pengadaan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Kelengkapan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Klien</a:t>
                      </a:r>
                      <a:endParaRPr lang="en-US" sz="120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dirty="0" err="1" smtClean="0"/>
                        <a:t>Pengadaan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Kelengkapan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Klien</a:t>
                      </a:r>
                      <a:endParaRPr lang="en-US" sz="120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dirty="0" err="1" smtClean="0"/>
                        <a:t>Pelatihan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keterampilan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Praktek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Belajar</a:t>
                      </a:r>
                      <a:endParaRPr lang="en-US" sz="120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dirty="0" err="1" smtClean="0"/>
                        <a:t>Pendidikan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Pelatihan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Bagi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Penghuni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Panti</a:t>
                      </a:r>
                      <a:endParaRPr lang="en-US" sz="1200" baseline="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baseline="0" dirty="0" err="1" smtClean="0"/>
                        <a:t>Biaya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Pendidikan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Klien</a:t>
                      </a:r>
                      <a:endParaRPr lang="en-US" sz="1200" baseline="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baseline="0" dirty="0" err="1" smtClean="0"/>
                        <a:t>Penyediaan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Bahan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Pendidikan</a:t>
                      </a:r>
                      <a:endParaRPr lang="en-US" sz="1200" baseline="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baseline="0" dirty="0" err="1" smtClean="0"/>
                        <a:t>Penyediaan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Bahan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Obat-obatan</a:t>
                      </a:r>
                      <a:endParaRPr lang="en-US" sz="1200" baseline="0" dirty="0" smtClean="0"/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eriod"/>
                        <a:tabLst/>
                        <a:defRPr/>
                      </a:pPr>
                      <a:r>
                        <a:rPr lang="en-US" sz="1200" baseline="0" dirty="0" err="1" smtClean="0"/>
                        <a:t>Penyediaan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Bahan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Obat-obatan</a:t>
                      </a:r>
                      <a:endParaRPr lang="en-US" sz="1200" dirty="0" smtClean="0"/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eriod"/>
                        <a:tabLst/>
                        <a:defRPr/>
                      </a:pPr>
                      <a:r>
                        <a:rPr lang="en-US" sz="1200" baseline="0" dirty="0" err="1" smtClean="0"/>
                        <a:t>Penyediaan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Bahan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Obat-obatan</a:t>
                      </a:r>
                      <a:endParaRPr lang="en-US" sz="120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dirty="0" err="1" smtClean="0"/>
                        <a:t>Pelatihan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keterampilan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dan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Praktek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Belajar</a:t>
                      </a:r>
                      <a:endParaRPr lang="en-US" sz="1200" baseline="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baseline="0" dirty="0" err="1" smtClean="0"/>
                        <a:t>Pengadaan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makanan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dan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minuman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PSAABR Budi </a:t>
                      </a:r>
                      <a:r>
                        <a:rPr lang="en-US" sz="1200" dirty="0" err="1" smtClean="0"/>
                        <a:t>Utama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Lb.Alung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PSAA Tri </a:t>
                      </a:r>
                      <a:r>
                        <a:rPr lang="en-US" sz="1200" dirty="0" err="1" smtClean="0"/>
                        <a:t>Murni</a:t>
                      </a:r>
                      <a:r>
                        <a:rPr lang="en-US" sz="1200" dirty="0" smtClean="0"/>
                        <a:t> Padang </a:t>
                      </a:r>
                      <a:r>
                        <a:rPr lang="en-US" sz="1200" dirty="0" err="1" smtClean="0"/>
                        <a:t>Panjang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PSBR </a:t>
                      </a:r>
                      <a:r>
                        <a:rPr lang="en-US" sz="1200" dirty="0" err="1" smtClean="0"/>
                        <a:t>Harapan</a:t>
                      </a:r>
                      <a:r>
                        <a:rPr lang="en-US" sz="1200" dirty="0" smtClean="0"/>
                        <a:t> Padang </a:t>
                      </a:r>
                      <a:r>
                        <a:rPr lang="en-US" sz="1200" dirty="0" err="1" smtClean="0"/>
                        <a:t>Panjang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PSAABR Budi </a:t>
                      </a:r>
                      <a:r>
                        <a:rPr lang="en-US" sz="1200" dirty="0" err="1" smtClean="0"/>
                        <a:t>Utama</a:t>
                      </a:r>
                      <a:r>
                        <a:rPr lang="en-US" sz="1200" dirty="0" smtClean="0"/>
                        <a:t> Lb. </a:t>
                      </a:r>
                      <a:r>
                        <a:rPr lang="en-US" sz="1200" dirty="0" err="1" smtClean="0"/>
                        <a:t>Alung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PSAA Tri </a:t>
                      </a:r>
                      <a:r>
                        <a:rPr lang="en-US" sz="1200" dirty="0" err="1" smtClean="0"/>
                        <a:t>Murni</a:t>
                      </a:r>
                      <a:r>
                        <a:rPr lang="en-US" sz="1200" dirty="0" smtClean="0"/>
                        <a:t> Padang </a:t>
                      </a:r>
                      <a:r>
                        <a:rPr lang="en-US" sz="1200" dirty="0" err="1" smtClean="0"/>
                        <a:t>Panjang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PSAA Tri </a:t>
                      </a:r>
                      <a:r>
                        <a:rPr lang="en-US" sz="1200" dirty="0" err="1" smtClean="0"/>
                        <a:t>Murni</a:t>
                      </a:r>
                      <a:r>
                        <a:rPr lang="en-US" sz="1200" dirty="0" smtClean="0"/>
                        <a:t> Padang </a:t>
                      </a:r>
                      <a:r>
                        <a:rPr lang="en-US" sz="1200" dirty="0" err="1" smtClean="0"/>
                        <a:t>Panjang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PSAABR</a:t>
                      </a:r>
                      <a:r>
                        <a:rPr lang="en-US" sz="1200" baseline="0" dirty="0" smtClean="0"/>
                        <a:t> Budi </a:t>
                      </a:r>
                      <a:r>
                        <a:rPr lang="en-US" sz="1200" baseline="0" dirty="0" err="1" smtClean="0"/>
                        <a:t>Utama</a:t>
                      </a:r>
                      <a:r>
                        <a:rPr lang="en-US" sz="1200" baseline="0" dirty="0" smtClean="0"/>
                        <a:t> Lb. </a:t>
                      </a:r>
                      <a:r>
                        <a:rPr lang="en-US" sz="1200" baseline="0" dirty="0" err="1" smtClean="0"/>
                        <a:t>Alung</a:t>
                      </a:r>
                      <a:endParaRPr lang="en-US" sz="1200" baseline="0" dirty="0" smtClean="0"/>
                    </a:p>
                    <a:p>
                      <a:r>
                        <a:rPr lang="en-US" sz="1200" dirty="0" smtClean="0"/>
                        <a:t>PSAABR Budi </a:t>
                      </a:r>
                      <a:r>
                        <a:rPr lang="en-US" sz="1200" dirty="0" err="1" smtClean="0"/>
                        <a:t>Utama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Lb.Alung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PSAA Tri </a:t>
                      </a:r>
                      <a:r>
                        <a:rPr lang="en-US" sz="1200" dirty="0" err="1" smtClean="0"/>
                        <a:t>Murni</a:t>
                      </a:r>
                      <a:r>
                        <a:rPr lang="en-US" sz="1200" dirty="0" smtClean="0"/>
                        <a:t> Padang </a:t>
                      </a:r>
                      <a:r>
                        <a:rPr lang="en-US" sz="1200" dirty="0" err="1" smtClean="0"/>
                        <a:t>Panjang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PSBR </a:t>
                      </a:r>
                      <a:r>
                        <a:rPr lang="en-US" sz="1200" dirty="0" err="1" smtClean="0"/>
                        <a:t>Harapan</a:t>
                      </a:r>
                      <a:r>
                        <a:rPr lang="en-US" sz="1200" dirty="0" smtClean="0"/>
                        <a:t> Padang </a:t>
                      </a:r>
                      <a:r>
                        <a:rPr lang="en-US" sz="1200" dirty="0" err="1" smtClean="0"/>
                        <a:t>Panjang</a:t>
                      </a:r>
                      <a:endParaRPr lang="en-US" sz="12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PSBR </a:t>
                      </a:r>
                      <a:r>
                        <a:rPr lang="en-US" sz="1200" dirty="0" err="1" smtClean="0"/>
                        <a:t>Harapan</a:t>
                      </a:r>
                      <a:r>
                        <a:rPr lang="en-US" sz="1200" dirty="0" smtClean="0"/>
                        <a:t> Padang </a:t>
                      </a:r>
                      <a:r>
                        <a:rPr lang="en-US" sz="1200" dirty="0" err="1" smtClean="0"/>
                        <a:t>Panjang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PSAABR Budi </a:t>
                      </a:r>
                      <a:r>
                        <a:rPr lang="en-US" sz="1200" dirty="0" err="1" smtClean="0"/>
                        <a:t>Utama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Lb.Alung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PSAA Tri </a:t>
                      </a:r>
                      <a:r>
                        <a:rPr lang="en-US" sz="1200" dirty="0" err="1" smtClean="0"/>
                        <a:t>Murni</a:t>
                      </a:r>
                      <a:r>
                        <a:rPr lang="en-US" sz="1200" dirty="0" smtClean="0"/>
                        <a:t> Padang </a:t>
                      </a:r>
                      <a:r>
                        <a:rPr lang="en-US" sz="1200" dirty="0" err="1" smtClean="0"/>
                        <a:t>Panjang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PSBR </a:t>
                      </a:r>
                      <a:r>
                        <a:rPr lang="en-US" sz="1200" dirty="0" err="1" smtClean="0"/>
                        <a:t>Harapan</a:t>
                      </a:r>
                      <a:r>
                        <a:rPr lang="en-US" sz="1200" dirty="0" smtClean="0"/>
                        <a:t> Padang </a:t>
                      </a:r>
                      <a:r>
                        <a:rPr lang="en-US" sz="1200" dirty="0" err="1" smtClean="0"/>
                        <a:t>Panjang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155 orang</a:t>
                      </a:r>
                    </a:p>
                    <a:p>
                      <a:r>
                        <a:rPr lang="en-US" sz="1200" dirty="0" smtClean="0"/>
                        <a:t>100 orang</a:t>
                      </a:r>
                    </a:p>
                    <a:p>
                      <a:r>
                        <a:rPr lang="en-US" sz="1200" dirty="0" smtClean="0"/>
                        <a:t>200 orang</a:t>
                      </a:r>
                    </a:p>
                    <a:p>
                      <a:r>
                        <a:rPr lang="en-US" sz="1200" dirty="0" smtClean="0"/>
                        <a:t>160 orang</a:t>
                      </a:r>
                    </a:p>
                    <a:p>
                      <a:r>
                        <a:rPr lang="en-US" sz="1200" dirty="0" smtClean="0"/>
                        <a:t>100 orang</a:t>
                      </a:r>
                    </a:p>
                    <a:p>
                      <a:r>
                        <a:rPr lang="en-US" sz="1200" dirty="0" smtClean="0"/>
                        <a:t>100 orang</a:t>
                      </a:r>
                    </a:p>
                    <a:p>
                      <a:r>
                        <a:rPr lang="en-US" sz="1200" dirty="0" smtClean="0"/>
                        <a:t>75 orang</a:t>
                      </a:r>
                    </a:p>
                    <a:p>
                      <a:r>
                        <a:rPr lang="en-US" sz="1200" dirty="0" smtClean="0"/>
                        <a:t>155 orang</a:t>
                      </a:r>
                    </a:p>
                    <a:p>
                      <a:r>
                        <a:rPr lang="en-US" sz="1200" dirty="0" smtClean="0"/>
                        <a:t>100 orang</a:t>
                      </a:r>
                    </a:p>
                    <a:p>
                      <a:r>
                        <a:rPr lang="en-US" sz="1200" dirty="0" smtClean="0"/>
                        <a:t>200 orang</a:t>
                      </a:r>
                    </a:p>
                    <a:p>
                      <a:r>
                        <a:rPr lang="en-US" sz="1200" dirty="0" smtClean="0"/>
                        <a:t>200 orang</a:t>
                      </a:r>
                    </a:p>
                    <a:p>
                      <a:r>
                        <a:rPr lang="en-US" sz="1200" dirty="0" smtClean="0"/>
                        <a:t>155 orang</a:t>
                      </a:r>
                    </a:p>
                    <a:p>
                      <a:r>
                        <a:rPr lang="en-US" sz="1200" dirty="0" smtClean="0"/>
                        <a:t>100 orang</a:t>
                      </a:r>
                    </a:p>
                    <a:p>
                      <a:r>
                        <a:rPr lang="en-US" sz="1200" dirty="0" smtClean="0"/>
                        <a:t>200 orang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200" dirty="0" smtClean="0"/>
                    </a:p>
                    <a:p>
                      <a:pPr algn="r"/>
                      <a:r>
                        <a:rPr lang="en-US" sz="1200" dirty="0" smtClean="0"/>
                        <a:t>337.898.000</a:t>
                      </a:r>
                    </a:p>
                    <a:p>
                      <a:pPr algn="r"/>
                      <a:r>
                        <a:rPr lang="en-US" sz="1200" dirty="0" smtClean="0"/>
                        <a:t>180.900.000</a:t>
                      </a:r>
                    </a:p>
                    <a:p>
                      <a:pPr algn="r"/>
                      <a:r>
                        <a:rPr lang="en-US" sz="1200" dirty="0" smtClean="0"/>
                        <a:t>284.000.000</a:t>
                      </a:r>
                    </a:p>
                    <a:p>
                      <a:pPr algn="r"/>
                      <a:r>
                        <a:rPr lang="en-US" sz="1200" dirty="0" smtClean="0"/>
                        <a:t>544.123.500</a:t>
                      </a:r>
                    </a:p>
                    <a:p>
                      <a:pPr algn="r"/>
                      <a:r>
                        <a:rPr lang="en-US" sz="1200" dirty="0" smtClean="0"/>
                        <a:t>453.388.500</a:t>
                      </a:r>
                    </a:p>
                    <a:p>
                      <a:pPr algn="r"/>
                      <a:r>
                        <a:rPr lang="en-US" sz="1200" dirty="0" smtClean="0"/>
                        <a:t>278.586.300</a:t>
                      </a:r>
                    </a:p>
                    <a:p>
                      <a:pPr algn="r"/>
                      <a:r>
                        <a:rPr lang="en-US" sz="1200" dirty="0" smtClean="0"/>
                        <a:t>205.440.000</a:t>
                      </a:r>
                    </a:p>
                    <a:p>
                      <a:pPr algn="r"/>
                      <a:r>
                        <a:rPr lang="en-US" sz="1200" dirty="0" smtClean="0"/>
                        <a:t>7.376.000</a:t>
                      </a:r>
                    </a:p>
                    <a:p>
                      <a:pPr algn="r"/>
                      <a:r>
                        <a:rPr lang="en-US" sz="1200" dirty="0" smtClean="0"/>
                        <a:t>14.459.000</a:t>
                      </a:r>
                    </a:p>
                    <a:p>
                      <a:pPr algn="r"/>
                      <a:r>
                        <a:rPr lang="en-US" sz="1200" dirty="0" smtClean="0"/>
                        <a:t>3.907.000</a:t>
                      </a:r>
                    </a:p>
                    <a:p>
                      <a:pPr algn="r"/>
                      <a:r>
                        <a:rPr lang="en-US" sz="1200" dirty="0" smtClean="0"/>
                        <a:t>753.837.804</a:t>
                      </a:r>
                    </a:p>
                    <a:p>
                      <a:pPr algn="r"/>
                      <a:r>
                        <a:rPr lang="en-US" sz="1200" dirty="0" smtClean="0"/>
                        <a:t>1.915.294.884</a:t>
                      </a:r>
                    </a:p>
                    <a:p>
                      <a:pPr algn="r"/>
                      <a:r>
                        <a:rPr lang="en-US" sz="1200" dirty="0" smtClean="0"/>
                        <a:t>1.346.543.256</a:t>
                      </a:r>
                    </a:p>
                    <a:p>
                      <a:pPr algn="r"/>
                      <a:r>
                        <a:rPr lang="en-US" sz="1200" dirty="0" smtClean="0"/>
                        <a:t>1.346.534.256</a:t>
                      </a:r>
                      <a:endParaRPr lang="en-US" sz="1200" dirty="0"/>
                    </a:p>
                  </a:txBody>
                  <a:tcPr/>
                </a:tc>
              </a:tr>
              <a:tr h="184065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 smtClean="0"/>
                        <a:t>Program </a:t>
                      </a:r>
                      <a:r>
                        <a:rPr lang="en-US" sz="1200" dirty="0" err="1" smtClean="0"/>
                        <a:t>Pembinaan</a:t>
                      </a:r>
                      <a:r>
                        <a:rPr lang="en-US" sz="1200" dirty="0" smtClean="0"/>
                        <a:t> Para </a:t>
                      </a:r>
                      <a:r>
                        <a:rPr lang="en-US" sz="1200" dirty="0" err="1" smtClean="0"/>
                        <a:t>Penyandang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Disabilitas</a:t>
                      </a:r>
                      <a:endParaRPr lang="en-US" sz="120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dirty="0" err="1" smtClean="0"/>
                        <a:t>Pendidikan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Pelatihan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bagi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Penyandang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Disabilitas</a:t>
                      </a:r>
                      <a:endParaRPr lang="en-US" sz="120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dirty="0" err="1" smtClean="0"/>
                        <a:t>Biaya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makanan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dan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minuman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kelayan</a:t>
                      </a:r>
                      <a:endParaRPr lang="en-US" sz="1200" baseline="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baseline="0" dirty="0" err="1" smtClean="0"/>
                        <a:t>Biaya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makanan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dan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minuman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kelayan</a:t>
                      </a:r>
                      <a:endParaRPr lang="en-US" sz="1200" baseline="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baseline="0" dirty="0" err="1" smtClean="0"/>
                        <a:t>Penyediaan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Bahan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Obat-obatan</a:t>
                      </a:r>
                      <a:endParaRPr lang="en-US" sz="1200" baseline="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baseline="0" dirty="0" err="1" smtClean="0"/>
                        <a:t>Penyediaan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Bahan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Obat-obatan</a:t>
                      </a:r>
                      <a:r>
                        <a:rPr lang="en-US" sz="1200" baseline="0" dirty="0" smtClean="0"/>
                        <a:t>’</a:t>
                      </a:r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baseline="0" dirty="0" err="1" smtClean="0"/>
                        <a:t>Pendayagunaan</a:t>
                      </a:r>
                      <a:r>
                        <a:rPr lang="en-US" sz="1200" baseline="0" dirty="0" smtClean="0"/>
                        <a:t> Para </a:t>
                      </a:r>
                      <a:r>
                        <a:rPr lang="en-US" sz="1200" baseline="0" dirty="0" err="1" smtClean="0"/>
                        <a:t>Penyandang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Disabilitas</a:t>
                      </a:r>
                      <a:endParaRPr lang="en-US" sz="1200" baseline="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baseline="0" dirty="0" err="1" smtClean="0"/>
                        <a:t>Biaya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Kelengkapan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Keleyan</a:t>
                      </a:r>
                      <a:endParaRPr lang="en-US" sz="1200" baseline="0" dirty="0" smtClean="0"/>
                    </a:p>
                    <a:p>
                      <a:pPr marL="228600" indent="-228600">
                        <a:buAutoNum type="alphaLcPeriod"/>
                      </a:pPr>
                      <a:r>
                        <a:rPr lang="en-US" sz="1200" baseline="0" dirty="0" err="1" smtClean="0"/>
                        <a:t>Biaya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Kelengkapan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Kelayan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PSBN </a:t>
                      </a:r>
                      <a:r>
                        <a:rPr lang="en-US" sz="1200" dirty="0" err="1" smtClean="0"/>
                        <a:t>Tuah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Sakato</a:t>
                      </a:r>
                      <a:r>
                        <a:rPr lang="en-US" sz="1200" dirty="0" smtClean="0"/>
                        <a:t> Padang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PSBN </a:t>
                      </a:r>
                      <a:r>
                        <a:rPr lang="en-US" sz="1200" dirty="0" err="1" smtClean="0"/>
                        <a:t>Tuah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Sakato</a:t>
                      </a:r>
                      <a:r>
                        <a:rPr lang="en-US" sz="1200" dirty="0" smtClean="0"/>
                        <a:t> Padang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PSBGHI Padang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PSBN</a:t>
                      </a:r>
                      <a:r>
                        <a:rPr lang="en-US" sz="1200" baseline="0" dirty="0" smtClean="0"/>
                        <a:t>  </a:t>
                      </a:r>
                      <a:r>
                        <a:rPr lang="en-US" sz="1200" baseline="0" dirty="0" err="1" smtClean="0"/>
                        <a:t>Tuah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sakato</a:t>
                      </a:r>
                      <a:r>
                        <a:rPr lang="en-US" sz="1200" baseline="0" dirty="0" smtClean="0"/>
                        <a:t> Padang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PSBGHI Padang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PSBGHI Padang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PSBN </a:t>
                      </a:r>
                      <a:r>
                        <a:rPr lang="en-US" sz="1200" baseline="0" dirty="0" err="1" smtClean="0"/>
                        <a:t>Tuah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Sakato</a:t>
                      </a:r>
                      <a:r>
                        <a:rPr lang="en-US" sz="1200" baseline="0" dirty="0" smtClean="0"/>
                        <a:t> Padang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PSBGHI Padang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50 orang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50 orang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 orang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50 orang</a:t>
                      </a:r>
                    </a:p>
                    <a:p>
                      <a:r>
                        <a:rPr lang="en-US" sz="1200" dirty="0" smtClean="0"/>
                        <a:t>100 orang</a:t>
                      </a:r>
                    </a:p>
                    <a:p>
                      <a:r>
                        <a:rPr lang="en-US" sz="1200" dirty="0" smtClean="0"/>
                        <a:t>100 orang</a:t>
                      </a:r>
                    </a:p>
                    <a:p>
                      <a:r>
                        <a:rPr lang="en-US" sz="1200" dirty="0" smtClean="0"/>
                        <a:t>100 orang</a:t>
                      </a:r>
                    </a:p>
                    <a:p>
                      <a:r>
                        <a:rPr lang="en-US" sz="1200" dirty="0" smtClean="0"/>
                        <a:t>50 orang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200" dirty="0" smtClean="0"/>
                    </a:p>
                    <a:p>
                      <a:pPr algn="r"/>
                      <a:r>
                        <a:rPr lang="en-US" sz="1200" dirty="0" smtClean="0"/>
                        <a:t>397.399.000</a:t>
                      </a:r>
                    </a:p>
                    <a:p>
                      <a:pPr algn="r"/>
                      <a:r>
                        <a:rPr lang="en-US" sz="1200" dirty="0" smtClean="0"/>
                        <a:t>705.823.256</a:t>
                      </a:r>
                    </a:p>
                    <a:p>
                      <a:pPr algn="r"/>
                      <a:r>
                        <a:rPr lang="en-US" sz="1200" dirty="0" smtClean="0"/>
                        <a:t>1.378.744.884</a:t>
                      </a:r>
                    </a:p>
                    <a:p>
                      <a:pPr algn="r"/>
                      <a:r>
                        <a:rPr lang="en-US" sz="1200" dirty="0" smtClean="0"/>
                        <a:t>4.523.600</a:t>
                      </a:r>
                    </a:p>
                    <a:p>
                      <a:pPr algn="r"/>
                      <a:r>
                        <a:rPr lang="en-US" sz="1200" dirty="0" smtClean="0"/>
                        <a:t>14.613.000</a:t>
                      </a:r>
                    </a:p>
                    <a:p>
                      <a:pPr algn="r"/>
                      <a:r>
                        <a:rPr lang="en-US" sz="1200" dirty="0" smtClean="0"/>
                        <a:t>471.579.576</a:t>
                      </a:r>
                    </a:p>
                    <a:p>
                      <a:pPr algn="r"/>
                      <a:r>
                        <a:rPr lang="en-US" sz="1200" dirty="0" smtClean="0"/>
                        <a:t>142.540.500</a:t>
                      </a:r>
                    </a:p>
                    <a:p>
                      <a:pPr algn="r"/>
                      <a:r>
                        <a:rPr lang="en-US" sz="1200" dirty="0" smtClean="0"/>
                        <a:t>157.900.000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5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488" y="365760"/>
            <a:ext cx="8694737" cy="548640"/>
          </a:xfrm>
        </p:spPr>
        <p:txBody>
          <a:bodyPr/>
          <a:lstStyle/>
          <a:p>
            <a:r>
              <a:rPr lang="en-US" sz="1600" i="1" dirty="0" err="1" smtClean="0"/>
              <a:t>Lanjutan</a:t>
            </a:r>
            <a:endParaRPr lang="en-US" sz="1600" i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9069614"/>
              </p:ext>
            </p:extLst>
          </p:nvPr>
        </p:nvGraphicFramePr>
        <p:xfrm>
          <a:off x="416492" y="908050"/>
          <a:ext cx="9001003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003"/>
                <a:gridCol w="3437433"/>
                <a:gridCol w="2592288"/>
                <a:gridCol w="1224136"/>
                <a:gridCol w="12961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No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Program/ </a:t>
                      </a:r>
                      <a:r>
                        <a:rPr lang="en-US" sz="1200" dirty="0" err="1" smtClean="0"/>
                        <a:t>Kegiatan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Lokasi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Jumlah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sasaran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Jumlah</a:t>
                      </a:r>
                      <a:r>
                        <a:rPr lang="en-US" sz="1200" dirty="0" smtClean="0"/>
                        <a:t> Dana (</a:t>
                      </a:r>
                      <a:r>
                        <a:rPr lang="en-US" sz="1200" dirty="0" err="1" smtClean="0"/>
                        <a:t>Rp</a:t>
                      </a:r>
                      <a:r>
                        <a:rPr lang="en-US" sz="1200" dirty="0" smtClean="0"/>
                        <a:t>)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err="1" smtClean="0"/>
                        <a:t>Pembinaan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Panti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Lanjut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Usia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Terlantar</a:t>
                      </a:r>
                      <a:endParaRPr lang="en-US" sz="1200" dirty="0" smtClean="0"/>
                    </a:p>
                    <a:p>
                      <a:pPr marL="228600" indent="-228600" algn="l">
                        <a:buAutoNum type="alphaLcPeriod"/>
                      </a:pPr>
                      <a:r>
                        <a:rPr lang="en-US" sz="1200" dirty="0" err="1" smtClean="0"/>
                        <a:t>Pendidikan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Pelatihan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bagi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Penghuni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Panti</a:t>
                      </a:r>
                      <a:endParaRPr lang="en-US" sz="1200" dirty="0" smtClean="0"/>
                    </a:p>
                    <a:p>
                      <a:pPr marL="228600" indent="-228600" algn="l">
                        <a:buAutoNum type="alphaLcPeriod"/>
                      </a:pPr>
                      <a:r>
                        <a:rPr lang="en-US" sz="1200" dirty="0" err="1" smtClean="0"/>
                        <a:t>Pendidikan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Pelatihan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bagi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Penghuni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Panti</a:t>
                      </a:r>
                      <a:endParaRPr lang="en-US" sz="1200" dirty="0" smtClean="0"/>
                    </a:p>
                    <a:p>
                      <a:pPr marL="228600" indent="-228600" algn="l">
                        <a:buAutoNum type="alphaLcPeriod"/>
                      </a:pPr>
                      <a:r>
                        <a:rPr lang="en-US" sz="1200" dirty="0" err="1" smtClean="0"/>
                        <a:t>Biaya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Kelengkapan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Klien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Panti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Jompo</a:t>
                      </a:r>
                      <a:endParaRPr lang="en-US" sz="1200" dirty="0" smtClean="0"/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eriod"/>
                        <a:tabLst/>
                        <a:defRPr/>
                      </a:pPr>
                      <a:r>
                        <a:rPr lang="en-US" sz="1200" dirty="0" err="1" smtClean="0"/>
                        <a:t>Biaya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Kelengkapan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Klien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Panti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Jompo</a:t>
                      </a:r>
                      <a:endParaRPr lang="en-US" sz="1200" dirty="0" smtClean="0"/>
                    </a:p>
                    <a:p>
                      <a:pPr marL="228600" indent="-228600" algn="l">
                        <a:buAutoNum type="alphaLcPeriod"/>
                      </a:pPr>
                      <a:r>
                        <a:rPr lang="en-US" sz="1200" dirty="0" err="1" smtClean="0"/>
                        <a:t>Biaya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Makanan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Minuman</a:t>
                      </a:r>
                      <a:endParaRPr lang="en-US" sz="1200" dirty="0" smtClean="0"/>
                    </a:p>
                    <a:p>
                      <a:pPr marL="228600" indent="-228600" algn="l">
                        <a:buAutoNum type="alphaLcPeriod"/>
                      </a:pPr>
                      <a:r>
                        <a:rPr lang="en-US" sz="1200" dirty="0" err="1" smtClean="0"/>
                        <a:t>Biaya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Makanan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Minuman</a:t>
                      </a:r>
                      <a:endParaRPr lang="en-US" sz="1200" dirty="0" smtClean="0"/>
                    </a:p>
                    <a:p>
                      <a:pPr marL="228600" indent="-228600" algn="l">
                        <a:buAutoNum type="alphaLcPeriod"/>
                      </a:pPr>
                      <a:r>
                        <a:rPr lang="en-US" sz="1200" dirty="0" err="1" smtClean="0"/>
                        <a:t>Penyediaan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Bahan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Obat-obatan</a:t>
                      </a:r>
                      <a:endParaRPr lang="en-US" sz="1200" dirty="0" smtClean="0"/>
                    </a:p>
                    <a:p>
                      <a:pPr marL="228600" indent="-228600" algn="l">
                        <a:buAutoNum type="alphaLcPeriod"/>
                      </a:pPr>
                      <a:r>
                        <a:rPr lang="en-US" sz="1200" dirty="0" err="1" smtClean="0"/>
                        <a:t>Penyediaan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Bahan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Obat-obatan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 smtClean="0"/>
                    </a:p>
                    <a:p>
                      <a:pPr algn="l"/>
                      <a:r>
                        <a:rPr lang="en-US" sz="1200" dirty="0" smtClean="0"/>
                        <a:t>PSTW </a:t>
                      </a:r>
                      <a:r>
                        <a:rPr lang="en-US" sz="1200" dirty="0" err="1" smtClean="0"/>
                        <a:t>Sabai</a:t>
                      </a:r>
                      <a:r>
                        <a:rPr lang="en-US" sz="1200" baseline="0" dirty="0" smtClean="0"/>
                        <a:t> Nan </a:t>
                      </a:r>
                      <a:r>
                        <a:rPr lang="en-US" sz="1200" baseline="0" dirty="0" err="1" smtClean="0"/>
                        <a:t>Aluih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Cicincin</a:t>
                      </a:r>
                      <a:endParaRPr lang="en-US" sz="1200" baseline="0" dirty="0" smtClean="0"/>
                    </a:p>
                    <a:p>
                      <a:pPr algn="l"/>
                      <a:r>
                        <a:rPr lang="en-US" sz="1200" baseline="0" dirty="0" smtClean="0"/>
                        <a:t>PSTW </a:t>
                      </a:r>
                      <a:r>
                        <a:rPr lang="en-US" sz="1200" baseline="0" dirty="0" err="1" smtClean="0"/>
                        <a:t>Kasih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Sayang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Ibu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Bt.sangkar</a:t>
                      </a:r>
                      <a:endParaRPr lang="en-US" sz="1200" baseline="0" dirty="0" smtClean="0"/>
                    </a:p>
                    <a:p>
                      <a:pPr algn="l"/>
                      <a:r>
                        <a:rPr lang="en-US" sz="1200" dirty="0" smtClean="0"/>
                        <a:t>PSTW </a:t>
                      </a:r>
                      <a:r>
                        <a:rPr lang="en-US" sz="1200" dirty="0" err="1" smtClean="0"/>
                        <a:t>Sabai</a:t>
                      </a:r>
                      <a:r>
                        <a:rPr lang="en-US" sz="1200" baseline="0" dirty="0" smtClean="0"/>
                        <a:t> Nan </a:t>
                      </a:r>
                      <a:r>
                        <a:rPr lang="en-US" sz="1200" baseline="0" dirty="0" err="1" smtClean="0"/>
                        <a:t>Aluih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Cicincin</a:t>
                      </a:r>
                      <a:endParaRPr lang="en-US" sz="1200" baseline="0" dirty="0" smtClean="0"/>
                    </a:p>
                    <a:p>
                      <a:pPr algn="l"/>
                      <a:r>
                        <a:rPr lang="en-US" sz="1200" baseline="0" dirty="0" smtClean="0"/>
                        <a:t>PSTW </a:t>
                      </a:r>
                      <a:r>
                        <a:rPr lang="en-US" sz="1200" baseline="0" dirty="0" err="1" smtClean="0"/>
                        <a:t>Kasih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Sayang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Ibu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Bt.sangkar</a:t>
                      </a:r>
                      <a:endParaRPr lang="en-US" sz="1200" dirty="0" smtClean="0"/>
                    </a:p>
                    <a:p>
                      <a:pPr algn="l"/>
                      <a:r>
                        <a:rPr lang="en-US" sz="1200" dirty="0" smtClean="0"/>
                        <a:t>PSTW </a:t>
                      </a:r>
                      <a:r>
                        <a:rPr lang="en-US" sz="1200" dirty="0" err="1" smtClean="0"/>
                        <a:t>Sabai</a:t>
                      </a:r>
                      <a:r>
                        <a:rPr lang="en-US" sz="1200" baseline="0" dirty="0" smtClean="0"/>
                        <a:t> Nan </a:t>
                      </a:r>
                      <a:r>
                        <a:rPr lang="en-US" sz="1200" baseline="0" dirty="0" err="1" smtClean="0"/>
                        <a:t>Aluih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Cicincin</a:t>
                      </a:r>
                      <a:endParaRPr lang="en-US" sz="1200" baseline="0" dirty="0" smtClean="0"/>
                    </a:p>
                    <a:p>
                      <a:pPr algn="l"/>
                      <a:r>
                        <a:rPr lang="en-US" sz="1200" baseline="0" dirty="0" smtClean="0"/>
                        <a:t>PSTW </a:t>
                      </a:r>
                      <a:r>
                        <a:rPr lang="en-US" sz="1200" baseline="0" dirty="0" err="1" smtClean="0"/>
                        <a:t>Kasih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Sayang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Ibu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Bt.sangkar</a:t>
                      </a:r>
                      <a:endParaRPr lang="en-US" sz="1200" dirty="0" smtClean="0"/>
                    </a:p>
                    <a:p>
                      <a:pPr algn="l"/>
                      <a:r>
                        <a:rPr lang="en-US" sz="1200" dirty="0" smtClean="0"/>
                        <a:t>PSTW </a:t>
                      </a:r>
                      <a:r>
                        <a:rPr lang="en-US" sz="1200" dirty="0" err="1" smtClean="0"/>
                        <a:t>Sabai</a:t>
                      </a:r>
                      <a:r>
                        <a:rPr lang="en-US" sz="1200" baseline="0" dirty="0" smtClean="0"/>
                        <a:t> Nan </a:t>
                      </a:r>
                      <a:r>
                        <a:rPr lang="en-US" sz="1200" baseline="0" dirty="0" err="1" smtClean="0"/>
                        <a:t>Aluih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Cicincin</a:t>
                      </a:r>
                      <a:endParaRPr lang="en-US" sz="1200" baseline="0" dirty="0" smtClean="0"/>
                    </a:p>
                    <a:p>
                      <a:pPr algn="l"/>
                      <a:r>
                        <a:rPr lang="en-US" sz="1200" baseline="0" dirty="0" smtClean="0"/>
                        <a:t>PSTW </a:t>
                      </a:r>
                      <a:r>
                        <a:rPr lang="en-US" sz="1200" baseline="0" dirty="0" err="1" smtClean="0"/>
                        <a:t>Kasih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Sayang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Ibu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Bt.sangkar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 smtClean="0"/>
                    </a:p>
                    <a:p>
                      <a:pPr algn="ctr"/>
                      <a:r>
                        <a:rPr lang="en-US" sz="1200" dirty="0" smtClean="0"/>
                        <a:t>110 orang</a:t>
                      </a:r>
                    </a:p>
                    <a:p>
                      <a:pPr algn="ctr"/>
                      <a:r>
                        <a:rPr lang="en-US" sz="1200" dirty="0" smtClean="0"/>
                        <a:t>70 orang</a:t>
                      </a:r>
                    </a:p>
                    <a:p>
                      <a:pPr algn="ctr"/>
                      <a:r>
                        <a:rPr lang="en-US" sz="1200" dirty="0" smtClean="0"/>
                        <a:t>110 orang</a:t>
                      </a:r>
                    </a:p>
                    <a:p>
                      <a:pPr algn="ctr"/>
                      <a:r>
                        <a:rPr lang="en-US" sz="1200" dirty="0" smtClean="0"/>
                        <a:t>70 orang</a:t>
                      </a:r>
                    </a:p>
                    <a:p>
                      <a:pPr algn="ctr"/>
                      <a:r>
                        <a:rPr lang="en-US" sz="1200" dirty="0" smtClean="0"/>
                        <a:t>110 orang</a:t>
                      </a:r>
                    </a:p>
                    <a:p>
                      <a:pPr algn="ctr"/>
                      <a:r>
                        <a:rPr lang="en-US" sz="1200" dirty="0" smtClean="0"/>
                        <a:t>70 orang</a:t>
                      </a:r>
                    </a:p>
                    <a:p>
                      <a:pPr algn="ctr"/>
                      <a:r>
                        <a:rPr lang="en-US" sz="1200" dirty="0" smtClean="0"/>
                        <a:t>110 orang</a:t>
                      </a:r>
                    </a:p>
                    <a:p>
                      <a:pPr algn="ctr"/>
                      <a:r>
                        <a:rPr lang="en-US" sz="1200" dirty="0" smtClean="0"/>
                        <a:t>70 orang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 smtClean="0"/>
                    </a:p>
                    <a:p>
                      <a:pPr algn="r"/>
                      <a:r>
                        <a:rPr lang="en-US" sz="1200" dirty="0" smtClean="0"/>
                        <a:t>355.903.644</a:t>
                      </a:r>
                    </a:p>
                    <a:p>
                      <a:pPr algn="r"/>
                      <a:r>
                        <a:rPr lang="en-US" sz="1200" dirty="0" smtClean="0"/>
                        <a:t>212.725.256</a:t>
                      </a:r>
                    </a:p>
                    <a:p>
                      <a:pPr algn="r"/>
                      <a:r>
                        <a:rPr lang="en-US" sz="1200" dirty="0" smtClean="0"/>
                        <a:t>219.258.420</a:t>
                      </a:r>
                    </a:p>
                    <a:p>
                      <a:pPr algn="r"/>
                      <a:r>
                        <a:rPr lang="en-US" sz="1200" dirty="0" smtClean="0"/>
                        <a:t>155.523.580</a:t>
                      </a:r>
                    </a:p>
                    <a:p>
                      <a:pPr algn="r"/>
                      <a:r>
                        <a:rPr lang="en-US" sz="1200" dirty="0" smtClean="0"/>
                        <a:t>1.442.441.628</a:t>
                      </a:r>
                    </a:p>
                    <a:p>
                      <a:pPr algn="r"/>
                      <a:r>
                        <a:rPr lang="en-US" sz="1200" dirty="0" smtClean="0"/>
                        <a:t>929.821.628</a:t>
                      </a:r>
                    </a:p>
                    <a:p>
                      <a:pPr algn="r"/>
                      <a:r>
                        <a:rPr lang="en-US" sz="1200" dirty="0" smtClean="0"/>
                        <a:t>32.311.000</a:t>
                      </a:r>
                    </a:p>
                    <a:p>
                      <a:pPr algn="r"/>
                      <a:r>
                        <a:rPr lang="en-US" sz="1200" dirty="0" smtClean="0"/>
                        <a:t>28.063.000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dirty="0" err="1" smtClean="0"/>
                        <a:t>Pemberdayaan</a:t>
                      </a:r>
                      <a:r>
                        <a:rPr lang="en-US" sz="1200" dirty="0" smtClean="0"/>
                        <a:t> Fakir </a:t>
                      </a:r>
                      <a:r>
                        <a:rPr lang="en-US" sz="1200" dirty="0" err="1" smtClean="0"/>
                        <a:t>Miskin</a:t>
                      </a:r>
                      <a:endParaRPr lang="en-US" sz="1200" dirty="0" smtClean="0"/>
                    </a:p>
                    <a:p>
                      <a:pPr marL="0" indent="0" algn="l">
                        <a:buNone/>
                      </a:pPr>
                      <a:r>
                        <a:rPr lang="en-US" sz="1200" dirty="0" smtClean="0"/>
                        <a:t>-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Pengadaan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Beras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Untuk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Panti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Swasta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124 </a:t>
                      </a:r>
                      <a:r>
                        <a:rPr lang="en-US" sz="1200" dirty="0" err="1" smtClean="0"/>
                        <a:t>panti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swasta</a:t>
                      </a:r>
                      <a:r>
                        <a:rPr lang="en-US" sz="1200" dirty="0" smtClean="0"/>
                        <a:t> se Sumatera Barat</a:t>
                      </a:r>
                    </a:p>
                    <a:p>
                      <a:pPr algn="l"/>
                      <a:r>
                        <a:rPr lang="en-US" sz="1200" dirty="0" smtClean="0"/>
                        <a:t>(230 </a:t>
                      </a:r>
                      <a:r>
                        <a:rPr lang="en-US" sz="1200" dirty="0" err="1" smtClean="0"/>
                        <a:t>hr</a:t>
                      </a:r>
                      <a:r>
                        <a:rPr lang="en-US" sz="1200" dirty="0" smtClean="0"/>
                        <a:t> x 4000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anak</a:t>
                      </a:r>
                      <a:r>
                        <a:rPr lang="en-US" sz="1200" baseline="0" dirty="0" smtClean="0"/>
                        <a:t> x 0.4 kg)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 smtClean="0"/>
                    </a:p>
                    <a:p>
                      <a:pPr algn="ctr"/>
                      <a:r>
                        <a:rPr lang="en-US" sz="1200" dirty="0" smtClean="0"/>
                        <a:t>4000 </a:t>
                      </a:r>
                      <a:r>
                        <a:rPr lang="en-US" sz="1200" dirty="0" err="1" smtClean="0"/>
                        <a:t>anak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200" dirty="0" smtClean="0"/>
                    </a:p>
                    <a:p>
                      <a:pPr algn="r"/>
                      <a:r>
                        <a:rPr lang="en-US" sz="1200" dirty="0" smtClean="0"/>
                        <a:t>4.949.600.000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2520" y="3933056"/>
            <a:ext cx="7128792" cy="259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err="1" smtClean="0"/>
              <a:t>Catatan</a:t>
            </a:r>
            <a:r>
              <a:rPr lang="en-US" sz="1400" dirty="0" smtClean="0"/>
              <a:t> :</a:t>
            </a:r>
          </a:p>
          <a:p>
            <a:pPr algn="l"/>
            <a:r>
              <a:rPr lang="en-US" sz="1400" dirty="0" err="1" smtClean="0"/>
              <a:t>Jumlah</a:t>
            </a:r>
            <a:r>
              <a:rPr lang="en-US" sz="1400" dirty="0" smtClean="0"/>
              <a:t> </a:t>
            </a:r>
            <a:r>
              <a:rPr lang="en-US" sz="1400" dirty="0" err="1" smtClean="0"/>
              <a:t>klien</a:t>
            </a:r>
            <a:r>
              <a:rPr lang="en-US" sz="1400" dirty="0" smtClean="0"/>
              <a:t> </a:t>
            </a:r>
            <a:r>
              <a:rPr lang="en-US" sz="1400" dirty="0" err="1" smtClean="0"/>
              <a:t>dalam</a:t>
            </a:r>
            <a:r>
              <a:rPr lang="en-US" sz="1400" dirty="0" smtClean="0"/>
              <a:t> </a:t>
            </a:r>
            <a:r>
              <a:rPr lang="en-US" sz="1400" dirty="0" err="1" smtClean="0"/>
              <a:t>panti</a:t>
            </a:r>
            <a:r>
              <a:rPr lang="en-US" sz="1400" dirty="0" smtClean="0"/>
              <a:t> </a:t>
            </a:r>
            <a:r>
              <a:rPr lang="en-US" sz="1400" dirty="0" err="1" smtClean="0"/>
              <a:t>pemerintah</a:t>
            </a:r>
            <a:r>
              <a:rPr lang="en-US" sz="1400" dirty="0" smtClean="0"/>
              <a:t>/ </a:t>
            </a:r>
            <a:r>
              <a:rPr lang="en-US" sz="1400" dirty="0" err="1" smtClean="0"/>
              <a:t>tahun</a:t>
            </a:r>
            <a:r>
              <a:rPr lang="en-US" sz="1400" dirty="0" smtClean="0"/>
              <a:t>:</a:t>
            </a:r>
          </a:p>
          <a:p>
            <a:pPr marL="342900" indent="-342900" algn="l">
              <a:buAutoNum type="arabicPeriod"/>
            </a:pPr>
            <a:r>
              <a:rPr lang="en-US" sz="1400" dirty="0" smtClean="0"/>
              <a:t>PSAABR Budi </a:t>
            </a:r>
            <a:r>
              <a:rPr lang="en-US" sz="1400" dirty="0" err="1" smtClean="0"/>
              <a:t>Utama</a:t>
            </a:r>
            <a:r>
              <a:rPr lang="en-US" sz="1400" dirty="0" smtClean="0"/>
              <a:t> </a:t>
            </a:r>
            <a:r>
              <a:rPr lang="en-US" sz="1400" dirty="0" err="1" smtClean="0"/>
              <a:t>Lubuk</a:t>
            </a:r>
            <a:r>
              <a:rPr lang="en-US" sz="1400" dirty="0" smtClean="0"/>
              <a:t> </a:t>
            </a:r>
            <a:r>
              <a:rPr lang="en-US" sz="1400" dirty="0" err="1" smtClean="0"/>
              <a:t>Alung</a:t>
            </a:r>
            <a:r>
              <a:rPr lang="en-US" sz="1400" dirty="0" smtClean="0"/>
              <a:t>	: 80 org/ 6 </a:t>
            </a:r>
            <a:r>
              <a:rPr lang="en-US" sz="1400" dirty="0" err="1" smtClean="0"/>
              <a:t>bulan</a:t>
            </a:r>
            <a:r>
              <a:rPr lang="en-US" sz="1400" dirty="0" smtClean="0"/>
              <a:t> + 75 orang = 235 orang</a:t>
            </a:r>
          </a:p>
          <a:p>
            <a:pPr marL="342900" indent="-342900" algn="l">
              <a:buAutoNum type="arabicPeriod"/>
            </a:pPr>
            <a:r>
              <a:rPr lang="en-US" sz="1400" dirty="0" smtClean="0"/>
              <a:t>PSAA Tri </a:t>
            </a:r>
            <a:r>
              <a:rPr lang="en-US" sz="1400" dirty="0" err="1" smtClean="0"/>
              <a:t>Murni</a:t>
            </a:r>
            <a:r>
              <a:rPr lang="en-US" sz="1400" dirty="0" smtClean="0"/>
              <a:t> Padang </a:t>
            </a:r>
            <a:r>
              <a:rPr lang="en-US" sz="1400" dirty="0" err="1" smtClean="0"/>
              <a:t>Panjang</a:t>
            </a:r>
            <a:r>
              <a:rPr lang="en-US" sz="1400" dirty="0" smtClean="0"/>
              <a:t>		: 100 orang</a:t>
            </a:r>
          </a:p>
          <a:p>
            <a:pPr marL="342900" indent="-342900" algn="l">
              <a:buAutoNum type="arabicPeriod"/>
            </a:pPr>
            <a:r>
              <a:rPr lang="en-US" sz="1400" dirty="0" smtClean="0"/>
              <a:t>PSBR </a:t>
            </a:r>
            <a:r>
              <a:rPr lang="en-US" sz="1400" dirty="0" err="1" smtClean="0"/>
              <a:t>Harapan</a:t>
            </a:r>
            <a:r>
              <a:rPr lang="en-US" sz="1400" dirty="0" smtClean="0"/>
              <a:t> Padang </a:t>
            </a:r>
            <a:r>
              <a:rPr lang="en-US" sz="1400" dirty="0" err="1" smtClean="0"/>
              <a:t>Panjang</a:t>
            </a:r>
            <a:r>
              <a:rPr lang="en-US" sz="1400" dirty="0" smtClean="0"/>
              <a:t>		: 100 orang/ 6 </a:t>
            </a:r>
            <a:r>
              <a:rPr lang="en-US" sz="1400" dirty="0" err="1" smtClean="0"/>
              <a:t>bulan</a:t>
            </a:r>
            <a:r>
              <a:rPr lang="en-US" sz="1400" dirty="0" smtClean="0"/>
              <a:t> 	= 200 orang</a:t>
            </a:r>
          </a:p>
          <a:p>
            <a:pPr marL="342900" indent="-342900" algn="l">
              <a:buAutoNum type="arabicPeriod"/>
            </a:pPr>
            <a:r>
              <a:rPr lang="en-US" sz="1400" dirty="0" smtClean="0"/>
              <a:t>PSTW </a:t>
            </a:r>
            <a:r>
              <a:rPr lang="en-US" sz="1400" dirty="0" err="1" smtClean="0"/>
              <a:t>Sabai</a:t>
            </a:r>
            <a:r>
              <a:rPr lang="en-US" sz="1400" dirty="0" smtClean="0"/>
              <a:t> Nan </a:t>
            </a:r>
            <a:r>
              <a:rPr lang="en-US" sz="1400" dirty="0" err="1" smtClean="0"/>
              <a:t>Aluih</a:t>
            </a:r>
            <a:r>
              <a:rPr lang="en-US" sz="1400" dirty="0" smtClean="0"/>
              <a:t> </a:t>
            </a:r>
            <a:r>
              <a:rPr lang="en-US" sz="1400" dirty="0" err="1" smtClean="0"/>
              <a:t>Sicincin</a:t>
            </a:r>
            <a:r>
              <a:rPr lang="en-US" sz="1400" dirty="0" smtClean="0"/>
              <a:t>		: 110 orang</a:t>
            </a:r>
          </a:p>
          <a:p>
            <a:pPr marL="342900" indent="-342900" algn="l">
              <a:buAutoNum type="arabicPeriod"/>
            </a:pPr>
            <a:r>
              <a:rPr lang="en-US" sz="1400" dirty="0" smtClean="0"/>
              <a:t>PSTW </a:t>
            </a:r>
            <a:r>
              <a:rPr lang="en-US" sz="1400" dirty="0" err="1" smtClean="0"/>
              <a:t>Kasih</a:t>
            </a:r>
            <a:r>
              <a:rPr lang="en-US" sz="1400" dirty="0" smtClean="0"/>
              <a:t> </a:t>
            </a:r>
            <a:r>
              <a:rPr lang="en-US" sz="1400" dirty="0" err="1" smtClean="0"/>
              <a:t>Sayang</a:t>
            </a:r>
            <a:r>
              <a:rPr lang="en-US" sz="1400" dirty="0" smtClean="0"/>
              <a:t> </a:t>
            </a:r>
            <a:r>
              <a:rPr lang="en-US" sz="1400" dirty="0" err="1" smtClean="0"/>
              <a:t>Ibu</a:t>
            </a:r>
            <a:r>
              <a:rPr lang="en-US" sz="1400" dirty="0" smtClean="0"/>
              <a:t> </a:t>
            </a:r>
            <a:r>
              <a:rPr lang="en-US" sz="1400" dirty="0" err="1" smtClean="0"/>
              <a:t>Batusangkar</a:t>
            </a:r>
            <a:r>
              <a:rPr lang="en-US" sz="1400" dirty="0" smtClean="0"/>
              <a:t>	: 70 orang</a:t>
            </a:r>
          </a:p>
          <a:p>
            <a:pPr marL="342900" indent="-342900" algn="l">
              <a:buAutoNum type="arabicPeriod"/>
            </a:pPr>
            <a:r>
              <a:rPr lang="en-US" sz="1400" dirty="0" smtClean="0"/>
              <a:t>PSBG </a:t>
            </a:r>
            <a:r>
              <a:rPr lang="en-US" sz="1400" dirty="0" err="1" smtClean="0"/>
              <a:t>Harapan</a:t>
            </a:r>
            <a:r>
              <a:rPr lang="en-US" sz="1400" dirty="0" smtClean="0"/>
              <a:t> </a:t>
            </a:r>
            <a:r>
              <a:rPr lang="en-US" sz="1400" dirty="0" err="1" smtClean="0"/>
              <a:t>Ibu</a:t>
            </a:r>
            <a:r>
              <a:rPr lang="en-US" sz="1400" dirty="0" smtClean="0"/>
              <a:t> Padang		: 100 orang</a:t>
            </a:r>
          </a:p>
          <a:p>
            <a:pPr marL="342900" indent="-342900" algn="l">
              <a:buAutoNum type="arabicPeriod"/>
            </a:pPr>
            <a:r>
              <a:rPr lang="en-US" sz="1400" dirty="0" smtClean="0"/>
              <a:t>PSBN </a:t>
            </a:r>
            <a:r>
              <a:rPr lang="en-US" sz="1400" dirty="0" err="1" smtClean="0"/>
              <a:t>Tuah</a:t>
            </a:r>
            <a:r>
              <a:rPr lang="en-US" sz="1400" dirty="0" smtClean="0"/>
              <a:t> </a:t>
            </a:r>
            <a:r>
              <a:rPr lang="en-US" sz="1400" dirty="0" err="1" smtClean="0"/>
              <a:t>Sakato</a:t>
            </a:r>
            <a:r>
              <a:rPr lang="en-US" sz="1400" dirty="0" smtClean="0"/>
              <a:t> Padang		: 50 orang	</a:t>
            </a:r>
          </a:p>
          <a:p>
            <a:pPr algn="l"/>
            <a:endParaRPr lang="en-US" sz="1400" dirty="0" smtClean="0"/>
          </a:p>
          <a:p>
            <a:pPr algn="l"/>
            <a:r>
              <a:rPr lang="en-US" sz="1400" b="1" dirty="0" err="1" smtClean="0">
                <a:solidFill>
                  <a:schemeClr val="bg1"/>
                </a:solidFill>
              </a:rPr>
              <a:t>Jumlah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</a:rPr>
              <a:t>Kelayan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</a:rPr>
              <a:t>dalam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</a:rPr>
              <a:t>panti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</a:rPr>
              <a:t>pemerintah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</a:rPr>
              <a:t>sesuai</a:t>
            </a:r>
            <a:r>
              <a:rPr lang="en-US" sz="1400" b="1" dirty="0" smtClean="0">
                <a:solidFill>
                  <a:schemeClr val="bg1"/>
                </a:solidFill>
              </a:rPr>
              <a:t> SPM 	= 856 orang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35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Kendala</a:t>
            </a:r>
            <a:r>
              <a:rPr lang="en-US" dirty="0" smtClean="0"/>
              <a:t>/ </a:t>
            </a:r>
            <a:r>
              <a:rPr lang="en-US" dirty="0" err="1" smtClean="0"/>
              <a:t>permasalahan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2019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496" y="1196752"/>
            <a:ext cx="9001000" cy="4032449"/>
          </a:xfrm>
        </p:spPr>
        <p:txBody>
          <a:bodyPr>
            <a:normAutofit lnSpcReduction="10000"/>
          </a:bodyPr>
          <a:lstStyle/>
          <a:p>
            <a:pPr marL="0" indent="0"/>
            <a:endParaRPr lang="en-US" b="0" dirty="0" smtClean="0"/>
          </a:p>
          <a:p>
            <a:pPr>
              <a:buAutoNum type="arabicPeriod"/>
            </a:pPr>
            <a:r>
              <a:rPr lang="en-US" b="0" dirty="0" err="1" smtClean="0"/>
              <a:t>Kegiatan</a:t>
            </a:r>
            <a:r>
              <a:rPr lang="en-US" b="0" dirty="0" smtClean="0"/>
              <a:t> </a:t>
            </a:r>
            <a:r>
              <a:rPr lang="en-US" b="0" dirty="0" err="1" smtClean="0"/>
              <a:t>Penyuluhan</a:t>
            </a:r>
            <a:r>
              <a:rPr lang="en-US" b="0" dirty="0" smtClean="0"/>
              <a:t> </a:t>
            </a:r>
            <a:r>
              <a:rPr lang="en-US" b="0" dirty="0" err="1" smtClean="0"/>
              <a:t>Kesejahteraan</a:t>
            </a:r>
            <a:r>
              <a:rPr lang="en-US" b="0" dirty="0" smtClean="0"/>
              <a:t> </a:t>
            </a:r>
            <a:r>
              <a:rPr lang="en-US" b="0" dirty="0" err="1" smtClean="0"/>
              <a:t>Sosial</a:t>
            </a:r>
            <a:endParaRPr lang="en-US" b="0" dirty="0"/>
          </a:p>
          <a:p>
            <a:pPr marL="0" indent="0"/>
            <a:r>
              <a:rPr lang="en-US" b="0" dirty="0" smtClean="0"/>
              <a:t>      </a:t>
            </a:r>
            <a:r>
              <a:rPr lang="en-US" b="0" dirty="0"/>
              <a:t> </a:t>
            </a:r>
            <a:r>
              <a:rPr lang="en-US" b="0" dirty="0" smtClean="0"/>
              <a:t>           a.  Honor </a:t>
            </a:r>
            <a:r>
              <a:rPr lang="en-US" b="0" dirty="0" err="1" smtClean="0"/>
              <a:t>tidak</a:t>
            </a:r>
            <a:r>
              <a:rPr lang="en-US" b="0" dirty="0" smtClean="0"/>
              <a:t> </a:t>
            </a:r>
            <a:r>
              <a:rPr lang="en-US" b="0" dirty="0" err="1" smtClean="0"/>
              <a:t>dibayarkan</a:t>
            </a:r>
            <a:r>
              <a:rPr lang="en-US" b="0" dirty="0" smtClean="0"/>
              <a:t> </a:t>
            </a:r>
            <a:r>
              <a:rPr lang="en-US" b="0" dirty="0" err="1" smtClean="0"/>
              <a:t>untuk</a:t>
            </a:r>
            <a:r>
              <a:rPr lang="en-US" b="0" dirty="0" smtClean="0"/>
              <a:t> </a:t>
            </a:r>
            <a:r>
              <a:rPr lang="en-US" b="0" dirty="0" err="1" smtClean="0"/>
              <a:t>relawan</a:t>
            </a:r>
            <a:r>
              <a:rPr lang="en-US" b="0" dirty="0" smtClean="0"/>
              <a:t> </a:t>
            </a:r>
            <a:r>
              <a:rPr lang="en-US" b="0" dirty="0" err="1" smtClean="0"/>
              <a:t>penyuluh</a:t>
            </a:r>
            <a:r>
              <a:rPr lang="en-US" b="0" dirty="0" smtClean="0"/>
              <a:t> </a:t>
            </a:r>
            <a:r>
              <a:rPr lang="en-US" b="0" dirty="0" err="1" smtClean="0"/>
              <a:t>sosial</a:t>
            </a:r>
            <a:r>
              <a:rPr lang="en-US" b="0" dirty="0" smtClean="0"/>
              <a:t> </a:t>
            </a:r>
            <a:r>
              <a:rPr lang="en-US" b="0" dirty="0" err="1" smtClean="0"/>
              <a:t>dikarenakan</a:t>
            </a:r>
            <a:r>
              <a:rPr lang="en-US" b="0" dirty="0" smtClean="0"/>
              <a:t> </a:t>
            </a:r>
            <a:r>
              <a:rPr lang="en-US" b="0" dirty="0" err="1" smtClean="0"/>
              <a:t>pertimbangan</a:t>
            </a:r>
            <a:r>
              <a:rPr lang="en-US" b="0" dirty="0" smtClean="0"/>
              <a:t> </a:t>
            </a:r>
            <a:r>
              <a:rPr lang="en-US" b="0" dirty="0" err="1" smtClean="0"/>
              <a:t>bahwa</a:t>
            </a:r>
            <a:r>
              <a:rPr lang="en-US" b="0" dirty="0" smtClean="0"/>
              <a:t>    	     </a:t>
            </a:r>
            <a:r>
              <a:rPr lang="en-US" b="0" dirty="0" err="1" smtClean="0"/>
              <a:t>relawan</a:t>
            </a:r>
            <a:r>
              <a:rPr lang="en-US" b="0" dirty="0" smtClean="0"/>
              <a:t> </a:t>
            </a:r>
            <a:r>
              <a:rPr lang="en-US" b="0" dirty="0" err="1" smtClean="0"/>
              <a:t>belum</a:t>
            </a:r>
            <a:r>
              <a:rPr lang="en-US" b="0" dirty="0" smtClean="0"/>
              <a:t> </a:t>
            </a:r>
            <a:r>
              <a:rPr lang="en-US" b="0" dirty="0" err="1" smtClean="0"/>
              <a:t>melakukan</a:t>
            </a:r>
            <a:r>
              <a:rPr lang="en-US" b="0" dirty="0" smtClean="0"/>
              <a:t> </a:t>
            </a:r>
            <a:r>
              <a:rPr lang="en-US" b="0" dirty="0" err="1" smtClean="0"/>
              <a:t>kegiatan</a:t>
            </a:r>
            <a:r>
              <a:rPr lang="en-US" b="0" dirty="0" smtClean="0"/>
              <a:t> </a:t>
            </a:r>
            <a:r>
              <a:rPr lang="en-US" b="0" dirty="0" err="1" smtClean="0"/>
              <a:t>penyuluhan</a:t>
            </a:r>
            <a:r>
              <a:rPr lang="en-US" b="0" dirty="0" smtClean="0"/>
              <a:t> di </a:t>
            </a:r>
            <a:r>
              <a:rPr lang="en-US" b="0" dirty="0" err="1" smtClean="0"/>
              <a:t>lapangan</a:t>
            </a:r>
            <a:r>
              <a:rPr lang="en-US" b="0" dirty="0" smtClean="0"/>
              <a:t>.</a:t>
            </a:r>
          </a:p>
          <a:p>
            <a:pPr marL="0" indent="0"/>
            <a:r>
              <a:rPr lang="en-US" b="0" dirty="0"/>
              <a:t> </a:t>
            </a:r>
            <a:r>
              <a:rPr lang="en-US" b="0" dirty="0" smtClean="0"/>
              <a:t>     	b.  </a:t>
            </a:r>
            <a:r>
              <a:rPr lang="en-US" b="0" dirty="0" err="1" smtClean="0"/>
              <a:t>Evisensi</a:t>
            </a:r>
            <a:r>
              <a:rPr lang="en-US" b="0" dirty="0" smtClean="0"/>
              <a:t>  </a:t>
            </a:r>
            <a:r>
              <a:rPr lang="en-US" b="0" dirty="0" err="1" smtClean="0"/>
              <a:t>dana</a:t>
            </a:r>
            <a:r>
              <a:rPr lang="en-US" b="0" dirty="0" smtClean="0"/>
              <a:t> </a:t>
            </a:r>
            <a:r>
              <a:rPr lang="en-US" b="0" dirty="0" err="1" smtClean="0"/>
              <a:t>pakaian</a:t>
            </a:r>
            <a:r>
              <a:rPr lang="en-US" b="0" dirty="0" smtClean="0"/>
              <a:t> </a:t>
            </a:r>
            <a:r>
              <a:rPr lang="en-US" b="0" dirty="0" err="1" smtClean="0"/>
              <a:t>kerja</a:t>
            </a:r>
            <a:r>
              <a:rPr lang="en-US" b="0" dirty="0" smtClean="0"/>
              <a:t> </a:t>
            </a:r>
            <a:r>
              <a:rPr lang="en-US" b="0" dirty="0" err="1" smtClean="0"/>
              <a:t>lapangan</a:t>
            </a:r>
            <a:r>
              <a:rPr lang="en-US" b="0" dirty="0" smtClean="0"/>
              <a:t>.</a:t>
            </a:r>
          </a:p>
          <a:p>
            <a:pPr>
              <a:buAutoNum type="arabicPeriod" startAt="3"/>
            </a:pPr>
            <a:r>
              <a:rPr lang="en-US" b="0" dirty="0" err="1" smtClean="0"/>
              <a:t>Kegiatan</a:t>
            </a:r>
            <a:r>
              <a:rPr lang="en-US" b="0" dirty="0" smtClean="0"/>
              <a:t> </a:t>
            </a:r>
            <a:r>
              <a:rPr lang="en-US" b="0" dirty="0" err="1" smtClean="0"/>
              <a:t>Pelatihan</a:t>
            </a:r>
            <a:r>
              <a:rPr lang="en-US" b="0" dirty="0" smtClean="0"/>
              <a:t> </a:t>
            </a:r>
            <a:r>
              <a:rPr lang="en-US" b="0" dirty="0" err="1" smtClean="0"/>
              <a:t>Dasar</a:t>
            </a:r>
            <a:r>
              <a:rPr lang="en-US" b="0" dirty="0" smtClean="0"/>
              <a:t> PSM se Sumatera Barat, </a:t>
            </a:r>
          </a:p>
          <a:p>
            <a:pPr>
              <a:buAutoNum type="arabicPeriod" startAt="3"/>
            </a:pPr>
            <a:r>
              <a:rPr lang="en-US" b="0" dirty="0" err="1" smtClean="0"/>
              <a:t>Kegiatan</a:t>
            </a:r>
            <a:r>
              <a:rPr lang="en-US" b="0" dirty="0" smtClean="0"/>
              <a:t> </a:t>
            </a:r>
            <a:r>
              <a:rPr lang="en-US" b="0" dirty="0" err="1" smtClean="0"/>
              <a:t>Penguatan</a:t>
            </a:r>
            <a:r>
              <a:rPr lang="en-US" b="0" dirty="0" smtClean="0"/>
              <a:t> </a:t>
            </a:r>
            <a:r>
              <a:rPr lang="en-US" b="0" dirty="0" err="1" smtClean="0"/>
              <a:t>Peran</a:t>
            </a:r>
            <a:r>
              <a:rPr lang="en-US" b="0" dirty="0" smtClean="0"/>
              <a:t> LKS </a:t>
            </a:r>
            <a:r>
              <a:rPr lang="en-US" b="0" dirty="0" err="1" smtClean="0"/>
              <a:t>Posdaya</a:t>
            </a:r>
            <a:r>
              <a:rPr lang="en-US" b="0" dirty="0" smtClean="0"/>
              <a:t> </a:t>
            </a:r>
            <a:r>
              <a:rPr lang="en-US" b="0" dirty="0" err="1" smtClean="0"/>
              <a:t>dalam</a:t>
            </a:r>
            <a:r>
              <a:rPr lang="en-US" b="0" dirty="0" smtClean="0"/>
              <a:t> </a:t>
            </a:r>
            <a:r>
              <a:rPr lang="en-US" b="0" dirty="0" err="1" smtClean="0"/>
              <a:t>Penanggulangan</a:t>
            </a:r>
            <a:r>
              <a:rPr lang="en-US" b="0" dirty="0" smtClean="0"/>
              <a:t> </a:t>
            </a:r>
            <a:r>
              <a:rPr lang="en-US" b="0" dirty="0" err="1" smtClean="0"/>
              <a:t>Kemiskinan</a:t>
            </a:r>
            <a:r>
              <a:rPr lang="en-US" b="0" dirty="0" smtClean="0"/>
              <a:t>:</a:t>
            </a:r>
          </a:p>
          <a:p>
            <a:pPr marL="0" indent="0"/>
            <a:r>
              <a:rPr lang="en-US" b="0" dirty="0"/>
              <a:t> </a:t>
            </a:r>
            <a:r>
              <a:rPr lang="en-US" b="0" dirty="0" smtClean="0"/>
              <a:t>                 </a:t>
            </a:r>
            <a:r>
              <a:rPr lang="en-US" b="0" dirty="0" err="1" smtClean="0"/>
              <a:t>Dalam</a:t>
            </a:r>
            <a:r>
              <a:rPr lang="en-US" b="0" dirty="0" smtClean="0"/>
              <a:t> </a:t>
            </a:r>
            <a:r>
              <a:rPr lang="en-US" b="0" dirty="0" err="1" smtClean="0"/>
              <a:t>pagu</a:t>
            </a:r>
            <a:r>
              <a:rPr lang="en-US" b="0" dirty="0" smtClean="0"/>
              <a:t> </a:t>
            </a:r>
            <a:r>
              <a:rPr lang="en-US" b="0" dirty="0" err="1" smtClean="0"/>
              <a:t>murni</a:t>
            </a:r>
            <a:r>
              <a:rPr lang="en-US" b="0" dirty="0" smtClean="0"/>
              <a:t> </a:t>
            </a:r>
            <a:r>
              <a:rPr lang="en-US" b="0" dirty="0" err="1" smtClean="0"/>
              <a:t>penggantian</a:t>
            </a:r>
            <a:r>
              <a:rPr lang="en-US" b="0" dirty="0" smtClean="0"/>
              <a:t> transport </a:t>
            </a:r>
            <a:r>
              <a:rPr lang="en-US" b="0" dirty="0" err="1" smtClean="0"/>
              <a:t>peserta</a:t>
            </a:r>
            <a:r>
              <a:rPr lang="en-US" b="0" dirty="0" smtClean="0"/>
              <a:t> </a:t>
            </a:r>
            <a:r>
              <a:rPr lang="en-US" b="0" dirty="0" err="1" smtClean="0"/>
              <a:t>indeknya</a:t>
            </a:r>
            <a:r>
              <a:rPr lang="en-US" b="0" dirty="0" smtClean="0"/>
              <a:t> </a:t>
            </a:r>
            <a:r>
              <a:rPr lang="en-US" b="0" dirty="0" err="1" smtClean="0"/>
              <a:t>tidak</a:t>
            </a:r>
            <a:r>
              <a:rPr lang="en-US" b="0" dirty="0" smtClean="0"/>
              <a:t> </a:t>
            </a:r>
            <a:r>
              <a:rPr lang="en-US" b="0" dirty="0" err="1" smtClean="0"/>
              <a:t>sesuai</a:t>
            </a:r>
            <a:r>
              <a:rPr lang="en-US" b="0" dirty="0" smtClean="0"/>
              <a:t> </a:t>
            </a:r>
            <a:r>
              <a:rPr lang="en-US" b="0" dirty="0" err="1" smtClean="0"/>
              <a:t>dengan</a:t>
            </a:r>
            <a:r>
              <a:rPr lang="en-US" b="0" dirty="0" smtClean="0"/>
              <a:t> </a:t>
            </a:r>
            <a:r>
              <a:rPr lang="en-US" b="0" dirty="0" err="1" smtClean="0"/>
              <a:t>Pergub</a:t>
            </a:r>
            <a:r>
              <a:rPr lang="en-US" b="0" dirty="0" smtClean="0"/>
              <a:t>, 	</a:t>
            </a:r>
            <a:r>
              <a:rPr lang="en-US" b="0" dirty="0" err="1" smtClean="0"/>
              <a:t>sudah</a:t>
            </a:r>
            <a:r>
              <a:rPr lang="en-US" b="0" dirty="0" smtClean="0"/>
              <a:t>   </a:t>
            </a:r>
            <a:r>
              <a:rPr lang="en-US" b="0" dirty="0" err="1" smtClean="0"/>
              <a:t>diajukan</a:t>
            </a:r>
            <a:r>
              <a:rPr lang="en-US" b="0" dirty="0" smtClean="0"/>
              <a:t> </a:t>
            </a:r>
            <a:r>
              <a:rPr lang="en-US" b="0" dirty="0" err="1" smtClean="0"/>
              <a:t>diperubahan</a:t>
            </a:r>
            <a:r>
              <a:rPr lang="en-US" b="0" dirty="0" smtClean="0"/>
              <a:t> </a:t>
            </a:r>
            <a:r>
              <a:rPr lang="en-US" b="0" dirty="0" err="1" smtClean="0"/>
              <a:t>namun</a:t>
            </a:r>
            <a:r>
              <a:rPr lang="en-US" b="0" dirty="0" smtClean="0"/>
              <a:t> </a:t>
            </a:r>
            <a:r>
              <a:rPr lang="en-US" b="0" dirty="0" err="1" smtClean="0"/>
              <a:t>tidak</a:t>
            </a:r>
            <a:r>
              <a:rPr lang="en-US" b="0" dirty="0" smtClean="0"/>
              <a:t> </a:t>
            </a:r>
            <a:r>
              <a:rPr lang="en-US" b="0" dirty="0" err="1" smtClean="0"/>
              <a:t>terakomodir</a:t>
            </a:r>
            <a:r>
              <a:rPr lang="en-US" b="0" dirty="0" smtClean="0"/>
              <a:t>, </a:t>
            </a:r>
            <a:r>
              <a:rPr lang="en-US" b="0" dirty="0" err="1" smtClean="0"/>
              <a:t>maka</a:t>
            </a:r>
            <a:r>
              <a:rPr lang="en-US" b="0" dirty="0" smtClean="0"/>
              <a:t> </a:t>
            </a:r>
            <a:r>
              <a:rPr lang="en-US" b="0" dirty="0" err="1" smtClean="0"/>
              <a:t>hanya</a:t>
            </a:r>
            <a:r>
              <a:rPr lang="en-US" b="0" dirty="0" smtClean="0"/>
              <a:t> </a:t>
            </a:r>
            <a:r>
              <a:rPr lang="en-US" b="0" dirty="0" err="1" smtClean="0"/>
              <a:t>dapat</a:t>
            </a:r>
            <a:r>
              <a:rPr lang="en-US" b="0" dirty="0" smtClean="0"/>
              <a:t> </a:t>
            </a:r>
            <a:r>
              <a:rPr lang="en-US" b="0" dirty="0" err="1" smtClean="0"/>
              <a:t>dilakukan</a:t>
            </a:r>
            <a:r>
              <a:rPr lang="en-US" b="0" dirty="0" smtClean="0"/>
              <a:t> </a:t>
            </a:r>
            <a:r>
              <a:rPr lang="en-US" b="0" dirty="0" err="1" smtClean="0"/>
              <a:t>untuk</a:t>
            </a:r>
            <a:r>
              <a:rPr lang="en-US" b="0" dirty="0" smtClean="0"/>
              <a:t> 	5 </a:t>
            </a:r>
            <a:r>
              <a:rPr lang="en-US" b="0" dirty="0" err="1" smtClean="0"/>
              <a:t>lokasi</a:t>
            </a:r>
            <a:r>
              <a:rPr lang="en-US" b="0" dirty="0" smtClean="0"/>
              <a:t> </a:t>
            </a:r>
            <a:r>
              <a:rPr lang="en-US" b="0" dirty="0" err="1" smtClean="0"/>
              <a:t>saja</a:t>
            </a:r>
            <a:r>
              <a:rPr lang="en-US" b="0" dirty="0" smtClean="0"/>
              <a:t>.</a:t>
            </a:r>
          </a:p>
          <a:p>
            <a:pPr>
              <a:buAutoNum type="arabicPeriod" startAt="5"/>
            </a:pPr>
            <a:r>
              <a:rPr lang="en-US" b="0" dirty="0" err="1" smtClean="0"/>
              <a:t>Kegiatan</a:t>
            </a:r>
            <a:r>
              <a:rPr lang="en-US" b="0" dirty="0" smtClean="0"/>
              <a:t> </a:t>
            </a:r>
            <a:r>
              <a:rPr lang="en-US" b="0" dirty="0" err="1" smtClean="0"/>
              <a:t>Penguatan</a:t>
            </a:r>
            <a:r>
              <a:rPr lang="en-US" b="0" dirty="0" smtClean="0"/>
              <a:t> </a:t>
            </a:r>
            <a:r>
              <a:rPr lang="en-US" b="0" dirty="0" err="1" smtClean="0"/>
              <a:t>Kelembagaan</a:t>
            </a:r>
            <a:r>
              <a:rPr lang="en-US" b="0" dirty="0" smtClean="0"/>
              <a:t> LKKS:</a:t>
            </a:r>
          </a:p>
          <a:p>
            <a:pPr marL="0" indent="0"/>
            <a:r>
              <a:rPr lang="en-US" b="0" dirty="0"/>
              <a:t>	</a:t>
            </a:r>
            <a:r>
              <a:rPr lang="en-US" b="0" dirty="0" err="1" smtClean="0"/>
              <a:t>Silpa</a:t>
            </a:r>
            <a:r>
              <a:rPr lang="en-US" b="0" dirty="0" smtClean="0"/>
              <a:t> </a:t>
            </a:r>
            <a:r>
              <a:rPr lang="en-US" b="0" dirty="0" err="1" smtClean="0"/>
              <a:t>perjadin</a:t>
            </a:r>
            <a:r>
              <a:rPr lang="en-US" b="0" dirty="0" smtClean="0"/>
              <a:t> </a:t>
            </a:r>
            <a:r>
              <a:rPr lang="en-US" b="0" dirty="0" err="1" smtClean="0"/>
              <a:t>Konferensi</a:t>
            </a:r>
            <a:r>
              <a:rPr lang="en-US" b="0" dirty="0" smtClean="0"/>
              <a:t> </a:t>
            </a:r>
            <a:r>
              <a:rPr lang="en-US" b="0" dirty="0" err="1" smtClean="0"/>
              <a:t>Nasional</a:t>
            </a:r>
            <a:r>
              <a:rPr lang="en-US" b="0" dirty="0" smtClean="0"/>
              <a:t> </a:t>
            </a:r>
            <a:r>
              <a:rPr lang="en-US" b="0" dirty="0" err="1" smtClean="0"/>
              <a:t>Kesejahteraan</a:t>
            </a:r>
            <a:r>
              <a:rPr lang="en-US" b="0" dirty="0" smtClean="0"/>
              <a:t> </a:t>
            </a:r>
            <a:r>
              <a:rPr lang="en-US" b="0" dirty="0" err="1" smtClean="0"/>
              <a:t>Sosial</a:t>
            </a:r>
            <a:r>
              <a:rPr lang="en-US" b="0" dirty="0" smtClean="0"/>
              <a:t>, yang </a:t>
            </a:r>
            <a:r>
              <a:rPr lang="en-US" b="0" dirty="0" err="1" smtClean="0"/>
              <a:t>ditunda</a:t>
            </a:r>
            <a:r>
              <a:rPr lang="en-US" b="0" dirty="0" smtClean="0"/>
              <a:t> </a:t>
            </a:r>
            <a:r>
              <a:rPr lang="en-US" b="0" dirty="0" err="1" smtClean="0"/>
              <a:t>pelaksanaannya</a:t>
            </a:r>
            <a:r>
              <a:rPr lang="en-US" b="0" dirty="0" smtClean="0"/>
              <a:t> 	</a:t>
            </a:r>
            <a:r>
              <a:rPr lang="en-US" b="0" dirty="0" err="1" smtClean="0"/>
              <a:t>pada</a:t>
            </a:r>
            <a:r>
              <a:rPr lang="en-US" b="0" dirty="0" smtClean="0"/>
              <a:t> </a:t>
            </a:r>
            <a:r>
              <a:rPr lang="en-US" b="0" dirty="0" err="1" smtClean="0"/>
              <a:t>tahun</a:t>
            </a:r>
            <a:r>
              <a:rPr lang="en-US" b="0" dirty="0" smtClean="0"/>
              <a:t> 2020 </a:t>
            </a:r>
            <a:r>
              <a:rPr lang="en-US" b="0" dirty="0" err="1" smtClean="0"/>
              <a:t>karna</a:t>
            </a:r>
            <a:r>
              <a:rPr lang="en-US" b="0" dirty="0" smtClean="0"/>
              <a:t> </a:t>
            </a:r>
            <a:r>
              <a:rPr lang="en-US" b="0" dirty="0" err="1" smtClean="0"/>
              <a:t>pemerintah</a:t>
            </a:r>
            <a:r>
              <a:rPr lang="en-US" b="0" dirty="0" smtClean="0"/>
              <a:t> </a:t>
            </a:r>
            <a:r>
              <a:rPr lang="en-US" b="0" dirty="0" err="1" smtClean="0"/>
              <a:t>Gorontalo</a:t>
            </a:r>
            <a:r>
              <a:rPr lang="en-US" b="0" dirty="0" smtClean="0"/>
              <a:t> </a:t>
            </a:r>
            <a:r>
              <a:rPr lang="en-US" b="0" dirty="0" err="1" smtClean="0"/>
              <a:t>tidak</a:t>
            </a:r>
            <a:r>
              <a:rPr lang="en-US" b="0" dirty="0" smtClean="0"/>
              <a:t> </a:t>
            </a:r>
            <a:r>
              <a:rPr lang="en-US" b="0" dirty="0" err="1" smtClean="0"/>
              <a:t>menyediakan</a:t>
            </a:r>
            <a:r>
              <a:rPr lang="en-US" b="0" dirty="0" smtClean="0"/>
              <a:t> </a:t>
            </a:r>
            <a:r>
              <a:rPr lang="en-US" b="0" dirty="0" err="1" smtClean="0"/>
              <a:t>anggaran</a:t>
            </a:r>
            <a:r>
              <a:rPr lang="en-US" b="0" dirty="0" smtClean="0"/>
              <a:t> </a:t>
            </a:r>
            <a:r>
              <a:rPr lang="en-US" b="0" dirty="0" err="1" smtClean="0"/>
              <a:t>pendukung</a:t>
            </a:r>
            <a:r>
              <a:rPr lang="en-US" b="0" dirty="0" smtClean="0"/>
              <a:t>.</a:t>
            </a:r>
          </a:p>
          <a:p>
            <a:pPr>
              <a:buAutoNum type="arabicPeriod" startAt="5"/>
            </a:pPr>
            <a:endParaRPr lang="en-US" b="0" dirty="0" smtClean="0"/>
          </a:p>
          <a:p>
            <a:pPr>
              <a:buAutoNum type="arabicPeriod"/>
            </a:pPr>
            <a:endParaRPr lang="en-US" dirty="0" smtClean="0"/>
          </a:p>
          <a:p>
            <a:pPr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4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REALISASI BELANJA TAHUN 2019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0653308"/>
              </p:ext>
            </p:extLst>
          </p:nvPr>
        </p:nvGraphicFramePr>
        <p:xfrm>
          <a:off x="892175" y="1100138"/>
          <a:ext cx="8147050" cy="44891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75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9694" y="609600"/>
            <a:ext cx="6986612" cy="1320800"/>
          </a:xfrm>
        </p:spPr>
        <p:txBody>
          <a:bodyPr>
            <a:normAutofit/>
          </a:bodyPr>
          <a:lstStyle/>
          <a:p>
            <a:r>
              <a:rPr lang="id-ID" sz="8000" dirty="0" smtClean="0"/>
              <a:t>TERIMA KASIH</a:t>
            </a:r>
            <a:endParaRPr lang="id-ID" sz="8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64" y="3140968"/>
            <a:ext cx="2705100" cy="1695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080" y="2132856"/>
            <a:ext cx="2476500" cy="184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960" y="3199656"/>
            <a:ext cx="2933700" cy="1562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232" y="2714466"/>
            <a:ext cx="2667000" cy="1714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0999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496" y="260648"/>
            <a:ext cx="9217024" cy="653752"/>
          </a:xfrm>
        </p:spPr>
        <p:txBody>
          <a:bodyPr/>
          <a:lstStyle/>
          <a:p>
            <a:pPr algn="ctr"/>
            <a:r>
              <a:rPr lang="en-US" dirty="0" smtClean="0"/>
              <a:t>RINCIAN </a:t>
            </a:r>
            <a:r>
              <a:rPr lang="en-US" dirty="0" err="1" smtClean="0"/>
              <a:t>Realisasi</a:t>
            </a:r>
            <a:r>
              <a:rPr lang="en-US" dirty="0" smtClean="0"/>
              <a:t>/ program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tahun</a:t>
            </a:r>
            <a:r>
              <a:rPr lang="en-US" dirty="0" smtClean="0"/>
              <a:t> 2019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9888600"/>
              </p:ext>
            </p:extLst>
          </p:nvPr>
        </p:nvGraphicFramePr>
        <p:xfrm>
          <a:off x="266700" y="1033864"/>
          <a:ext cx="9456419" cy="5563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4266155"/>
                <a:gridCol w="1219685"/>
                <a:gridCol w="707474"/>
                <a:gridCol w="1253286"/>
                <a:gridCol w="585031"/>
                <a:gridCol w="1043788"/>
              </a:tblGrid>
              <a:tr h="358964">
                <a:tc rowSpan="2"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No</a:t>
                      </a:r>
                      <a:endParaRPr lang="en-US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200" dirty="0" smtClean="0"/>
                    </a:p>
                    <a:p>
                      <a:pPr algn="ctr"/>
                      <a:r>
                        <a:rPr lang="en-US" sz="1200" dirty="0" smtClean="0"/>
                        <a:t>Program/ </a:t>
                      </a:r>
                      <a:r>
                        <a:rPr lang="en-US" sz="1200" dirty="0" err="1" smtClean="0"/>
                        <a:t>Kegiatan</a:t>
                      </a:r>
                      <a:endParaRPr lang="en-US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r>
                        <a:rPr lang="en-US" sz="1200" dirty="0" err="1" smtClean="0"/>
                        <a:t>Pagu</a:t>
                      </a:r>
                      <a:r>
                        <a:rPr lang="en-US" sz="1200" dirty="0" smtClean="0"/>
                        <a:t> Dana (</a:t>
                      </a:r>
                      <a:r>
                        <a:rPr lang="en-US" sz="1200" dirty="0" err="1" smtClean="0"/>
                        <a:t>Rp</a:t>
                      </a:r>
                      <a:r>
                        <a:rPr lang="en-US" sz="1200" dirty="0" smtClean="0"/>
                        <a:t>)</a:t>
                      </a:r>
                      <a:endParaRPr lang="en-US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Realisasi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r>
                        <a:rPr lang="en-US" sz="1200" dirty="0" err="1" smtClean="0"/>
                        <a:t>Sisa</a:t>
                      </a:r>
                      <a:r>
                        <a:rPr lang="en-US" sz="1200" baseline="0" dirty="0" smtClean="0"/>
                        <a:t> Dana</a:t>
                      </a:r>
                      <a:endParaRPr lang="en-US" sz="1200" dirty="0"/>
                    </a:p>
                  </a:txBody>
                  <a:tcPr/>
                </a:tc>
              </a:tr>
              <a:tr h="265535"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Fisik</a:t>
                      </a:r>
                      <a:r>
                        <a:rPr lang="en-US" sz="1200" baseline="0" dirty="0" smtClean="0"/>
                        <a:t>(%)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Keuangan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%</a:t>
                      </a:r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243407"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I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baseline="0" dirty="0" smtClean="0"/>
                        <a:t>BELANJA  LANGSUNG UMUM</a:t>
                      </a:r>
                      <a:endParaRPr lang="en-US" sz="1050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b="1" dirty="0" smtClean="0"/>
                        <a:t>10.264.495.225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99.93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b="1" dirty="0" smtClean="0"/>
                        <a:t>9.833.037.797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95.80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b="1" dirty="0" smtClean="0"/>
                        <a:t>431.457.428</a:t>
                      </a:r>
                      <a:endParaRPr lang="en-US" sz="1050" b="1" dirty="0"/>
                    </a:p>
                  </a:txBody>
                  <a:tcPr/>
                </a:tc>
              </a:tr>
              <a:tr h="279979"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1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/>
                        <a:t>Pelayanan</a:t>
                      </a:r>
                      <a:r>
                        <a:rPr lang="en-US" sz="1050" b="1" dirty="0" smtClean="0"/>
                        <a:t> </a:t>
                      </a:r>
                      <a:r>
                        <a:rPr lang="en-US" sz="1050" b="1" dirty="0" err="1" smtClean="0"/>
                        <a:t>Administrasi</a:t>
                      </a:r>
                      <a:r>
                        <a:rPr lang="en-US" sz="1050" b="1" baseline="0" dirty="0" smtClean="0"/>
                        <a:t> </a:t>
                      </a:r>
                      <a:r>
                        <a:rPr lang="en-US" sz="1050" b="1" baseline="0" dirty="0" err="1" smtClean="0"/>
                        <a:t>Perkantoran</a:t>
                      </a:r>
                      <a:endParaRPr lang="en-US" sz="1050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b="1" dirty="0" smtClean="0"/>
                        <a:t>5.282.494.196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100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b="1" dirty="0" smtClean="0"/>
                        <a:t>5.048.320.246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/>
                        <a:t>95.57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b="1" dirty="0" smtClean="0"/>
                        <a:t>234.173.950</a:t>
                      </a:r>
                      <a:endParaRPr lang="en-US" sz="1050" b="1" dirty="0"/>
                    </a:p>
                  </a:txBody>
                  <a:tcPr/>
                </a:tc>
              </a:tr>
              <a:tr h="265535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a. </a:t>
                      </a:r>
                      <a:r>
                        <a:rPr lang="en-US" sz="1050" baseline="0" dirty="0" err="1" smtClean="0"/>
                        <a:t>Penyediaan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Jasa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Surat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Menyurat</a:t>
                      </a:r>
                      <a:endParaRPr lang="en-US" sz="105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109.055.140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108.978.940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99.93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76.200</a:t>
                      </a:r>
                      <a:endParaRPr lang="en-US" sz="1050" dirty="0"/>
                    </a:p>
                  </a:txBody>
                  <a:tcPr/>
                </a:tc>
              </a:tr>
              <a:tr h="272911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b. </a:t>
                      </a:r>
                      <a:r>
                        <a:rPr lang="en-US" sz="1050" baseline="0" dirty="0" err="1" smtClean="0"/>
                        <a:t>Penyediaan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Jasa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Komunikasi,Sumber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Daya</a:t>
                      </a:r>
                      <a:r>
                        <a:rPr lang="en-US" sz="1050" baseline="0" dirty="0" smtClean="0"/>
                        <a:t> Air </a:t>
                      </a:r>
                      <a:r>
                        <a:rPr lang="en-US" sz="1050" baseline="0" dirty="0" err="1" smtClean="0"/>
                        <a:t>dan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Listrik</a:t>
                      </a:r>
                      <a:endParaRPr lang="en-US" sz="105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896.379.960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712.302.669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79.46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184.077.291</a:t>
                      </a:r>
                      <a:endParaRPr lang="en-US" sz="1050" dirty="0"/>
                    </a:p>
                  </a:txBody>
                  <a:tcPr/>
                </a:tc>
              </a:tr>
              <a:tr h="250783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c. </a:t>
                      </a:r>
                      <a:r>
                        <a:rPr lang="en-US" sz="1050" baseline="0" dirty="0" err="1" smtClean="0"/>
                        <a:t>Penyediaan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Jasa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Kebersihan</a:t>
                      </a:r>
                      <a:r>
                        <a:rPr lang="en-US" sz="1050" baseline="0" dirty="0" smtClean="0"/>
                        <a:t>, </a:t>
                      </a:r>
                      <a:r>
                        <a:rPr lang="en-US" sz="1050" baseline="0" dirty="0" err="1" smtClean="0"/>
                        <a:t>Pengaman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dan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Sopir</a:t>
                      </a:r>
                      <a:r>
                        <a:rPr lang="en-US" sz="1050" baseline="0" dirty="0" smtClean="0"/>
                        <a:t> Kantor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2.366.336.600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2.347.851.949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99.22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18.484.651</a:t>
                      </a:r>
                      <a:endParaRPr lang="en-US" sz="1050" dirty="0"/>
                    </a:p>
                  </a:txBody>
                  <a:tcPr/>
                </a:tc>
              </a:tr>
              <a:tr h="258159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d. </a:t>
                      </a:r>
                      <a:r>
                        <a:rPr lang="en-US" sz="1050" baseline="0" dirty="0" err="1" smtClean="0"/>
                        <a:t>Penyediaan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Alat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Tulis</a:t>
                      </a:r>
                      <a:r>
                        <a:rPr lang="en-US" sz="1050" baseline="0" dirty="0" smtClean="0"/>
                        <a:t> Kantor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162.111.748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161.747.758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99.78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363.990</a:t>
                      </a:r>
                      <a:endParaRPr lang="en-US" sz="1050" dirty="0"/>
                    </a:p>
                  </a:txBody>
                  <a:tcPr/>
                </a:tc>
              </a:tr>
              <a:tr h="287663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e. </a:t>
                      </a:r>
                      <a:r>
                        <a:rPr lang="en-US" sz="1050" baseline="0" dirty="0" err="1" smtClean="0"/>
                        <a:t>Penyediaan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Komponen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Instalasi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Listrik</a:t>
                      </a:r>
                      <a:r>
                        <a:rPr lang="en-US" sz="1050" baseline="0" dirty="0" smtClean="0"/>
                        <a:t>/ </a:t>
                      </a:r>
                      <a:r>
                        <a:rPr lang="en-US" sz="1050" baseline="0" dirty="0" err="1" smtClean="0"/>
                        <a:t>Penerangan</a:t>
                      </a:r>
                      <a:r>
                        <a:rPr lang="en-US" sz="1050" baseline="0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149.488.070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149.138.218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99.77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349.852</a:t>
                      </a:r>
                      <a:endParaRPr lang="en-US" sz="1050" dirty="0"/>
                    </a:p>
                  </a:txBody>
                  <a:tcPr/>
                </a:tc>
              </a:tr>
              <a:tr h="265535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f. </a:t>
                      </a:r>
                      <a:r>
                        <a:rPr lang="en-US" sz="1050" baseline="0" dirty="0" err="1" smtClean="0"/>
                        <a:t>Penyediaan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Peralatan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Rumah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Tangga</a:t>
                      </a:r>
                      <a:endParaRPr lang="en-US" sz="105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338.038.200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332.027.190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99.22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6.011.010</a:t>
                      </a:r>
                      <a:endParaRPr lang="en-US" sz="1050" dirty="0"/>
                    </a:p>
                  </a:txBody>
                  <a:tcPr/>
                </a:tc>
              </a:tr>
              <a:tr h="272911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g. </a:t>
                      </a:r>
                      <a:r>
                        <a:rPr lang="en-US" sz="1050" baseline="0" dirty="0" err="1" smtClean="0"/>
                        <a:t>Penyediaan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bahan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Bacaan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dan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Peraturan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Perundang-undang</a:t>
                      </a:r>
                      <a:endParaRPr lang="en-US" sz="105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58.216.000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57.416.000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98.63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800.000</a:t>
                      </a:r>
                      <a:endParaRPr lang="en-US" sz="1050" dirty="0"/>
                    </a:p>
                  </a:txBody>
                  <a:tcPr/>
                </a:tc>
              </a:tr>
              <a:tr h="258159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h. </a:t>
                      </a:r>
                      <a:r>
                        <a:rPr lang="en-US" sz="1050" baseline="0" dirty="0" err="1" smtClean="0"/>
                        <a:t>Penyediaaan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Bahan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Logistik</a:t>
                      </a:r>
                      <a:r>
                        <a:rPr lang="en-US" sz="1050" baseline="0" dirty="0" smtClean="0"/>
                        <a:t> Kantor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335.894.884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324.648.140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96.65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11.246.744</a:t>
                      </a:r>
                      <a:endParaRPr lang="en-US" sz="1050" dirty="0"/>
                    </a:p>
                  </a:txBody>
                  <a:tcPr/>
                </a:tc>
              </a:tr>
              <a:tr h="250783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i. </a:t>
                      </a:r>
                      <a:r>
                        <a:rPr lang="en-US" sz="1050" baseline="0" dirty="0" err="1" smtClean="0"/>
                        <a:t>Rapat-rapat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Koordinasi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dan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Konsultasi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ke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Dalam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dan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Luar</a:t>
                      </a:r>
                      <a:r>
                        <a:rPr lang="en-US" sz="1050" baseline="0" dirty="0" smtClean="0"/>
                        <a:t> Daerah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464.902.973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464.208.232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99.85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694.741</a:t>
                      </a:r>
                      <a:endParaRPr lang="en-US" sz="1050" dirty="0"/>
                    </a:p>
                  </a:txBody>
                  <a:tcPr/>
                </a:tc>
              </a:tr>
              <a:tr h="265535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j. </a:t>
                      </a:r>
                      <a:r>
                        <a:rPr lang="en-US" sz="1050" baseline="0" dirty="0" err="1" smtClean="0"/>
                        <a:t>Penyediaan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Jasa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Informasi</a:t>
                      </a:r>
                      <a:r>
                        <a:rPr lang="en-US" sz="1050" baseline="0" dirty="0" smtClean="0"/>
                        <a:t>, </a:t>
                      </a:r>
                      <a:r>
                        <a:rPr lang="en-US" sz="1050" baseline="0" dirty="0" err="1" smtClean="0"/>
                        <a:t>Dokumentasi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dan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Publikasi</a:t>
                      </a:r>
                      <a:endParaRPr lang="en-US" sz="105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37.770.021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34.590.000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91.58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3.180.021</a:t>
                      </a:r>
                      <a:endParaRPr lang="en-US" sz="1050" dirty="0"/>
                    </a:p>
                  </a:txBody>
                  <a:tcPr/>
                </a:tc>
              </a:tr>
              <a:tr h="250783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err="1" smtClean="0"/>
                        <a:t>k.Penyediaan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Jasa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Pembinaan</a:t>
                      </a:r>
                      <a:r>
                        <a:rPr lang="en-US" sz="1050" baseline="0" dirty="0" smtClean="0"/>
                        <a:t> Mental </a:t>
                      </a:r>
                      <a:r>
                        <a:rPr lang="en-US" sz="1050" baseline="0" dirty="0" err="1" smtClean="0"/>
                        <a:t>dan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Fisik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Aparatur</a:t>
                      </a:r>
                      <a:endParaRPr lang="en-US" sz="105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97.422.000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91.402.000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93.82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6.020.000</a:t>
                      </a:r>
                      <a:endParaRPr lang="en-US" sz="1050" dirty="0"/>
                    </a:p>
                  </a:txBody>
                  <a:tcPr/>
                </a:tc>
              </a:tr>
              <a:tr h="295039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aseline="0" dirty="0" smtClean="0"/>
                        <a:t>l. </a:t>
                      </a:r>
                      <a:r>
                        <a:rPr lang="en-US" sz="1050" baseline="0" dirty="0" err="1" smtClean="0"/>
                        <a:t>Penyediaan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Makanan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dan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aseline="0" dirty="0" err="1" smtClean="0"/>
                        <a:t>Minuman</a:t>
                      </a:r>
                      <a:endParaRPr lang="en-US" sz="105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171.132.000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100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168.286.000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98.34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50" dirty="0" smtClean="0"/>
                        <a:t>2.846.000</a:t>
                      </a:r>
                      <a:endParaRPr lang="en-US" sz="1050" dirty="0"/>
                    </a:p>
                  </a:txBody>
                  <a:tcPr/>
                </a:tc>
              </a:tr>
              <a:tr h="295039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2.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Program </a:t>
                      </a:r>
                      <a:r>
                        <a:rPr lang="en-US" sz="1000" b="1" dirty="0" err="1" smtClean="0"/>
                        <a:t>Peningkatan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Sarana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dan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Prasarana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3.381.311.384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99.82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3.258.821.141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96.38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122.490.243</a:t>
                      </a:r>
                      <a:endParaRPr lang="en-US" sz="1000" b="1" dirty="0"/>
                    </a:p>
                  </a:txBody>
                  <a:tcPr/>
                </a:tc>
              </a:tr>
              <a:tr h="250783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a. </a:t>
                      </a:r>
                      <a:r>
                        <a:rPr lang="en-US" sz="1000" dirty="0" err="1" smtClean="0"/>
                        <a:t>Pengadaan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Meubelier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214.000.000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215.350.455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99.70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649.545</a:t>
                      </a:r>
                      <a:endParaRPr lang="en-US" sz="1000" dirty="0"/>
                    </a:p>
                  </a:txBody>
                  <a:tcPr/>
                </a:tc>
              </a:tr>
              <a:tr h="358964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b. </a:t>
                      </a:r>
                      <a:r>
                        <a:rPr lang="en-US" sz="1000" dirty="0" err="1" smtClean="0"/>
                        <a:t>Pengadaan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Komputer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Komputerisasi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247.000.000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244.378.950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98.94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2.621.050</a:t>
                      </a:r>
                      <a:endParaRPr lang="en-US" sz="1000" dirty="0"/>
                    </a:p>
                  </a:txBody>
                  <a:tcPr/>
                </a:tc>
              </a:tr>
              <a:tr h="298152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c. </a:t>
                      </a:r>
                      <a:r>
                        <a:rPr lang="en-US" sz="1000" dirty="0" err="1" smtClean="0"/>
                        <a:t>Pemeliharaan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Rutin</a:t>
                      </a:r>
                      <a:r>
                        <a:rPr lang="en-US" sz="1000" dirty="0" smtClean="0"/>
                        <a:t>/</a:t>
                      </a:r>
                      <a:r>
                        <a:rPr lang="en-US" sz="1000" dirty="0" err="1" smtClean="0"/>
                        <a:t>Berkala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Alat</a:t>
                      </a:r>
                      <a:r>
                        <a:rPr lang="en-US" sz="1000" baseline="0" dirty="0" smtClean="0"/>
                        <a:t> Studio, </a:t>
                      </a:r>
                      <a:r>
                        <a:rPr lang="en-US" sz="1000" baseline="0" dirty="0" err="1" smtClean="0"/>
                        <a:t>Alat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Komunikasi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12.450.000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12.450.000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695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0478957"/>
              </p:ext>
            </p:extLst>
          </p:nvPr>
        </p:nvGraphicFramePr>
        <p:xfrm>
          <a:off x="200025" y="333375"/>
          <a:ext cx="9505951" cy="5991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095"/>
                <a:gridCol w="4213860"/>
                <a:gridCol w="1135380"/>
                <a:gridCol w="693420"/>
                <a:gridCol w="1181100"/>
                <a:gridCol w="701040"/>
                <a:gridCol w="1202056"/>
              </a:tblGrid>
              <a:tr h="370840">
                <a:tc rowSpan="2">
                  <a:txBody>
                    <a:bodyPr/>
                    <a:lstStyle/>
                    <a:p>
                      <a:endParaRPr lang="en-US" sz="1100" dirty="0" smtClean="0"/>
                    </a:p>
                    <a:p>
                      <a:r>
                        <a:rPr lang="en-US" sz="1100" dirty="0" smtClean="0"/>
                        <a:t>No</a:t>
                      </a:r>
                      <a:endParaRPr lang="en-US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100" dirty="0" smtClean="0"/>
                    </a:p>
                    <a:p>
                      <a:pPr algn="ctr"/>
                      <a:r>
                        <a:rPr lang="en-US" sz="1100" dirty="0" smtClean="0"/>
                        <a:t>Program/ </a:t>
                      </a:r>
                      <a:r>
                        <a:rPr lang="en-US" sz="1100" dirty="0" err="1" smtClean="0"/>
                        <a:t>Kegiatan</a:t>
                      </a:r>
                      <a:endParaRPr lang="en-US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100" dirty="0" smtClean="0"/>
                    </a:p>
                    <a:p>
                      <a:r>
                        <a:rPr lang="en-US" sz="1100" dirty="0" err="1" smtClean="0"/>
                        <a:t>Pagu</a:t>
                      </a:r>
                      <a:r>
                        <a:rPr lang="en-US" sz="1100" dirty="0" smtClean="0"/>
                        <a:t> Dana (</a:t>
                      </a:r>
                      <a:r>
                        <a:rPr lang="en-US" sz="1100" dirty="0" err="1" smtClean="0"/>
                        <a:t>Rp</a:t>
                      </a:r>
                      <a:r>
                        <a:rPr lang="en-US" sz="1100" dirty="0" smtClean="0"/>
                        <a:t>)</a:t>
                      </a:r>
                      <a:endParaRPr 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Realisasi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100" dirty="0" smtClean="0"/>
                    </a:p>
                    <a:p>
                      <a:pPr algn="ctr"/>
                      <a:r>
                        <a:rPr lang="en-US" sz="1100" dirty="0" err="1" smtClean="0"/>
                        <a:t>Sisa</a:t>
                      </a:r>
                      <a:r>
                        <a:rPr lang="en-US" sz="1100" dirty="0" smtClean="0"/>
                        <a:t> Dana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 smtClean="0"/>
                        <a:t>Fisik</a:t>
                      </a:r>
                      <a:r>
                        <a:rPr lang="en-US" sz="1000" dirty="0" smtClean="0"/>
                        <a:t> (%)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 smtClean="0"/>
                        <a:t>Keuangan</a:t>
                      </a:r>
                      <a:r>
                        <a:rPr lang="en-US" sz="1000" dirty="0" smtClean="0"/>
                        <a:t> (</a:t>
                      </a:r>
                      <a:r>
                        <a:rPr lang="en-US" sz="1000" dirty="0" err="1" smtClean="0"/>
                        <a:t>Rp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%</a:t>
                      </a:r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288925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d. </a:t>
                      </a:r>
                      <a:r>
                        <a:rPr lang="en-US" sz="1000" dirty="0" err="1" smtClean="0"/>
                        <a:t>Pemeliharaan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Rutin</a:t>
                      </a:r>
                      <a:r>
                        <a:rPr lang="en-US" sz="1000" baseline="0" dirty="0" smtClean="0"/>
                        <a:t>/ </a:t>
                      </a:r>
                      <a:r>
                        <a:rPr lang="en-US" sz="1000" baseline="0" dirty="0" err="1" smtClean="0"/>
                        <a:t>berkala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Gedung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kantor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419.040.000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417.274.320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99.58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1.765.680</a:t>
                      </a:r>
                      <a:endParaRPr lang="en-US" sz="1000" dirty="0"/>
                    </a:p>
                  </a:txBody>
                  <a:tcPr/>
                </a:tc>
              </a:tr>
              <a:tr h="28194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e. </a:t>
                      </a:r>
                      <a:r>
                        <a:rPr lang="en-US" sz="1000" dirty="0" err="1" smtClean="0"/>
                        <a:t>Pemeliharaan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rutin</a:t>
                      </a:r>
                      <a:r>
                        <a:rPr lang="en-US" sz="1000" dirty="0" smtClean="0"/>
                        <a:t>/ </a:t>
                      </a:r>
                      <a:r>
                        <a:rPr lang="en-US" sz="1000" dirty="0" err="1" smtClean="0"/>
                        <a:t>berkala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kendaraan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Dinas</a:t>
                      </a:r>
                      <a:r>
                        <a:rPr lang="en-US" sz="1000" dirty="0" smtClean="0"/>
                        <a:t>/ </a:t>
                      </a:r>
                      <a:r>
                        <a:rPr lang="en-US" sz="1000" dirty="0" err="1" smtClean="0"/>
                        <a:t>Operasional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419.071.584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371.182.522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88.57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47.889.062</a:t>
                      </a:r>
                      <a:endParaRPr lang="en-US" sz="1000" dirty="0"/>
                    </a:p>
                  </a:txBody>
                  <a:tcPr/>
                </a:tc>
              </a:tr>
              <a:tr h="28194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f. </a:t>
                      </a:r>
                      <a:r>
                        <a:rPr lang="en-US" sz="1000" dirty="0" err="1" smtClean="0"/>
                        <a:t>Pemeliharaan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rutin</a:t>
                      </a:r>
                      <a:r>
                        <a:rPr lang="en-US" sz="1000" dirty="0" smtClean="0"/>
                        <a:t>/  </a:t>
                      </a:r>
                      <a:r>
                        <a:rPr lang="en-US" sz="1000" dirty="0" err="1" smtClean="0"/>
                        <a:t>berkala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Komputer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jaringan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komputerisasi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76.510.000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76.469.353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99.95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40.647</a:t>
                      </a:r>
                      <a:endParaRPr lang="en-US" sz="1000" dirty="0"/>
                    </a:p>
                  </a:txBody>
                  <a:tcPr/>
                </a:tc>
              </a:tr>
              <a:tr h="25908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g. </a:t>
                      </a:r>
                      <a:r>
                        <a:rPr lang="en-US" sz="1000" dirty="0" err="1" smtClean="0"/>
                        <a:t>Rehabilitasi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Sedang</a:t>
                      </a:r>
                      <a:r>
                        <a:rPr lang="en-US" sz="1000" dirty="0" smtClean="0"/>
                        <a:t>/ </a:t>
                      </a:r>
                      <a:r>
                        <a:rPr lang="en-US" sz="1000" dirty="0" err="1" smtClean="0"/>
                        <a:t>Berat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Gedung</a:t>
                      </a:r>
                      <a:r>
                        <a:rPr lang="en-US" sz="1000" dirty="0" smtClean="0"/>
                        <a:t> Kantor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1.148.000.000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1.126.682.000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98.14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21.318.000</a:t>
                      </a:r>
                      <a:endParaRPr lang="en-US" sz="1000" dirty="0"/>
                    </a:p>
                  </a:txBody>
                  <a:tcPr/>
                </a:tc>
              </a:tr>
              <a:tr h="28194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h. </a:t>
                      </a:r>
                      <a:r>
                        <a:rPr lang="en-US" sz="1000" dirty="0" err="1" smtClean="0"/>
                        <a:t>Pemeliharaan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Rutin</a:t>
                      </a:r>
                      <a:r>
                        <a:rPr lang="en-US" sz="1000" dirty="0" smtClean="0"/>
                        <a:t>/ </a:t>
                      </a:r>
                      <a:r>
                        <a:rPr lang="en-US" sz="1000" dirty="0" err="1" smtClean="0"/>
                        <a:t>Berkala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Instalasi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jaringan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76.913.000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74.340.540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96.66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2.572.460</a:t>
                      </a:r>
                      <a:endParaRPr lang="en-US" sz="1000" dirty="0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i. </a:t>
                      </a:r>
                      <a:r>
                        <a:rPr lang="en-US" sz="1000" dirty="0" err="1" smtClean="0"/>
                        <a:t>Pemeliharaan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Rutin</a:t>
                      </a:r>
                      <a:r>
                        <a:rPr lang="en-US" sz="1000" dirty="0" smtClean="0"/>
                        <a:t> /</a:t>
                      </a:r>
                      <a:r>
                        <a:rPr lang="en-US" sz="1000" dirty="0" err="1" smtClean="0"/>
                        <a:t>Berkala</a:t>
                      </a:r>
                      <a:r>
                        <a:rPr lang="en-US" sz="1000" dirty="0" smtClean="0"/>
                        <a:t> Mobil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Jabatan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22.2550.000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73.39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15.221.087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67.50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7.328.913</a:t>
                      </a:r>
                      <a:endParaRPr lang="en-US" sz="1000" dirty="0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j. </a:t>
                      </a:r>
                      <a:r>
                        <a:rPr lang="en-US" sz="1000" dirty="0" err="1" smtClean="0"/>
                        <a:t>Pengadaan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Kendaraan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Dinas</a:t>
                      </a:r>
                      <a:r>
                        <a:rPr lang="en-US" sz="1000" baseline="0" dirty="0" smtClean="0"/>
                        <a:t>/ </a:t>
                      </a:r>
                      <a:r>
                        <a:rPr lang="en-US" sz="1000" baseline="0" dirty="0" err="1" smtClean="0"/>
                        <a:t>Operasional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275.000.000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245.068.250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89.12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29.931.750</a:t>
                      </a:r>
                      <a:endParaRPr lang="en-US" sz="1000" dirty="0"/>
                    </a:p>
                  </a:txBody>
                  <a:tcPr/>
                </a:tc>
              </a:tr>
              <a:tr h="29718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k. </a:t>
                      </a:r>
                      <a:r>
                        <a:rPr lang="en-US" sz="1000" dirty="0" err="1" smtClean="0"/>
                        <a:t>Pengadaan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Peralatan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Perlengkapan</a:t>
                      </a:r>
                      <a:r>
                        <a:rPr lang="en-US" sz="1000" dirty="0" smtClean="0"/>
                        <a:t> Kantor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349.460.800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344.715.664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98.64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4.745.136</a:t>
                      </a:r>
                      <a:endParaRPr lang="en-US" sz="1000" dirty="0"/>
                    </a:p>
                  </a:txBody>
                  <a:tcPr/>
                </a:tc>
              </a:tr>
              <a:tr h="28194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l. </a:t>
                      </a:r>
                      <a:r>
                        <a:rPr lang="en-US" sz="1000" dirty="0" err="1" smtClean="0"/>
                        <a:t>Pemeliharaan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rutin</a:t>
                      </a:r>
                      <a:r>
                        <a:rPr lang="en-US" sz="1000" dirty="0" smtClean="0"/>
                        <a:t>/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berkala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Peralatan</a:t>
                      </a:r>
                      <a:r>
                        <a:rPr lang="en-US" sz="1000" baseline="0" dirty="0" smtClean="0"/>
                        <a:t>/</a:t>
                      </a:r>
                      <a:r>
                        <a:rPr lang="en-US" sz="1000" baseline="0" dirty="0" err="1" smtClean="0"/>
                        <a:t>Perlengkapan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Gedung</a:t>
                      </a:r>
                      <a:r>
                        <a:rPr lang="en-US" sz="1000" baseline="0" dirty="0" smtClean="0"/>
                        <a:t> Kantor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52.796.000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49.168.000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93.13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3.628.000</a:t>
                      </a:r>
                      <a:endParaRPr lang="en-US" sz="1000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m. </a:t>
                      </a:r>
                      <a:r>
                        <a:rPr lang="en-US" sz="1000" dirty="0" err="1" smtClean="0"/>
                        <a:t>Pemelihatraan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rutin</a:t>
                      </a:r>
                      <a:r>
                        <a:rPr lang="en-US" sz="1000" dirty="0" smtClean="0"/>
                        <a:t>/  </a:t>
                      </a:r>
                      <a:r>
                        <a:rPr lang="en-US" sz="1000" dirty="0" err="1" smtClean="0"/>
                        <a:t>berkala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Monumen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Bngunan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Sejarah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66.520.000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66.520.000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d. </a:t>
                      </a:r>
                      <a:r>
                        <a:rPr lang="en-US" sz="1000" dirty="0" err="1" smtClean="0"/>
                        <a:t>Sosialisasi</a:t>
                      </a:r>
                      <a:r>
                        <a:rPr lang="en-US" sz="1000" dirty="0" smtClean="0"/>
                        <a:t> Program </a:t>
                      </a:r>
                      <a:r>
                        <a:rPr lang="en-US" sz="1000" dirty="0" err="1" smtClean="0"/>
                        <a:t>Penangan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Anak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Bermasalah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dengan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Hukum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69.672.500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68.762.500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98.69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910.000</a:t>
                      </a:r>
                      <a:endParaRPr lang="en-US" sz="1000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2.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err="1" smtClean="0"/>
                        <a:t>Pembinaan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Anak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Terlantar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6.907.798.435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99.99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6.808.100.117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98.56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99.698.318</a:t>
                      </a:r>
                      <a:endParaRPr lang="en-US" sz="1000" b="1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a. </a:t>
                      </a:r>
                      <a:r>
                        <a:rPr lang="en-US" sz="1000" dirty="0" err="1" smtClean="0"/>
                        <a:t>Biaya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Pendidikan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Klien</a:t>
                      </a:r>
                      <a:r>
                        <a:rPr lang="en-US" sz="1000" dirty="0" smtClean="0"/>
                        <a:t> (Tri </a:t>
                      </a:r>
                      <a:r>
                        <a:rPr lang="en-US" sz="1000" dirty="0" err="1" smtClean="0"/>
                        <a:t>Murni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315.486.300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284.095.000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90.05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31.391.300</a:t>
                      </a:r>
                      <a:endParaRPr lang="en-US" sz="1000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b. Tim PIPA (</a:t>
                      </a:r>
                      <a:r>
                        <a:rPr lang="en-US" sz="1000" dirty="0" err="1" smtClean="0"/>
                        <a:t>Pertimbangan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Izin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Pengangkatan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Anak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50.931.100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44.894.100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88.15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6.037.000</a:t>
                      </a:r>
                      <a:endParaRPr lang="en-US" sz="1000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c. </a:t>
                      </a:r>
                      <a:r>
                        <a:rPr lang="en-US" sz="1000" dirty="0" err="1" smtClean="0"/>
                        <a:t>Pengadaan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Kelengkapan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Llien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924.063.625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906.461.500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98.10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17.602.125</a:t>
                      </a:r>
                      <a:endParaRPr lang="en-US" sz="1000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d. </a:t>
                      </a:r>
                      <a:r>
                        <a:rPr lang="en-US" sz="1000" dirty="0" err="1" smtClean="0"/>
                        <a:t>Penyediaan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Obat-obatan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Dokter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Pakai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habis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26.452.000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26.452.000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e. </a:t>
                      </a:r>
                      <a:r>
                        <a:rPr lang="en-US" sz="900" dirty="0" err="1" smtClean="0"/>
                        <a:t>Pelatihan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Keterampilan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dan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Praktek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Belajar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bagi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Anak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Terlantar</a:t>
                      </a:r>
                      <a:r>
                        <a:rPr lang="en-US" sz="900" dirty="0" smtClean="0"/>
                        <a:t> (PSAABR)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dirty="0" smtClean="0"/>
                        <a:t>549.634.652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100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dirty="0" smtClean="0"/>
                        <a:t>546.851.600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99.49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dirty="0" smtClean="0"/>
                        <a:t>2.783.052</a:t>
                      </a:r>
                      <a:endParaRPr lang="en-US" sz="900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f. </a:t>
                      </a:r>
                      <a:r>
                        <a:rPr lang="en-US" sz="1000" dirty="0" err="1" smtClean="0"/>
                        <a:t>Seleksi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Penerimaan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Calon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Kelayan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45530.000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42.817.415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94.04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2.712.585</a:t>
                      </a:r>
                      <a:endParaRPr lang="en-US" sz="1000" dirty="0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g. </a:t>
                      </a:r>
                      <a:r>
                        <a:rPr lang="en-US" sz="1000" dirty="0" err="1" smtClean="0"/>
                        <a:t>Penyediaan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bahan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Pendidikan</a:t>
                      </a:r>
                      <a:r>
                        <a:rPr lang="en-US" sz="1000" dirty="0" smtClean="0"/>
                        <a:t> (PSAABR Budi </a:t>
                      </a:r>
                      <a:r>
                        <a:rPr lang="en-US" sz="1000" dirty="0" err="1" smtClean="0"/>
                        <a:t>Utama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205.360.000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205.360.000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49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5503535"/>
              </p:ext>
            </p:extLst>
          </p:nvPr>
        </p:nvGraphicFramePr>
        <p:xfrm>
          <a:off x="272480" y="260648"/>
          <a:ext cx="9542080" cy="627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83"/>
                <a:gridCol w="3970177"/>
                <a:gridCol w="1242060"/>
                <a:gridCol w="723900"/>
                <a:gridCol w="1280160"/>
                <a:gridCol w="670560"/>
                <a:gridCol w="123444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en-US" sz="1100" dirty="0" smtClean="0"/>
                    </a:p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100" dirty="0" smtClean="0"/>
                    </a:p>
                    <a:p>
                      <a:pPr algn="ctr"/>
                      <a:r>
                        <a:rPr lang="en-US" sz="1100" dirty="0" err="1" smtClean="0"/>
                        <a:t>Prpgram</a:t>
                      </a:r>
                      <a:r>
                        <a:rPr lang="en-US" sz="1100" dirty="0" smtClean="0"/>
                        <a:t>/ </a:t>
                      </a:r>
                      <a:r>
                        <a:rPr lang="en-US" sz="1100" dirty="0" err="1" smtClean="0"/>
                        <a:t>Kegiatan</a:t>
                      </a:r>
                      <a:endParaRPr lang="en-US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100" dirty="0" smtClean="0"/>
                    </a:p>
                    <a:p>
                      <a:pPr algn="ctr"/>
                      <a:r>
                        <a:rPr lang="en-US" sz="1100" dirty="0" err="1" smtClean="0"/>
                        <a:t>Pagu</a:t>
                      </a:r>
                      <a:r>
                        <a:rPr lang="en-US" sz="1100" dirty="0" smtClean="0"/>
                        <a:t> Dana  (</a:t>
                      </a:r>
                      <a:r>
                        <a:rPr lang="en-US" sz="1100" dirty="0" err="1" smtClean="0"/>
                        <a:t>Rp</a:t>
                      </a:r>
                      <a:r>
                        <a:rPr lang="en-US" sz="1100" dirty="0" smtClean="0"/>
                        <a:t>)</a:t>
                      </a:r>
                      <a:endParaRPr 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Realisasi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100" dirty="0" smtClean="0"/>
                    </a:p>
                    <a:p>
                      <a:pPr algn="ctr"/>
                      <a:r>
                        <a:rPr lang="en-US" sz="1100" dirty="0" err="1" smtClean="0"/>
                        <a:t>Sisa</a:t>
                      </a:r>
                      <a:r>
                        <a:rPr lang="en-US" sz="1100" baseline="0" dirty="0" smtClean="0"/>
                        <a:t> Dana (</a:t>
                      </a:r>
                      <a:r>
                        <a:rPr lang="en-US" sz="1100" baseline="0" dirty="0" err="1" smtClean="0"/>
                        <a:t>Rp</a:t>
                      </a:r>
                      <a:r>
                        <a:rPr lang="en-US" sz="1100" baseline="0" dirty="0" smtClean="0"/>
                        <a:t>)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Fisik</a:t>
                      </a:r>
                      <a:r>
                        <a:rPr lang="en-US" sz="1100" dirty="0" smtClean="0"/>
                        <a:t> (%)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Keuangan</a:t>
                      </a:r>
                      <a:r>
                        <a:rPr lang="en-US" sz="1100" dirty="0" smtClean="0"/>
                        <a:t> (</a:t>
                      </a:r>
                      <a:r>
                        <a:rPr lang="en-US" sz="1100" dirty="0" err="1" smtClean="0"/>
                        <a:t>Rp</a:t>
                      </a:r>
                      <a:r>
                        <a:rPr lang="en-US" sz="1100" dirty="0" smtClean="0"/>
                        <a:t>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%</a:t>
                      </a:r>
                      <a:endParaRPr 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3.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Program </a:t>
                      </a:r>
                      <a:r>
                        <a:rPr lang="en-US" sz="1100" b="1" dirty="0" err="1" smtClean="0"/>
                        <a:t>Peningkatan</a:t>
                      </a:r>
                      <a:r>
                        <a:rPr lang="en-US" sz="1100" b="1" dirty="0" smtClean="0"/>
                        <a:t> </a:t>
                      </a:r>
                      <a:r>
                        <a:rPr lang="en-US" sz="1100" b="1" dirty="0" err="1" smtClean="0"/>
                        <a:t>Disiplin</a:t>
                      </a:r>
                      <a:r>
                        <a:rPr lang="en-US" sz="1100" b="1" dirty="0" smtClean="0"/>
                        <a:t> </a:t>
                      </a:r>
                      <a:r>
                        <a:rPr lang="en-US" sz="1100" b="1" dirty="0" err="1" smtClean="0"/>
                        <a:t>Aparatur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151.200.000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100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122.018.900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80.70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29.181.100</a:t>
                      </a:r>
                      <a:endParaRPr lang="en-US" sz="11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a. </a:t>
                      </a:r>
                      <a:r>
                        <a:rPr lang="en-US" sz="1100" dirty="0" err="1" smtClean="0"/>
                        <a:t>Pengadaan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Pakaian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Dinas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Beserta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Kelengkapannya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151.200.000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122.018.900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80.70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29.181.100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4.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Program </a:t>
                      </a:r>
                      <a:r>
                        <a:rPr lang="en-US" sz="1100" b="1" dirty="0" err="1" smtClean="0"/>
                        <a:t>Peningkatan</a:t>
                      </a:r>
                      <a:r>
                        <a:rPr lang="en-US" sz="1100" b="1" dirty="0" smtClean="0"/>
                        <a:t> </a:t>
                      </a:r>
                      <a:r>
                        <a:rPr lang="en-US" sz="1100" b="1" dirty="0" err="1" smtClean="0"/>
                        <a:t>Kapasitas</a:t>
                      </a:r>
                      <a:r>
                        <a:rPr lang="en-US" sz="1100" b="1" dirty="0" smtClean="0"/>
                        <a:t> </a:t>
                      </a:r>
                      <a:r>
                        <a:rPr lang="en-US" sz="1100" b="1" dirty="0" err="1" smtClean="0"/>
                        <a:t>Sumber</a:t>
                      </a:r>
                      <a:r>
                        <a:rPr lang="en-US" sz="1100" b="1" dirty="0" smtClean="0"/>
                        <a:t> </a:t>
                      </a:r>
                      <a:r>
                        <a:rPr lang="en-US" sz="1100" b="1" dirty="0" err="1" smtClean="0"/>
                        <a:t>Daya</a:t>
                      </a:r>
                      <a:r>
                        <a:rPr lang="en-US" sz="1100" b="1" dirty="0" smtClean="0"/>
                        <a:t> </a:t>
                      </a:r>
                      <a:r>
                        <a:rPr lang="en-US" sz="1100" b="1" dirty="0" err="1" smtClean="0"/>
                        <a:t>Aparatur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57.266.000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100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54.359.100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94.92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2.906.900</a:t>
                      </a:r>
                      <a:endParaRPr lang="en-US" sz="11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a. </a:t>
                      </a:r>
                      <a:r>
                        <a:rPr lang="en-US" sz="1100" dirty="0" err="1" smtClean="0"/>
                        <a:t>Bimbingan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Teknis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Implementasi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Peraturan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Perundang</a:t>
                      </a:r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57.266.000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54.359.100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94.92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2.906.900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5.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err="1" smtClean="0"/>
                        <a:t>Peningkatan</a:t>
                      </a:r>
                      <a:r>
                        <a:rPr lang="en-US" sz="1100" b="1" dirty="0" smtClean="0"/>
                        <a:t> </a:t>
                      </a:r>
                      <a:r>
                        <a:rPr lang="en-US" sz="1100" b="1" dirty="0" err="1" smtClean="0"/>
                        <a:t>Pengembangan</a:t>
                      </a:r>
                      <a:r>
                        <a:rPr lang="en-US" sz="1100" b="1" dirty="0" smtClean="0"/>
                        <a:t> </a:t>
                      </a:r>
                      <a:r>
                        <a:rPr lang="en-US" sz="1100" b="1" dirty="0" err="1" smtClean="0"/>
                        <a:t>Sistem</a:t>
                      </a:r>
                      <a:r>
                        <a:rPr lang="en-US" sz="1100" b="1" dirty="0" smtClean="0"/>
                        <a:t> </a:t>
                      </a:r>
                      <a:r>
                        <a:rPr lang="en-US" sz="1100" b="1" dirty="0" err="1" smtClean="0"/>
                        <a:t>Pelaporan</a:t>
                      </a:r>
                      <a:r>
                        <a:rPr lang="en-US" sz="1100" b="1" dirty="0" smtClean="0"/>
                        <a:t> </a:t>
                      </a:r>
                      <a:r>
                        <a:rPr lang="en-US" sz="1100" b="1" dirty="0" err="1" smtClean="0"/>
                        <a:t>Capaian</a:t>
                      </a:r>
                      <a:r>
                        <a:rPr lang="en-US" sz="1100" b="1" dirty="0" smtClean="0"/>
                        <a:t> </a:t>
                      </a:r>
                      <a:r>
                        <a:rPr lang="en-US" sz="1100" b="1" dirty="0" err="1" smtClean="0"/>
                        <a:t>Kinerja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1.392.223.645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99.95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1.349.518.410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96.93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42.705.235</a:t>
                      </a:r>
                      <a:endParaRPr lang="en-US" sz="11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a. </a:t>
                      </a:r>
                      <a:r>
                        <a:rPr lang="en-US" sz="1100" dirty="0" err="1" smtClean="0"/>
                        <a:t>Penyusunan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Perencanaan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dan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Penganggaran</a:t>
                      </a:r>
                      <a:r>
                        <a:rPr lang="en-US" sz="1100" dirty="0" smtClean="0"/>
                        <a:t> SKPD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318.265.395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314.632.920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98.86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3.632.475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b. </a:t>
                      </a:r>
                      <a:r>
                        <a:rPr lang="en-US" sz="1100" dirty="0" err="1" smtClean="0"/>
                        <a:t>Penatausahaan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Keuangan</a:t>
                      </a:r>
                      <a:r>
                        <a:rPr lang="en-US" sz="1100" dirty="0" smtClean="0"/>
                        <a:t> SKPD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583.290.250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575.898.650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98.73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7.391.600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c. </a:t>
                      </a:r>
                      <a:r>
                        <a:rPr lang="en-US" sz="1100" dirty="0" err="1" smtClean="0"/>
                        <a:t>Penyusunan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Laporan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Capaian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Kinerja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dan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Ikhtisar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Realisasi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38.051.400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38.051.400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d. Monitoring </a:t>
                      </a:r>
                      <a:r>
                        <a:rPr lang="en-US" sz="1100" dirty="0" err="1" smtClean="0"/>
                        <a:t>dan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Evaluasi</a:t>
                      </a:r>
                      <a:r>
                        <a:rPr lang="en-US" sz="1100" dirty="0" smtClean="0"/>
                        <a:t> Program </a:t>
                      </a:r>
                      <a:r>
                        <a:rPr lang="en-US" sz="1100" dirty="0" err="1" smtClean="0"/>
                        <a:t>dan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Kegiatan</a:t>
                      </a:r>
                      <a:r>
                        <a:rPr lang="en-US" sz="1100" dirty="0" smtClean="0"/>
                        <a:t> SKPD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132.989.050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132.476.202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99.61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512.848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e. </a:t>
                      </a:r>
                      <a:r>
                        <a:rPr lang="en-US" sz="1100" dirty="0" err="1" smtClean="0"/>
                        <a:t>Penyusunan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Sinergitas</a:t>
                      </a:r>
                      <a:r>
                        <a:rPr lang="en-US" sz="1100" dirty="0" smtClean="0"/>
                        <a:t> Program </a:t>
                      </a:r>
                      <a:r>
                        <a:rPr lang="en-US" sz="1100" dirty="0" err="1" smtClean="0"/>
                        <a:t>antar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Kab</a:t>
                      </a:r>
                      <a:r>
                        <a:rPr lang="en-US" sz="1100" dirty="0" smtClean="0"/>
                        <a:t>/Kota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111.629.750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111.541.750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99.92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88.000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f. </a:t>
                      </a:r>
                      <a:r>
                        <a:rPr lang="en-US" sz="1100" dirty="0" err="1" smtClean="0"/>
                        <a:t>Pengelolaan</a:t>
                      </a:r>
                      <a:r>
                        <a:rPr lang="en-US" sz="1100" dirty="0" smtClean="0"/>
                        <a:t>,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aseline="0" dirty="0" err="1" smtClean="0"/>
                        <a:t>Pengawasan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aseline="0" dirty="0" err="1" smtClean="0"/>
                        <a:t>dan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aseline="0" dirty="0" err="1" smtClean="0"/>
                        <a:t>Pengendalian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aseline="0" dirty="0" err="1" smtClean="0"/>
                        <a:t>Aset</a:t>
                      </a:r>
                      <a:r>
                        <a:rPr lang="en-US" sz="1100" baseline="0" dirty="0" smtClean="0"/>
                        <a:t> SKPD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207.997.800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99.66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176.917.488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85.06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31.080.312</a:t>
                      </a:r>
                      <a:endParaRPr lang="en-US" sz="1100" dirty="0"/>
                    </a:p>
                  </a:txBody>
                  <a:tcPr/>
                </a:tc>
              </a:tr>
              <a:tr h="2916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II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BELANJA LANGSUNG WAJIB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89.526.406.175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99.66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82..391.916.544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92.03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7.134.489.631</a:t>
                      </a:r>
                      <a:endParaRPr lang="en-US" sz="1100" b="1" dirty="0"/>
                    </a:p>
                  </a:txBody>
                  <a:tcPr/>
                </a:tc>
              </a:tr>
              <a:tr h="2916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1.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err="1" smtClean="0"/>
                        <a:t>Pelayanan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baseline="0" dirty="0" err="1" smtClean="0"/>
                        <a:t>dan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baseline="0" dirty="0" err="1" smtClean="0"/>
                        <a:t>Rehabilitasi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baseline="0" dirty="0" err="1" smtClean="0"/>
                        <a:t>Kesejahteraan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baseline="0" dirty="0" err="1" smtClean="0"/>
                        <a:t>Sosial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293.159.750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99.85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235.279.450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80.26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/>
                        <a:t>57.880.300</a:t>
                      </a:r>
                      <a:endParaRPr lang="en-US" sz="1100" b="1" dirty="0"/>
                    </a:p>
                  </a:txBody>
                  <a:tcPr/>
                </a:tc>
              </a:tr>
              <a:tr h="291648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a.. </a:t>
                      </a:r>
                      <a:r>
                        <a:rPr lang="en-US" sz="1100" dirty="0" err="1" smtClean="0"/>
                        <a:t>Bimbingan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teknis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Satuan</a:t>
                      </a:r>
                      <a:r>
                        <a:rPr lang="en-US" sz="1100" dirty="0" smtClean="0"/>
                        <a:t> Bhakti </a:t>
                      </a:r>
                      <a:r>
                        <a:rPr lang="en-US" sz="1100" dirty="0" err="1" smtClean="0"/>
                        <a:t>Pekerja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Sosial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68.120.000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64.368.600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94.49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3.752.000</a:t>
                      </a:r>
                      <a:endParaRPr lang="en-US" sz="1100" dirty="0"/>
                    </a:p>
                  </a:txBody>
                  <a:tcPr/>
                </a:tc>
              </a:tr>
              <a:tr h="291648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b. </a:t>
                      </a:r>
                      <a:r>
                        <a:rPr lang="en-US" sz="1100" dirty="0" err="1" smtClean="0"/>
                        <a:t>Sosialisasi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Kegiatan</a:t>
                      </a:r>
                      <a:r>
                        <a:rPr lang="en-US" sz="1100" dirty="0" smtClean="0"/>
                        <a:t> Unit </a:t>
                      </a:r>
                      <a:r>
                        <a:rPr lang="en-US" sz="1100" dirty="0" err="1" smtClean="0"/>
                        <a:t>Institusi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Layanan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Sosial</a:t>
                      </a:r>
                      <a:r>
                        <a:rPr lang="en-US" sz="1100" dirty="0" smtClean="0"/>
                        <a:t> (UILS)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27.063.150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25.783.150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95.27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1.280.000</a:t>
                      </a:r>
                      <a:endParaRPr lang="en-US" sz="1100" dirty="0"/>
                    </a:p>
                  </a:txBody>
                  <a:tcPr/>
                </a:tc>
              </a:tr>
              <a:tr h="291648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c. </a:t>
                      </a:r>
                      <a:r>
                        <a:rPr lang="en-US" sz="1100" dirty="0" err="1" smtClean="0"/>
                        <a:t>Rujukan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Penyandang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Masalah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Kesejahteraan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err="1" smtClean="0"/>
                        <a:t>Sosial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128.303.500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99.66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76.365.200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59.52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 smtClean="0"/>
                        <a:t>51.938.300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967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9723120"/>
              </p:ext>
            </p:extLst>
          </p:nvPr>
        </p:nvGraphicFramePr>
        <p:xfrm>
          <a:off x="273050" y="260350"/>
          <a:ext cx="9432927" cy="6033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850"/>
                <a:gridCol w="4213860"/>
                <a:gridCol w="1242060"/>
                <a:gridCol w="708660"/>
                <a:gridCol w="1059180"/>
                <a:gridCol w="609600"/>
                <a:gridCol w="1148717"/>
              </a:tblGrid>
              <a:tr h="370840">
                <a:tc rowSpan="2">
                  <a:txBody>
                    <a:bodyPr/>
                    <a:lstStyle/>
                    <a:p>
                      <a:endParaRPr lang="en-US" sz="1000" dirty="0" smtClean="0"/>
                    </a:p>
                    <a:p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000" dirty="0" smtClean="0"/>
                    </a:p>
                    <a:p>
                      <a:pPr algn="ctr"/>
                      <a:r>
                        <a:rPr lang="en-US" sz="1000" dirty="0" smtClean="0"/>
                        <a:t>Program/ </a:t>
                      </a:r>
                      <a:r>
                        <a:rPr lang="en-US" sz="1000" dirty="0" err="1" smtClean="0"/>
                        <a:t>Kegiatan</a:t>
                      </a:r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000" dirty="0" smtClean="0"/>
                    </a:p>
                    <a:p>
                      <a:r>
                        <a:rPr lang="en-US" sz="1000" dirty="0" err="1" smtClean="0"/>
                        <a:t>Pagu</a:t>
                      </a:r>
                      <a:r>
                        <a:rPr lang="en-US" sz="1000" dirty="0" smtClean="0"/>
                        <a:t> Dana (</a:t>
                      </a:r>
                      <a:r>
                        <a:rPr lang="en-US" sz="1000" dirty="0" err="1" smtClean="0"/>
                        <a:t>Rp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000" dirty="0" err="1" smtClean="0"/>
                        <a:t>Realisasi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000" dirty="0" smtClean="0"/>
                    </a:p>
                    <a:p>
                      <a:pPr algn="ctr"/>
                      <a:r>
                        <a:rPr lang="en-US" sz="1000" dirty="0" err="1" smtClean="0"/>
                        <a:t>Sisa</a:t>
                      </a:r>
                      <a:r>
                        <a:rPr lang="en-US" sz="1000" dirty="0" smtClean="0"/>
                        <a:t> Dana</a:t>
                      </a:r>
                      <a:endParaRPr lang="en-US" sz="10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/>
                        <a:t>Fisik</a:t>
                      </a:r>
                      <a:r>
                        <a:rPr lang="en-US" sz="1000" dirty="0" smtClean="0"/>
                        <a:t> (%)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/>
                        <a:t>Keuangan</a:t>
                      </a:r>
                      <a:r>
                        <a:rPr lang="en-US" sz="1000" dirty="0" smtClean="0"/>
                        <a:t> (</a:t>
                      </a:r>
                      <a:r>
                        <a:rPr lang="en-US" sz="1000" dirty="0" err="1" smtClean="0"/>
                        <a:t>Rp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%</a:t>
                      </a:r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27051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h.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Pendidikan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dan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Pelatihan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bagi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Penghuni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Panti</a:t>
                      </a:r>
                      <a:r>
                        <a:rPr lang="en-US" sz="1000" baseline="0" dirty="0" smtClean="0"/>
                        <a:t> (PSAABR Budi </a:t>
                      </a:r>
                      <a:r>
                        <a:rPr lang="en-US" sz="1000" baseline="0" dirty="0" err="1" smtClean="0"/>
                        <a:t>Utama</a:t>
                      </a:r>
                      <a:r>
                        <a:rPr lang="en-US" sz="1000" baseline="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250.850.000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250.150.000.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99.72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700.000</a:t>
                      </a:r>
                      <a:endParaRPr lang="en-US" sz="1000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i. </a:t>
                      </a:r>
                      <a:r>
                        <a:rPr lang="en-US" sz="1000" dirty="0" err="1" smtClean="0"/>
                        <a:t>Rapat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Koordinasi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Pelayanan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Rehabilitasi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Kesos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Anak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160.536.500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156.474.500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4.062.000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j. </a:t>
                      </a:r>
                      <a:r>
                        <a:rPr lang="en-US" sz="1000" dirty="0" err="1" smtClean="0"/>
                        <a:t>Pengadaan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Makanan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Minuman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3.125.711.688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3.124.986.368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99.98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725.320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k. </a:t>
                      </a:r>
                      <a:r>
                        <a:rPr lang="en-US" sz="1000" dirty="0" err="1" smtClean="0"/>
                        <a:t>Pelatihan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Keterampilan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Praktek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Belajar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bagi</a:t>
                      </a:r>
                      <a:r>
                        <a:rPr lang="en-US" sz="1000" dirty="0" smtClean="0"/>
                        <a:t> AT (PSBR </a:t>
                      </a:r>
                      <a:r>
                        <a:rPr lang="en-US" sz="1000" dirty="0" err="1" smtClean="0"/>
                        <a:t>Harapan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755.780.020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723.897.084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95.78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31.882.936</a:t>
                      </a:r>
                      <a:endParaRPr lang="en-US" sz="1000" dirty="0"/>
                    </a:p>
                  </a:txBody>
                  <a:tcPr/>
                </a:tc>
              </a:tr>
              <a:tr h="25908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l. </a:t>
                      </a:r>
                      <a:r>
                        <a:rPr lang="en-US" sz="1000" dirty="0" err="1" smtClean="0"/>
                        <a:t>Sehari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Bersama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Anak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40.441.500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40.441.500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m. </a:t>
                      </a:r>
                      <a:r>
                        <a:rPr lang="en-US" sz="1000" dirty="0" err="1" smtClean="0"/>
                        <a:t>Pendidikan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Pelatihan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bagi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Penghuni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Panti</a:t>
                      </a:r>
                      <a:r>
                        <a:rPr lang="en-US" sz="1000" dirty="0" smtClean="0"/>
                        <a:t> (PSAA Tri </a:t>
                      </a:r>
                      <a:r>
                        <a:rPr lang="en-US" sz="1000" dirty="0" err="1" smtClean="0"/>
                        <a:t>Murni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457.021.050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455.219.050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99.61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1.802.000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3.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err="1" smtClean="0"/>
                        <a:t>Pembinaan</a:t>
                      </a:r>
                      <a:r>
                        <a:rPr lang="en-US" sz="1000" b="1" dirty="0" smtClean="0"/>
                        <a:t> Para </a:t>
                      </a:r>
                      <a:r>
                        <a:rPr lang="en-US" sz="1000" b="1" dirty="0" err="1" smtClean="0"/>
                        <a:t>Penyandang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Cacat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dan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Eks</a:t>
                      </a:r>
                      <a:r>
                        <a:rPr lang="en-US" sz="1000" b="1" dirty="0" smtClean="0"/>
                        <a:t> Trauma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3.267.522.575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100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3.206.132.993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98.12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61.389.582</a:t>
                      </a:r>
                      <a:endParaRPr lang="en-US" sz="1000" b="1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a. </a:t>
                      </a:r>
                      <a:r>
                        <a:rPr lang="en-US" sz="1000" dirty="0" err="1" smtClean="0"/>
                        <a:t>Penyediaan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Bahan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Obat-obatan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Dokter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Pakai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habis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21.601.800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21.576.500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99.88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25.300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b. </a:t>
                      </a:r>
                      <a:r>
                        <a:rPr lang="en-US" sz="1000" dirty="0" err="1" smtClean="0"/>
                        <a:t>Rehabilitasi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Sosial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terhadap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Penyandang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Disabilitas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melalui</a:t>
                      </a:r>
                      <a:r>
                        <a:rPr lang="en-US" sz="1000" dirty="0" smtClean="0"/>
                        <a:t> LBK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113.422.850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112.380.350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99.08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1.042.500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c. </a:t>
                      </a:r>
                      <a:r>
                        <a:rPr lang="en-US" sz="1000" dirty="0" err="1" smtClean="0"/>
                        <a:t>Biaya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Kelengkapan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Klien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272.755.479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271.760.000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99.64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995.479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d. </a:t>
                      </a:r>
                      <a:r>
                        <a:rPr lang="en-US" sz="1000" dirty="0" err="1" smtClean="0"/>
                        <a:t>Pemberian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Penghargaan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Bagi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Tokoh</a:t>
                      </a:r>
                      <a:r>
                        <a:rPr lang="en-US" sz="1000" dirty="0" smtClean="0"/>
                        <a:t> yang </a:t>
                      </a:r>
                      <a:r>
                        <a:rPr lang="en-US" sz="1000" dirty="0" err="1" smtClean="0"/>
                        <a:t>peduli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pada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Peny</a:t>
                      </a:r>
                      <a:r>
                        <a:rPr lang="en-US" sz="1000" dirty="0" smtClean="0"/>
                        <a:t>. </a:t>
                      </a:r>
                      <a:r>
                        <a:rPr lang="en-US" sz="1000" dirty="0" err="1" smtClean="0"/>
                        <a:t>Disabilitas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83.103.000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76.572.900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92.14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6.530.100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e. </a:t>
                      </a:r>
                      <a:r>
                        <a:rPr lang="en-US" sz="1000" dirty="0" err="1" smtClean="0"/>
                        <a:t>Pendayagunaan</a:t>
                      </a:r>
                      <a:r>
                        <a:rPr lang="en-US" sz="1000" dirty="0" smtClean="0"/>
                        <a:t> Para </a:t>
                      </a:r>
                      <a:r>
                        <a:rPr lang="en-US" sz="1000" dirty="0" err="1" smtClean="0"/>
                        <a:t>Penyandang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Disabilitas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733.732.779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698.145.300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95.15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35.587.479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f. </a:t>
                      </a:r>
                      <a:r>
                        <a:rPr lang="en-US" sz="1000" dirty="0" err="1" smtClean="0"/>
                        <a:t>Pendidikan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Pelatihan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bagi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Penyandang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Disabilitas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445.528.267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440.965.000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98.98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4.563.267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g. </a:t>
                      </a:r>
                      <a:r>
                        <a:rPr lang="en-US" sz="1000" dirty="0" err="1" smtClean="0"/>
                        <a:t>Penguatan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Motivasi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Penyandang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Disabilitas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22.130.130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22.130.130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h. </a:t>
                      </a:r>
                      <a:r>
                        <a:rPr lang="en-US" sz="1000" dirty="0" err="1" smtClean="0"/>
                        <a:t>Bimbingan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Sosial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bagi</a:t>
                      </a:r>
                      <a:r>
                        <a:rPr lang="en-US" sz="1000" dirty="0" smtClean="0"/>
                        <a:t> PSM/ TKSK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132.559.500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121.357.873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91.55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11.201.627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i. </a:t>
                      </a:r>
                      <a:r>
                        <a:rPr lang="en-US" sz="1000" dirty="0" err="1" smtClean="0"/>
                        <a:t>Pengadaan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makanan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minuman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1.442.688.770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1.441.244.970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99.90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1.443.800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4. 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err="1" smtClean="0"/>
                        <a:t>Pembinaan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Panti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Lanjut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Usia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Terlantar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2.760.876.034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100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2.746.948.462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99.50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13.927.572</a:t>
                      </a:r>
                      <a:endParaRPr lang="en-US" sz="1000" b="1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a. </a:t>
                      </a:r>
                      <a:r>
                        <a:rPr lang="en-US" sz="1000" dirty="0" err="1" smtClean="0"/>
                        <a:t>Penyediaan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Bahan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Obat-obatan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Alat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Dokter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Pakai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habis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67.973.900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67.973.900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b. </a:t>
                      </a:r>
                      <a:r>
                        <a:rPr lang="en-US" sz="1000" dirty="0" err="1" smtClean="0"/>
                        <a:t>Biaya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Jasa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Penguburan</a:t>
                      </a:r>
                      <a:r>
                        <a:rPr lang="en-US" sz="1000" dirty="0" smtClean="0"/>
                        <a:t>/ </a:t>
                      </a:r>
                      <a:r>
                        <a:rPr lang="en-US" sz="1000" dirty="0" err="1" smtClean="0"/>
                        <a:t>Pemulangan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Klien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37.000.000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37.000.000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c. </a:t>
                      </a:r>
                      <a:r>
                        <a:rPr lang="en-US" sz="1000" dirty="0" err="1" smtClean="0"/>
                        <a:t>Lanjut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Usia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Berkreasi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40.194.600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40.194.600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d.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Pendidikan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dan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Pelatihan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bagi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Penghuni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Panti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Jompo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647.933.476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637.670.484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98.42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10.262.992</a:t>
                      </a:r>
                      <a:endParaRPr 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997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3844368"/>
              </p:ext>
            </p:extLst>
          </p:nvPr>
        </p:nvGraphicFramePr>
        <p:xfrm>
          <a:off x="273050" y="181293"/>
          <a:ext cx="9432927" cy="61585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470"/>
                <a:gridCol w="4259580"/>
                <a:gridCol w="1127760"/>
                <a:gridCol w="731520"/>
                <a:gridCol w="1173480"/>
                <a:gridCol w="632460"/>
                <a:gridCol w="1049657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en-US" sz="1000" dirty="0" smtClean="0"/>
                    </a:p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000" dirty="0" smtClean="0"/>
                    </a:p>
                    <a:p>
                      <a:pPr algn="ctr"/>
                      <a:r>
                        <a:rPr lang="en-US" sz="1000" dirty="0" smtClean="0"/>
                        <a:t>Program / </a:t>
                      </a:r>
                      <a:r>
                        <a:rPr lang="en-US" sz="1000" dirty="0" err="1" smtClean="0"/>
                        <a:t>Kegiatan</a:t>
                      </a:r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000" dirty="0" smtClean="0"/>
                    </a:p>
                    <a:p>
                      <a:r>
                        <a:rPr lang="en-US" sz="1000" dirty="0" err="1" smtClean="0"/>
                        <a:t>Pagu</a:t>
                      </a:r>
                      <a:r>
                        <a:rPr lang="en-US" sz="1000" dirty="0" smtClean="0"/>
                        <a:t> Dana (</a:t>
                      </a:r>
                      <a:r>
                        <a:rPr lang="en-US" sz="1000" dirty="0" err="1" smtClean="0"/>
                        <a:t>Rp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000" dirty="0" err="1" smtClean="0"/>
                        <a:t>Realisasi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000" dirty="0" smtClean="0"/>
                    </a:p>
                    <a:p>
                      <a:pPr algn="ctr"/>
                      <a:r>
                        <a:rPr lang="en-US" sz="1000" dirty="0" err="1" smtClean="0"/>
                        <a:t>Sisa</a:t>
                      </a:r>
                      <a:r>
                        <a:rPr lang="en-US" sz="1000" dirty="0" smtClean="0"/>
                        <a:t> Dana</a:t>
                      </a:r>
                      <a:endParaRPr lang="en-US" sz="10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/>
                        <a:t>Fisik</a:t>
                      </a:r>
                      <a:r>
                        <a:rPr lang="en-US" sz="1000" dirty="0" smtClean="0"/>
                        <a:t> (%)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Keuangan</a:t>
                      </a:r>
                      <a:r>
                        <a:rPr lang="en-US" sz="1000" dirty="0" smtClean="0"/>
                        <a:t> (</a:t>
                      </a:r>
                      <a:r>
                        <a:rPr lang="en-US" sz="1000" dirty="0" err="1" smtClean="0"/>
                        <a:t>Rp</a:t>
                      </a:r>
                      <a:r>
                        <a:rPr lang="en-US" sz="10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%</a:t>
                      </a:r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235267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e. </a:t>
                      </a:r>
                      <a:r>
                        <a:rPr lang="en-US" sz="1000" dirty="0" err="1" smtClean="0"/>
                        <a:t>Biaya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Kelengkapan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Klien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Panti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Jompo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395.190.420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393.623.600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99.60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1.566.820</a:t>
                      </a:r>
                      <a:endParaRPr lang="en-US" sz="1000" dirty="0"/>
                    </a:p>
                  </a:txBody>
                  <a:tcPr/>
                </a:tc>
              </a:tr>
              <a:tr h="250507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f. </a:t>
                      </a:r>
                      <a:r>
                        <a:rPr lang="en-US" sz="1000" dirty="0" err="1" smtClean="0"/>
                        <a:t>Biaya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Makanan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Minuman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Klien</a:t>
                      </a:r>
                      <a:r>
                        <a:rPr lang="en-US" sz="1000" dirty="0" smtClean="0"/>
                        <a:t> di </a:t>
                      </a:r>
                      <a:r>
                        <a:rPr lang="en-US" sz="1000" dirty="0" err="1" smtClean="0"/>
                        <a:t>panti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Jompo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1.572.583.638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1.570.485.878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99.87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2.097.760</a:t>
                      </a:r>
                      <a:endParaRPr lang="en-US" sz="1000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5.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err="1" smtClean="0"/>
                        <a:t>Pembinaan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Eks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Penyandang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Penyakit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Sosial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904.957.700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99.89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903.682.156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99.86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1.275.544</a:t>
                      </a:r>
                      <a:endParaRPr lang="en-US" sz="1000" b="1" dirty="0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a. </a:t>
                      </a:r>
                      <a:r>
                        <a:rPr lang="en-US" sz="1000" dirty="0" err="1" smtClean="0"/>
                        <a:t>Pengadaan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Kelengkapan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Klien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118.600.000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118.600.000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b. </a:t>
                      </a:r>
                      <a:r>
                        <a:rPr lang="en-US" sz="1000" dirty="0" err="1" smtClean="0"/>
                        <a:t>Biaya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Obat-obatan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Dokter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pakai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habis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22.492.000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22.492.000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/>
                </a:tc>
              </a:tr>
              <a:tr h="25908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c. </a:t>
                      </a:r>
                      <a:r>
                        <a:rPr lang="en-US" sz="1000" dirty="0" err="1" smtClean="0"/>
                        <a:t>Pengadaan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makanan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minuman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409.364.200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99.76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408.168.656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99.71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1.195.544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d. </a:t>
                      </a:r>
                      <a:r>
                        <a:rPr lang="en-US" sz="1000" dirty="0" err="1" smtClean="0"/>
                        <a:t>Pendidikan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dan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Pelatihan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ketderampilan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Berusaha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Bagi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Eks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Penyandang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354.501.500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354.421.500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99.98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80.000</a:t>
                      </a:r>
                      <a:endParaRPr lang="en-US" sz="1000" dirty="0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6.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err="1" smtClean="0"/>
                        <a:t>Pemberdayaan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Kelembagaan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Kesejahteraan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Sosial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10.815.873.972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97.35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9.307.887.224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86.06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1.507.986.748</a:t>
                      </a:r>
                      <a:endParaRPr lang="en-US" sz="1000" b="1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a.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Kapasitas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Bagi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Pengurus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Karang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Taruna</a:t>
                      </a:r>
                      <a:r>
                        <a:rPr lang="en-US" sz="1000" b="0" dirty="0" smtClean="0"/>
                        <a:t> se </a:t>
                      </a:r>
                      <a:r>
                        <a:rPr lang="en-US" sz="1000" b="0" dirty="0" err="1" smtClean="0"/>
                        <a:t>Sumbar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5.980.745.000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99.84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5.422.098.600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90.66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558.655.400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b. </a:t>
                      </a:r>
                      <a:r>
                        <a:rPr lang="en-US" sz="1000" b="0" dirty="0" err="1" smtClean="0"/>
                        <a:t>Penilaian</a:t>
                      </a:r>
                      <a:r>
                        <a:rPr lang="en-US" sz="1000" b="0" dirty="0" smtClean="0"/>
                        <a:t> PSKS (KT, </a:t>
                      </a:r>
                      <a:r>
                        <a:rPr lang="en-US" sz="1000" b="0" dirty="0" err="1" smtClean="0"/>
                        <a:t>Orsos</a:t>
                      </a:r>
                      <a:r>
                        <a:rPr lang="en-US" sz="1000" b="0" dirty="0" smtClean="0"/>
                        <a:t>, PSM, TKSK) </a:t>
                      </a:r>
                      <a:r>
                        <a:rPr lang="en-US" sz="1000" b="0" dirty="0" err="1" smtClean="0"/>
                        <a:t>Berprestasi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Tk.Sumbar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87.181.000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86.224.000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98.90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957.000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c. </a:t>
                      </a:r>
                      <a:r>
                        <a:rPr lang="en-US" sz="1000" b="0" dirty="0" err="1" smtClean="0"/>
                        <a:t>Pertemuan</a:t>
                      </a:r>
                      <a:r>
                        <a:rPr lang="en-US" sz="1000" b="0" dirty="0" smtClean="0"/>
                        <a:t> Forum </a:t>
                      </a:r>
                      <a:r>
                        <a:rPr lang="en-US" sz="1000" b="0" dirty="0" err="1" smtClean="0"/>
                        <a:t>Komunikasi</a:t>
                      </a:r>
                      <a:r>
                        <a:rPr lang="en-US" sz="1000" b="0" dirty="0" smtClean="0"/>
                        <a:t> PSM se </a:t>
                      </a:r>
                      <a:r>
                        <a:rPr lang="en-US" sz="1000" b="0" dirty="0" err="1" smtClean="0"/>
                        <a:t>Sumbar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50.798.000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50.798.000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-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d.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Kapasitas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Bagi</a:t>
                      </a:r>
                      <a:r>
                        <a:rPr lang="en-US" sz="1000" b="0" dirty="0" smtClean="0"/>
                        <a:t> TKSK se </a:t>
                      </a:r>
                      <a:r>
                        <a:rPr lang="en-US" sz="1000" b="0" dirty="0" err="1" smtClean="0"/>
                        <a:t>Sumbar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97.956.000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82.69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80.996.000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82.69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16.960.000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e. KSN Expo </a:t>
                      </a:r>
                      <a:r>
                        <a:rPr lang="en-US" sz="1000" b="0" dirty="0" err="1" smtClean="0"/>
                        <a:t>dan</a:t>
                      </a:r>
                      <a:r>
                        <a:rPr lang="en-US" sz="1000" b="0" dirty="0" smtClean="0"/>
                        <a:t> Award (</a:t>
                      </a:r>
                      <a:r>
                        <a:rPr lang="en-US" sz="1000" b="0" dirty="0" err="1" smtClean="0"/>
                        <a:t>Dalam</a:t>
                      </a:r>
                      <a:r>
                        <a:rPr lang="en-US" sz="1000" b="0" dirty="0" smtClean="0"/>
                        <a:t> HKSN)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22.106.000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71.08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10.183.500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46.07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11.922.500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f. </a:t>
                      </a:r>
                      <a:r>
                        <a:rPr lang="en-US" sz="1000" b="0" dirty="0" err="1" smtClean="0"/>
                        <a:t>Pelatihan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Lanjutan</a:t>
                      </a:r>
                      <a:r>
                        <a:rPr lang="en-US" sz="1000" b="0" dirty="0" smtClean="0"/>
                        <a:t> PSM se </a:t>
                      </a:r>
                      <a:r>
                        <a:rPr lang="en-US" sz="1000" b="0" dirty="0" err="1" smtClean="0"/>
                        <a:t>Sumbar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369.973.250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349.680.150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94.51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20.293.100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g. </a:t>
                      </a:r>
                      <a:r>
                        <a:rPr lang="en-US" sz="1000" b="0" dirty="0" err="1" smtClean="0"/>
                        <a:t>Penguatan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Nilai-Nilai</a:t>
                      </a:r>
                      <a:r>
                        <a:rPr lang="en-US" sz="1000" b="0" dirty="0" smtClean="0"/>
                        <a:t> KSN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133.730.200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133.730.200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-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h.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Jejaringan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Kerja</a:t>
                      </a:r>
                      <a:r>
                        <a:rPr lang="en-US" sz="1000" b="0" dirty="0" smtClean="0"/>
                        <a:t> LKS /</a:t>
                      </a:r>
                      <a:r>
                        <a:rPr lang="en-US" sz="1000" b="0" dirty="0" err="1" smtClean="0"/>
                        <a:t>Orsos</a:t>
                      </a:r>
                      <a:r>
                        <a:rPr lang="en-US" sz="1000" b="0" baseline="0" dirty="0" smtClean="0"/>
                        <a:t> se </a:t>
                      </a:r>
                      <a:r>
                        <a:rPr lang="en-US" sz="1000" b="0" baseline="0" dirty="0" err="1" smtClean="0"/>
                        <a:t>Smbar</a:t>
                      </a:r>
                      <a:r>
                        <a:rPr lang="en-US" sz="1000" b="0" baseline="0" dirty="0" smtClean="0"/>
                        <a:t> </a:t>
                      </a:r>
                      <a:r>
                        <a:rPr lang="en-US" sz="1000" b="0" baseline="0" dirty="0" err="1" smtClean="0"/>
                        <a:t>dlm</a:t>
                      </a:r>
                      <a:r>
                        <a:rPr lang="en-US" sz="1000" b="0" baseline="0" dirty="0" smtClean="0"/>
                        <a:t> </a:t>
                      </a:r>
                      <a:r>
                        <a:rPr lang="en-US" sz="1000" b="0" baseline="0" dirty="0" err="1" smtClean="0"/>
                        <a:t>Akreditasi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93.930.500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88.05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79.988.300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85.16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13.942.200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i. </a:t>
                      </a:r>
                      <a:r>
                        <a:rPr lang="en-US" sz="1000" b="0" dirty="0" err="1" smtClean="0"/>
                        <a:t>Penguatan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Peran</a:t>
                      </a:r>
                      <a:r>
                        <a:rPr lang="en-US" sz="1000" b="0" dirty="0" smtClean="0"/>
                        <a:t> LKS </a:t>
                      </a:r>
                      <a:r>
                        <a:rPr lang="en-US" sz="1000" b="0" dirty="0" err="1" smtClean="0"/>
                        <a:t>Posdaya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389.425.000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98.77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265.781.000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68.25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123.644.000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j. </a:t>
                      </a:r>
                      <a:r>
                        <a:rPr lang="en-US" sz="1000" b="0" dirty="0" err="1" smtClean="0"/>
                        <a:t>Penguatan</a:t>
                      </a:r>
                      <a:r>
                        <a:rPr lang="en-US" sz="1000" b="0" dirty="0" smtClean="0"/>
                        <a:t> LKKS </a:t>
                      </a:r>
                      <a:r>
                        <a:rPr lang="en-US" sz="1000" b="0" dirty="0" err="1" smtClean="0"/>
                        <a:t>Provinsi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dan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Kab</a:t>
                      </a:r>
                      <a:r>
                        <a:rPr lang="en-US" sz="1000" b="0" dirty="0" smtClean="0"/>
                        <a:t>/Kota se </a:t>
                      </a:r>
                      <a:r>
                        <a:rPr lang="en-US" sz="1000" b="0" dirty="0" err="1" smtClean="0"/>
                        <a:t>Sumbar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577.328.926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486.315.200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84.24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91.013.726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k. </a:t>
                      </a:r>
                      <a:r>
                        <a:rPr lang="en-US" sz="1000" b="0" dirty="0" err="1" smtClean="0"/>
                        <a:t>Penyuluhan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Kesejahteraan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Sosial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1.076.376.096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97.62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769.449.324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71.49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306.926.772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l. Forum </a:t>
                      </a:r>
                      <a:r>
                        <a:rPr lang="en-US" sz="1000" b="0" dirty="0" err="1" smtClean="0"/>
                        <a:t>Komunikasi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Pengurus</a:t>
                      </a:r>
                      <a:r>
                        <a:rPr lang="en-US" sz="1000" b="0" dirty="0" smtClean="0"/>
                        <a:t> KT se </a:t>
                      </a:r>
                      <a:r>
                        <a:rPr lang="en-US" sz="1000" b="0" dirty="0" err="1" smtClean="0"/>
                        <a:t>Sumbar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54.550.000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54.550.000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-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m. </a:t>
                      </a:r>
                      <a:r>
                        <a:rPr lang="en-US" sz="1000" b="0" dirty="0" err="1" smtClean="0"/>
                        <a:t>Pelatihan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Dasar</a:t>
                      </a:r>
                      <a:r>
                        <a:rPr lang="en-US" sz="1000" b="0" dirty="0" smtClean="0"/>
                        <a:t> PSM se </a:t>
                      </a:r>
                      <a:r>
                        <a:rPr lang="en-US" sz="1000" b="0" dirty="0" err="1" smtClean="0"/>
                        <a:t>Sumbar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1.463.324.000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1.129.293.950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77.17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334.030.050</a:t>
                      </a:r>
                      <a:endParaRPr lang="en-US" sz="1000" b="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n. </a:t>
                      </a:r>
                      <a:r>
                        <a:rPr lang="en-US" sz="1000" b="0" dirty="0" err="1" smtClean="0"/>
                        <a:t>Penguatan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Peran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Pilar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dalam</a:t>
                      </a:r>
                      <a:r>
                        <a:rPr lang="en-US" sz="1000" b="0" baseline="0" dirty="0" smtClean="0"/>
                        <a:t> </a:t>
                      </a:r>
                      <a:r>
                        <a:rPr lang="en-US" sz="1000" b="0" baseline="0" dirty="0" err="1" smtClean="0"/>
                        <a:t>Penyelenggaraan</a:t>
                      </a:r>
                      <a:r>
                        <a:rPr lang="en-US" sz="1000" b="0" baseline="0" dirty="0" smtClean="0"/>
                        <a:t> </a:t>
                      </a:r>
                      <a:r>
                        <a:rPr lang="en-US" sz="1000" b="0" baseline="0" dirty="0" err="1" smtClean="0"/>
                        <a:t>Kesos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361.578.000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340.976.000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94.30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20.602.000</a:t>
                      </a:r>
                      <a:endParaRPr lang="en-US" sz="10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390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7830646"/>
              </p:ext>
            </p:extLst>
          </p:nvPr>
        </p:nvGraphicFramePr>
        <p:xfrm>
          <a:off x="273050" y="333375"/>
          <a:ext cx="9432927" cy="6064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330"/>
                <a:gridCol w="3756660"/>
                <a:gridCol w="1310640"/>
                <a:gridCol w="845820"/>
                <a:gridCol w="1242060"/>
                <a:gridCol w="693420"/>
                <a:gridCol w="1102997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en-US" sz="1000" dirty="0" smtClean="0"/>
                    </a:p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000" dirty="0" smtClean="0"/>
                    </a:p>
                    <a:p>
                      <a:pPr algn="ctr"/>
                      <a:r>
                        <a:rPr lang="en-US" sz="1000" dirty="0" smtClean="0"/>
                        <a:t>Program/ </a:t>
                      </a:r>
                      <a:r>
                        <a:rPr lang="en-US" sz="1000" dirty="0" err="1" smtClean="0"/>
                        <a:t>Kegiatan</a:t>
                      </a:r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000" dirty="0" smtClean="0"/>
                    </a:p>
                    <a:p>
                      <a:pPr algn="ctr"/>
                      <a:r>
                        <a:rPr lang="en-US" sz="1000" dirty="0" err="1" smtClean="0"/>
                        <a:t>Pagu</a:t>
                      </a:r>
                      <a:r>
                        <a:rPr lang="en-US" sz="1000" dirty="0" smtClean="0"/>
                        <a:t> Dana (</a:t>
                      </a:r>
                      <a:r>
                        <a:rPr lang="en-US" sz="1000" dirty="0" err="1" smtClean="0"/>
                        <a:t>Rp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Realisasi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000" dirty="0" smtClean="0"/>
                    </a:p>
                    <a:p>
                      <a:pPr algn="ctr"/>
                      <a:r>
                        <a:rPr lang="en-US" sz="1000" dirty="0" err="1" smtClean="0"/>
                        <a:t>Sisa</a:t>
                      </a:r>
                      <a:r>
                        <a:rPr lang="en-US" sz="1000" dirty="0" smtClean="0"/>
                        <a:t> Dana</a:t>
                      </a:r>
                      <a:endParaRPr lang="en-US" sz="1000" dirty="0"/>
                    </a:p>
                  </a:txBody>
                  <a:tcPr/>
                </a:tc>
              </a:tr>
              <a:tr h="271145"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 smtClean="0"/>
                        <a:t>Fisik</a:t>
                      </a:r>
                      <a:r>
                        <a:rPr lang="en-US" sz="1000" dirty="0" smtClean="0"/>
                        <a:t> (%)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 smtClean="0"/>
                        <a:t>Keuangan</a:t>
                      </a:r>
                      <a:r>
                        <a:rPr lang="en-US" sz="1000" dirty="0" smtClean="0"/>
                        <a:t> (</a:t>
                      </a:r>
                      <a:r>
                        <a:rPr lang="en-US" sz="1000" dirty="0" err="1" smtClean="0"/>
                        <a:t>Rp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%</a:t>
                      </a:r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o. </a:t>
                      </a:r>
                      <a:r>
                        <a:rPr lang="en-US" sz="1000" dirty="0" err="1" smtClean="0"/>
                        <a:t>Bimbingan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Pengurus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Orsos</a:t>
                      </a:r>
                      <a:r>
                        <a:rPr lang="en-US" sz="1000" dirty="0" smtClean="0"/>
                        <a:t> se </a:t>
                      </a:r>
                      <a:r>
                        <a:rPr lang="en-US" sz="1000" dirty="0" err="1" smtClean="0"/>
                        <a:t>Sumbar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56.872.000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84.91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47.832.000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84.10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9.040.000</a:t>
                      </a:r>
                      <a:endParaRPr lang="en-US" sz="100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7.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err="1" smtClean="0"/>
                        <a:t>Pemberdayaan</a:t>
                      </a:r>
                      <a:r>
                        <a:rPr lang="en-US" sz="1000" b="1" dirty="0" smtClean="0"/>
                        <a:t> Fakir </a:t>
                      </a:r>
                      <a:r>
                        <a:rPr lang="en-US" sz="1000" b="1" dirty="0" err="1" smtClean="0"/>
                        <a:t>Miskin</a:t>
                      </a:r>
                      <a:r>
                        <a:rPr lang="en-US" sz="1000" b="1" dirty="0" smtClean="0"/>
                        <a:t>,</a:t>
                      </a:r>
                      <a:r>
                        <a:rPr lang="en-US" sz="1000" b="1" baseline="0" dirty="0" smtClean="0"/>
                        <a:t> KAT </a:t>
                      </a:r>
                      <a:r>
                        <a:rPr lang="en-US" sz="1000" b="1" baseline="0" dirty="0" err="1" smtClean="0"/>
                        <a:t>dan</a:t>
                      </a:r>
                      <a:r>
                        <a:rPr lang="en-US" sz="1000" b="1" baseline="0" dirty="0" smtClean="0"/>
                        <a:t> PMKS </a:t>
                      </a:r>
                      <a:r>
                        <a:rPr lang="en-US" sz="1000" b="1" baseline="0" dirty="0" err="1" smtClean="0"/>
                        <a:t>Lainnya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54.095.239.520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99.98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49.262.754.163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91.07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4.832.485.357</a:t>
                      </a:r>
                      <a:endParaRPr lang="en-US" sz="1000" b="1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a. </a:t>
                      </a:r>
                      <a:r>
                        <a:rPr lang="en-US" sz="1000" b="0" dirty="0" err="1" smtClean="0"/>
                        <a:t>Penetapan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Calon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Lokasi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Pemberdayaan</a:t>
                      </a:r>
                      <a:r>
                        <a:rPr lang="en-US" sz="1000" b="0" dirty="0" smtClean="0"/>
                        <a:t> KAT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113.314.000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110.126.300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97.19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3.187.700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b. </a:t>
                      </a:r>
                      <a:r>
                        <a:rPr lang="en-US" sz="1000" b="0" dirty="0" err="1" smtClean="0"/>
                        <a:t>Survei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Kepuasan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Masyarakat</a:t>
                      </a:r>
                      <a:r>
                        <a:rPr lang="en-US" sz="1000" b="0" dirty="0" smtClean="0"/>
                        <a:t> (SKM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55.660.905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55.360.900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99.46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300.005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c. </a:t>
                      </a:r>
                      <a:r>
                        <a:rPr lang="en-US" sz="1000" b="0" dirty="0" err="1" smtClean="0"/>
                        <a:t>Pengkajian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Gelar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Calon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Pahlawan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Nasional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105.283.000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95.547.200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90.75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9.735.800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d. </a:t>
                      </a:r>
                      <a:r>
                        <a:rPr lang="en-US" sz="1000" b="0" dirty="0" err="1" smtClean="0"/>
                        <a:t>Pelayanan</a:t>
                      </a:r>
                      <a:r>
                        <a:rPr lang="en-US" sz="1000" b="0" dirty="0" smtClean="0"/>
                        <a:t> Orang </a:t>
                      </a:r>
                      <a:r>
                        <a:rPr lang="en-US" sz="1000" b="0" dirty="0" err="1" smtClean="0"/>
                        <a:t>Terlantar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20.618.500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99.31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20.475.500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99.31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143.000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e. </a:t>
                      </a:r>
                      <a:r>
                        <a:rPr lang="en-US" sz="1000" b="0" dirty="0" err="1" smtClean="0"/>
                        <a:t>Sumbar</a:t>
                      </a:r>
                      <a:r>
                        <a:rPr lang="en-US" sz="1000" b="0" dirty="0" smtClean="0"/>
                        <a:t> Expo (</a:t>
                      </a:r>
                      <a:r>
                        <a:rPr lang="en-US" sz="1000" b="0" dirty="0" err="1" smtClean="0"/>
                        <a:t>Publikasi</a:t>
                      </a:r>
                      <a:r>
                        <a:rPr lang="en-US" sz="1000" b="0" dirty="0" smtClean="0"/>
                        <a:t>)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227.196.000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216.904.609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95.47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10.291.391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f.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Pemantapan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Pengurus</a:t>
                      </a:r>
                      <a:r>
                        <a:rPr lang="en-US" sz="1000" b="0" dirty="0" smtClean="0"/>
                        <a:t> LK3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98.763.000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93.963.846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95.14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4.799.154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g.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dan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Pelatihan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Keterampilan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Berusaha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bagi</a:t>
                      </a:r>
                      <a:r>
                        <a:rPr lang="en-US" sz="1000" b="0" dirty="0" smtClean="0"/>
                        <a:t> KAT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52.322.000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52.322.000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-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h.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Teknis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Pemantapan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Petugas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Pendata</a:t>
                      </a:r>
                      <a:r>
                        <a:rPr lang="en-US" sz="1000" b="0" dirty="0" smtClean="0"/>
                        <a:t> PMKS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156.488.835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95.91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143.068.500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91.44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13.400.335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i. </a:t>
                      </a:r>
                      <a:r>
                        <a:rPr lang="en-US" sz="1000" b="0" dirty="0" err="1" smtClean="0"/>
                        <a:t>Sosialisasi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Undian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Berhadiah</a:t>
                      </a:r>
                      <a:r>
                        <a:rPr lang="en-US" sz="1000" b="0" dirty="0" smtClean="0"/>
                        <a:t> Gratis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53.545.000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46.605.000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87.04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6.940.000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j.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Keterampilan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Berusaha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bagi</a:t>
                      </a:r>
                      <a:r>
                        <a:rPr lang="en-US" sz="1000" b="0" dirty="0" smtClean="0"/>
                        <a:t> WRSE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53.178.715.840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99.99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48.395.117.908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91.00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4.783.597.932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k. </a:t>
                      </a:r>
                      <a:r>
                        <a:rPr lang="en-US" sz="1000" b="0" dirty="0" err="1" smtClean="0"/>
                        <a:t>Pembuatan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Buku</a:t>
                      </a:r>
                      <a:r>
                        <a:rPr lang="en-US" sz="1000" b="0" dirty="0" smtClean="0"/>
                        <a:t> Data PMKS </a:t>
                      </a:r>
                      <a:r>
                        <a:rPr lang="en-US" sz="1000" b="0" dirty="0" err="1" smtClean="0"/>
                        <a:t>dan</a:t>
                      </a:r>
                      <a:r>
                        <a:rPr lang="en-US" sz="1000" b="0" dirty="0" smtClean="0"/>
                        <a:t> PSKS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33.352.440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33.262.400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99.73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90.040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8.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err="1" smtClean="0"/>
                        <a:t>Penanganan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 err="1" smtClean="0"/>
                        <a:t>Korban</a:t>
                      </a:r>
                      <a:r>
                        <a:rPr lang="en-US" sz="1000" b="1" baseline="0" dirty="0" smtClean="0"/>
                        <a:t> </a:t>
                      </a:r>
                      <a:r>
                        <a:rPr lang="en-US" sz="1000" b="1" baseline="0" dirty="0" err="1" smtClean="0"/>
                        <a:t>bencana</a:t>
                      </a:r>
                      <a:r>
                        <a:rPr lang="en-US" sz="1000" b="1" baseline="0" dirty="0" smtClean="0"/>
                        <a:t> </a:t>
                      </a:r>
                      <a:r>
                        <a:rPr lang="en-US" sz="1000" b="1" baseline="0" dirty="0" err="1" smtClean="0"/>
                        <a:t>Alam</a:t>
                      </a:r>
                      <a:r>
                        <a:rPr lang="en-US" sz="1000" b="1" baseline="0" dirty="0" smtClean="0"/>
                        <a:t> </a:t>
                      </a:r>
                      <a:r>
                        <a:rPr lang="en-US" sz="1000" b="1" baseline="0" dirty="0" err="1" smtClean="0"/>
                        <a:t>dan</a:t>
                      </a:r>
                      <a:r>
                        <a:rPr lang="en-US" sz="1000" b="1" baseline="0" dirty="0" smtClean="0"/>
                        <a:t> </a:t>
                      </a:r>
                      <a:r>
                        <a:rPr lang="en-US" sz="1000" b="1" baseline="0" dirty="0" err="1" smtClean="0"/>
                        <a:t>Bencana</a:t>
                      </a:r>
                      <a:r>
                        <a:rPr lang="en-US" sz="1000" b="1" baseline="0" dirty="0" smtClean="0"/>
                        <a:t> </a:t>
                      </a:r>
                      <a:r>
                        <a:rPr lang="en-US" sz="1000" b="1" baseline="0" dirty="0" err="1" smtClean="0"/>
                        <a:t>Sosial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801.444.180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100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777.432.980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97.00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24.011.200</a:t>
                      </a:r>
                      <a:endParaRPr lang="en-US" sz="1000" b="1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a. </a:t>
                      </a:r>
                      <a:r>
                        <a:rPr lang="en-US" sz="1000" b="0" dirty="0" err="1" smtClean="0"/>
                        <a:t>Bantuan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Logistik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Bencana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100.917.000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100.199.000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99.29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718.000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b. </a:t>
                      </a:r>
                      <a:r>
                        <a:rPr lang="en-US" sz="1000" b="0" dirty="0" err="1" smtClean="0"/>
                        <a:t>Rakor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Bencana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Sosial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83.593.000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81.893.000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97.97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1.700.000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c.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Teknis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Penyusunan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Laporan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Logistik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Bencana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Sosial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66.363.400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66.363.400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-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d.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Teknis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Penyusunan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Laporan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Logistik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Bencana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Alam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82.829.200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81.843.250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98.81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985.950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e. </a:t>
                      </a:r>
                      <a:r>
                        <a:rPr lang="en-US" sz="1000" b="0" dirty="0" err="1" smtClean="0"/>
                        <a:t>Rakor</a:t>
                      </a:r>
                      <a:r>
                        <a:rPr lang="en-US" sz="1000" b="0" baseline="0" dirty="0" smtClean="0"/>
                        <a:t> PKH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60.535.980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60.532.980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3.000</a:t>
                      </a:r>
                      <a:endParaRPr lang="en-US" sz="1000" b="0" dirty="0"/>
                    </a:p>
                  </a:txBody>
                  <a:tcPr/>
                </a:tc>
              </a:tr>
              <a:tr h="271145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f. </a:t>
                      </a:r>
                      <a:r>
                        <a:rPr lang="en-US" sz="1000" b="0" dirty="0" err="1" smtClean="0"/>
                        <a:t>Pemantapan</a:t>
                      </a:r>
                      <a:r>
                        <a:rPr lang="en-US" sz="1000" b="0" dirty="0" smtClean="0"/>
                        <a:t> Tim TRC </a:t>
                      </a:r>
                      <a:r>
                        <a:rPr lang="en-US" sz="1000" b="0" dirty="0" err="1" smtClean="0"/>
                        <a:t>Bencana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Alam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85.041.200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85.040.950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250</a:t>
                      </a:r>
                      <a:endParaRPr lang="en-US" sz="10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470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6468521"/>
              </p:ext>
            </p:extLst>
          </p:nvPr>
        </p:nvGraphicFramePr>
        <p:xfrm>
          <a:off x="200472" y="548679"/>
          <a:ext cx="9432927" cy="5137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608"/>
                <a:gridCol w="4320540"/>
                <a:gridCol w="1104900"/>
                <a:gridCol w="777240"/>
                <a:gridCol w="1089660"/>
                <a:gridCol w="647700"/>
                <a:gridCol w="1053279"/>
              </a:tblGrid>
              <a:tr h="345512">
                <a:tc rowSpan="2">
                  <a:txBody>
                    <a:bodyPr/>
                    <a:lstStyle/>
                    <a:p>
                      <a:pPr algn="ctr"/>
                      <a:endParaRPr lang="en-US" sz="1000" dirty="0" smtClean="0"/>
                    </a:p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000" dirty="0" smtClean="0"/>
                    </a:p>
                    <a:p>
                      <a:pPr algn="ctr"/>
                      <a:r>
                        <a:rPr lang="en-US" sz="1000" dirty="0" smtClean="0"/>
                        <a:t>Program/ </a:t>
                      </a:r>
                      <a:r>
                        <a:rPr lang="en-US" sz="1000" dirty="0" err="1" smtClean="0"/>
                        <a:t>Kegiatan</a:t>
                      </a:r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000" dirty="0" smtClean="0"/>
                    </a:p>
                    <a:p>
                      <a:pPr algn="ctr"/>
                      <a:r>
                        <a:rPr lang="en-US" sz="1000" dirty="0" err="1" smtClean="0"/>
                        <a:t>Pagu</a:t>
                      </a:r>
                      <a:r>
                        <a:rPr lang="en-US" sz="1000" dirty="0" smtClean="0"/>
                        <a:t> Dana (</a:t>
                      </a:r>
                      <a:r>
                        <a:rPr lang="en-US" sz="1000" dirty="0" err="1" smtClean="0"/>
                        <a:t>Rp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000" dirty="0" err="1" smtClean="0"/>
                        <a:t>Realisasi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000" dirty="0" smtClean="0"/>
                    </a:p>
                    <a:p>
                      <a:pPr algn="ctr"/>
                      <a:r>
                        <a:rPr lang="en-US" sz="1000" dirty="0" err="1" smtClean="0"/>
                        <a:t>Sisa</a:t>
                      </a:r>
                      <a:r>
                        <a:rPr lang="en-US" sz="1000" dirty="0" smtClean="0"/>
                        <a:t> Dana (</a:t>
                      </a:r>
                      <a:r>
                        <a:rPr lang="en-US" sz="1000" dirty="0" err="1" smtClean="0"/>
                        <a:t>Rp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</a:tr>
              <a:tr h="252223"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 smtClean="0"/>
                        <a:t>Fisik</a:t>
                      </a:r>
                      <a:r>
                        <a:rPr lang="en-US" sz="1000" dirty="0" smtClean="0"/>
                        <a:t> (%)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 smtClean="0"/>
                        <a:t>Keuangan</a:t>
                      </a:r>
                      <a:r>
                        <a:rPr lang="en-US" sz="1000" dirty="0" smtClean="0"/>
                        <a:t> (</a:t>
                      </a:r>
                      <a:r>
                        <a:rPr lang="en-US" sz="1000" dirty="0" err="1" smtClean="0"/>
                        <a:t>Rp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%</a:t>
                      </a:r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pPr algn="l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/>
                        <a:t>g. </a:t>
                      </a:r>
                      <a:r>
                        <a:rPr lang="en-US" sz="1000" dirty="0" err="1" smtClean="0"/>
                        <a:t>Pemantapan</a:t>
                      </a:r>
                      <a:r>
                        <a:rPr lang="en-US" sz="1000" dirty="0" smtClean="0"/>
                        <a:t> Tim </a:t>
                      </a:r>
                      <a:r>
                        <a:rPr lang="en-US" sz="1000" dirty="0" err="1" smtClean="0"/>
                        <a:t>Psikososial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Bencana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Alam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78.291.400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78.287.400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99.99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4.000</a:t>
                      </a:r>
                      <a:endParaRPr lang="en-US" sz="100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h. </a:t>
                      </a:r>
                      <a:r>
                        <a:rPr lang="en-US" sz="1000" dirty="0" err="1" smtClean="0"/>
                        <a:t>Sinergitas</a:t>
                      </a:r>
                      <a:r>
                        <a:rPr lang="en-US" sz="1000" dirty="0" smtClean="0"/>
                        <a:t> Program </a:t>
                      </a:r>
                      <a:r>
                        <a:rPr lang="en-US" sz="1000" dirty="0" err="1" smtClean="0"/>
                        <a:t>Keluarga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Harapan</a:t>
                      </a:r>
                      <a:r>
                        <a:rPr lang="en-US" sz="1000" dirty="0" smtClean="0"/>
                        <a:t> (PKH)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122.101.500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111.701.500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91.48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10.400.000</a:t>
                      </a:r>
                      <a:endParaRPr lang="en-US" sz="100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i. </a:t>
                      </a:r>
                      <a:r>
                        <a:rPr lang="en-US" sz="1000" dirty="0" err="1" smtClean="0"/>
                        <a:t>Peningkatan</a:t>
                      </a:r>
                      <a:r>
                        <a:rPr lang="en-US" sz="1000" dirty="0" smtClean="0"/>
                        <a:t> capacity Building </a:t>
                      </a:r>
                      <a:r>
                        <a:rPr lang="en-US" sz="1000" dirty="0" err="1" smtClean="0"/>
                        <a:t>Pendamping</a:t>
                      </a:r>
                      <a:r>
                        <a:rPr lang="en-US" sz="1000" dirty="0" smtClean="0"/>
                        <a:t> PKH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121.771.500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111.571.500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91.62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dirty="0" smtClean="0"/>
                        <a:t>10.200.000</a:t>
                      </a:r>
                      <a:endParaRPr lang="en-US" sz="100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9.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err="1" smtClean="0"/>
                        <a:t>Pemberdayaan</a:t>
                      </a:r>
                      <a:r>
                        <a:rPr lang="en-US" sz="1000" b="1" dirty="0" smtClean="0"/>
                        <a:t> Fakir </a:t>
                      </a:r>
                      <a:r>
                        <a:rPr lang="en-US" sz="1000" b="1" dirty="0" err="1" smtClean="0"/>
                        <a:t>Miskin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9.392.123.209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99.95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8.858.969.394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94.32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533.153.815</a:t>
                      </a:r>
                      <a:endParaRPr lang="en-US" sz="1000" b="1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a.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Teknis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Petugas</a:t>
                      </a:r>
                      <a:r>
                        <a:rPr lang="en-US" sz="1000" b="0" baseline="0" dirty="0" smtClean="0"/>
                        <a:t> </a:t>
                      </a:r>
                      <a:r>
                        <a:rPr lang="en-US" sz="1000" b="0" baseline="0" dirty="0" err="1" smtClean="0"/>
                        <a:t>Verifikasi</a:t>
                      </a:r>
                      <a:r>
                        <a:rPr lang="en-US" sz="1000" b="0" baseline="0" dirty="0" smtClean="0"/>
                        <a:t> </a:t>
                      </a:r>
                      <a:r>
                        <a:rPr lang="en-US" sz="1000" b="0" baseline="0" dirty="0" err="1" smtClean="0"/>
                        <a:t>dan</a:t>
                      </a:r>
                      <a:r>
                        <a:rPr lang="en-US" sz="1000" b="0" baseline="0" dirty="0" smtClean="0"/>
                        <a:t> </a:t>
                      </a:r>
                      <a:r>
                        <a:rPr lang="en-US" sz="1000" b="0" baseline="0" dirty="0" err="1" smtClean="0"/>
                        <a:t>Validasi</a:t>
                      </a:r>
                      <a:r>
                        <a:rPr lang="en-US" sz="1000" b="0" baseline="0" dirty="0" smtClean="0"/>
                        <a:t> BDT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114.246.000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90.04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98.552.800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86.26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15.693.200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b. </a:t>
                      </a:r>
                      <a:r>
                        <a:rPr lang="en-US" sz="1000" b="0" dirty="0" err="1" smtClean="0"/>
                        <a:t>Pengadaan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Beras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untuk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Panti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Swasta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2.443.441.300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2.443.176.300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99.99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265.000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c.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Pemantapan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Pendamping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Bantuan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Pangan</a:t>
                      </a:r>
                      <a:r>
                        <a:rPr lang="en-US" sz="1000" b="0" dirty="0" smtClean="0"/>
                        <a:t> Non </a:t>
                      </a:r>
                      <a:r>
                        <a:rPr lang="en-US" sz="1000" b="0" dirty="0" err="1" smtClean="0"/>
                        <a:t>Tunai</a:t>
                      </a:r>
                      <a:r>
                        <a:rPr lang="en-US" sz="1000" b="0" dirty="0" smtClean="0"/>
                        <a:t> (BPNT)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119.553.309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94.43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93.972.500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78.60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25.580.809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d. </a:t>
                      </a:r>
                      <a:r>
                        <a:rPr lang="en-US" sz="1000" b="0" dirty="0" err="1" smtClean="0"/>
                        <a:t>Seleksi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dan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penghargaan</a:t>
                      </a:r>
                      <a:r>
                        <a:rPr lang="en-US" sz="1000" b="0" dirty="0" smtClean="0"/>
                        <a:t> KUBE </a:t>
                      </a:r>
                      <a:r>
                        <a:rPr lang="en-US" sz="1000" b="0" dirty="0" err="1" smtClean="0"/>
                        <a:t>dan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pendamping</a:t>
                      </a:r>
                      <a:r>
                        <a:rPr lang="en-US" sz="1000" b="0" dirty="0" smtClean="0"/>
                        <a:t> KUBE </a:t>
                      </a:r>
                      <a:r>
                        <a:rPr lang="en-US" sz="1000" b="0" dirty="0" err="1" smtClean="0"/>
                        <a:t>Berprestasi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233.312.700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179.253.100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76.83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54.059.600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e. </a:t>
                      </a:r>
                      <a:r>
                        <a:rPr lang="en-US" sz="1000" b="0" dirty="0" err="1" smtClean="0"/>
                        <a:t>Bantuan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Pengembangan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E.Warung</a:t>
                      </a:r>
                      <a:r>
                        <a:rPr lang="en-US" sz="1000" b="0" dirty="0" smtClean="0"/>
                        <a:t> KUBE </a:t>
                      </a:r>
                      <a:r>
                        <a:rPr lang="en-US" sz="1000" b="0" dirty="0" err="1" smtClean="0"/>
                        <a:t>Jasa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Perkotaan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dan</a:t>
                      </a:r>
                      <a:r>
                        <a:rPr lang="en-US" sz="1000" b="0" dirty="0" smtClean="0"/>
                        <a:t> UMKM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3.856.098.900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99.94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3.731.915.200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96.78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124.183.700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f. </a:t>
                      </a:r>
                      <a:r>
                        <a:rPr lang="en-US" sz="1000" b="0" dirty="0" err="1" smtClean="0"/>
                        <a:t>Penumbuhan</a:t>
                      </a:r>
                      <a:r>
                        <a:rPr lang="en-US" sz="1000" b="0" dirty="0" smtClean="0"/>
                        <a:t>/</a:t>
                      </a:r>
                      <a:r>
                        <a:rPr lang="en-US" sz="1000" b="0" dirty="0" err="1" smtClean="0"/>
                        <a:t>Pengembangan</a:t>
                      </a:r>
                      <a:r>
                        <a:rPr lang="en-US" sz="1000" b="0" dirty="0" smtClean="0"/>
                        <a:t> Usaha </a:t>
                      </a:r>
                      <a:r>
                        <a:rPr lang="en-US" sz="1000" b="0" dirty="0" err="1" smtClean="0"/>
                        <a:t>melalui</a:t>
                      </a:r>
                      <a:r>
                        <a:rPr lang="en-US" sz="1000" b="0" dirty="0" smtClean="0"/>
                        <a:t> KUBE </a:t>
                      </a:r>
                      <a:r>
                        <a:rPr lang="en-US" sz="1000" b="0" dirty="0" err="1" smtClean="0"/>
                        <a:t>Pesisir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dan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Kepulauan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328.346.200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297.238.550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90.53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31.107.650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g. </a:t>
                      </a:r>
                      <a:r>
                        <a:rPr lang="en-US" sz="1000" b="0" dirty="0" err="1" smtClean="0"/>
                        <a:t>Rapat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Koordinasi</a:t>
                      </a:r>
                      <a:r>
                        <a:rPr lang="en-US" sz="1000" b="0" dirty="0" smtClean="0"/>
                        <a:t>,</a:t>
                      </a:r>
                      <a:r>
                        <a:rPr lang="en-US" sz="1000" b="0" baseline="0" dirty="0" smtClean="0"/>
                        <a:t> Monitoring </a:t>
                      </a:r>
                      <a:r>
                        <a:rPr lang="en-US" sz="1000" b="0" baseline="0" dirty="0" err="1" smtClean="0"/>
                        <a:t>dan</a:t>
                      </a:r>
                      <a:r>
                        <a:rPr lang="en-US" sz="1000" b="0" baseline="0" dirty="0" smtClean="0"/>
                        <a:t> </a:t>
                      </a:r>
                      <a:r>
                        <a:rPr lang="en-US" sz="1000" b="0" baseline="0" dirty="0" err="1" smtClean="0"/>
                        <a:t>Evaluasi</a:t>
                      </a:r>
                      <a:r>
                        <a:rPr lang="en-US" sz="1000" b="0" baseline="0" dirty="0" smtClean="0"/>
                        <a:t> </a:t>
                      </a:r>
                      <a:r>
                        <a:rPr lang="en-US" sz="1000" b="0" baseline="0" dirty="0" err="1" smtClean="0"/>
                        <a:t>Pelaksanaan</a:t>
                      </a:r>
                      <a:r>
                        <a:rPr lang="en-US" sz="1000" b="0" baseline="0" dirty="0" smtClean="0"/>
                        <a:t> BPNT RASTRA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195.735.300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143.279.900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73.20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52.455.400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h. </a:t>
                      </a:r>
                      <a:r>
                        <a:rPr lang="en-US" sz="1000" b="0" dirty="0" err="1" smtClean="0"/>
                        <a:t>Bantuan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Penumbuhan</a:t>
                      </a:r>
                      <a:r>
                        <a:rPr lang="en-US" sz="1000" b="0" dirty="0" smtClean="0"/>
                        <a:t> Usaha </a:t>
                      </a:r>
                      <a:r>
                        <a:rPr lang="en-US" sz="1000" b="0" dirty="0" err="1" smtClean="0"/>
                        <a:t>melalui</a:t>
                      </a:r>
                      <a:r>
                        <a:rPr lang="en-US" sz="1000" b="0" dirty="0" smtClean="0"/>
                        <a:t> KUBE FM </a:t>
                      </a:r>
                      <a:r>
                        <a:rPr lang="en-US" sz="1000" b="0" dirty="0" err="1" smtClean="0"/>
                        <a:t>Pedesaan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1.908.675.500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1.698.453.044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88.99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210.222.456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i.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Pemantapan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Pendamping</a:t>
                      </a:r>
                      <a:r>
                        <a:rPr lang="en-US" sz="1000" b="0" dirty="0" smtClean="0"/>
                        <a:t> KUBE </a:t>
                      </a:r>
                      <a:r>
                        <a:rPr lang="en-US" sz="1000" b="0" dirty="0" err="1" smtClean="0"/>
                        <a:t>Pedesaan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86.879.900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81.934.600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94.31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4.945.300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j. </a:t>
                      </a:r>
                      <a:r>
                        <a:rPr lang="en-US" sz="1000" b="0" dirty="0" err="1" smtClean="0"/>
                        <a:t>Rapat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Evaluasi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Pelaksanaan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Verifikasi</a:t>
                      </a:r>
                      <a:r>
                        <a:rPr lang="en-US" sz="1000" b="0" baseline="0" dirty="0" smtClean="0"/>
                        <a:t> BDT </a:t>
                      </a:r>
                      <a:r>
                        <a:rPr lang="en-US" sz="1000" b="0" baseline="0" dirty="0" err="1" smtClean="0"/>
                        <a:t>Kab</a:t>
                      </a:r>
                      <a:r>
                        <a:rPr lang="en-US" sz="1000" b="0" baseline="0" dirty="0" smtClean="0"/>
                        <a:t>/Kota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105.834.100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91.193.400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86.17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14.640.700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10.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Program </a:t>
                      </a:r>
                      <a:r>
                        <a:rPr lang="en-US" sz="1000" b="1" dirty="0" err="1" smtClean="0"/>
                        <a:t>Pencegahan</a:t>
                      </a:r>
                      <a:r>
                        <a:rPr lang="en-US" sz="1000" b="1" dirty="0" smtClean="0"/>
                        <a:t>,</a:t>
                      </a:r>
                      <a:r>
                        <a:rPr lang="en-US" sz="1000" b="1" baseline="0" dirty="0" smtClean="0"/>
                        <a:t> </a:t>
                      </a:r>
                      <a:r>
                        <a:rPr lang="en-US" sz="1000" b="1" baseline="0" dirty="0" err="1" smtClean="0"/>
                        <a:t>Penanganan</a:t>
                      </a:r>
                      <a:r>
                        <a:rPr lang="en-US" sz="1000" b="1" baseline="0" dirty="0" smtClean="0"/>
                        <a:t> </a:t>
                      </a:r>
                      <a:r>
                        <a:rPr lang="en-US" sz="1000" b="1" baseline="0" dirty="0" err="1" smtClean="0"/>
                        <a:t>dan</a:t>
                      </a:r>
                      <a:r>
                        <a:rPr lang="en-US" sz="1000" b="1" baseline="0" dirty="0" smtClean="0"/>
                        <a:t> Rehab. </a:t>
                      </a:r>
                      <a:r>
                        <a:rPr lang="en-US" sz="1000" b="1" baseline="0" dirty="0" err="1" smtClean="0"/>
                        <a:t>Penyalahgunaan</a:t>
                      </a:r>
                      <a:r>
                        <a:rPr lang="en-US" sz="1000" b="1" baseline="0" dirty="0" smtClean="0"/>
                        <a:t> </a:t>
                      </a:r>
                      <a:r>
                        <a:rPr lang="en-US" sz="1000" b="1" baseline="0" dirty="0" err="1" smtClean="0"/>
                        <a:t>Napza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287.410.800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100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284.729.605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99.07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 smtClean="0"/>
                        <a:t>2.681.195</a:t>
                      </a:r>
                      <a:endParaRPr lang="en-US" sz="1000" b="1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a. </a:t>
                      </a:r>
                      <a:r>
                        <a:rPr lang="en-US" sz="1000" b="0" dirty="0" err="1" smtClean="0"/>
                        <a:t>Bimbingan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dan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pelatihan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keterampilan</a:t>
                      </a:r>
                      <a:r>
                        <a:rPr lang="en-US" sz="1000" b="0" dirty="0" smtClean="0"/>
                        <a:t> &amp;</a:t>
                      </a:r>
                      <a:r>
                        <a:rPr lang="en-US" sz="1000" b="0" baseline="0" dirty="0" smtClean="0"/>
                        <a:t> </a:t>
                      </a:r>
                      <a:r>
                        <a:rPr lang="en-US" sz="1000" b="0" baseline="0" dirty="0" err="1" smtClean="0"/>
                        <a:t>Bimb.Sos</a:t>
                      </a:r>
                      <a:r>
                        <a:rPr lang="en-US" sz="1000" b="0" baseline="0" dirty="0" smtClean="0"/>
                        <a:t> </a:t>
                      </a:r>
                      <a:r>
                        <a:rPr lang="en-US" sz="1000" b="0" baseline="0" dirty="0" err="1" smtClean="0"/>
                        <a:t>Korban</a:t>
                      </a:r>
                      <a:r>
                        <a:rPr lang="en-US" sz="1000" b="0" baseline="0" dirty="0" smtClean="0"/>
                        <a:t> NAPZA/HIV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77.454.000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77.454.000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-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b. </a:t>
                      </a:r>
                      <a:r>
                        <a:rPr lang="en-US" sz="1000" b="0" dirty="0" err="1" smtClean="0"/>
                        <a:t>Penyuluhan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Penanggulangan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Narkoba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dan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Bimtek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Penanganan</a:t>
                      </a:r>
                      <a:r>
                        <a:rPr lang="en-US" sz="1000" b="0" dirty="0" smtClean="0"/>
                        <a:t> HIV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150.757.300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149.557.300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99.20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1.200.000</a:t>
                      </a:r>
                      <a:endParaRPr lang="en-US" sz="1000" b="0" dirty="0"/>
                    </a:p>
                  </a:txBody>
                  <a:tcPr/>
                </a:tc>
              </a:tr>
              <a:tr h="252223">
                <a:tc>
                  <a:txBody>
                    <a:bodyPr/>
                    <a:lstStyle/>
                    <a:p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/>
                        <a:t>c. </a:t>
                      </a:r>
                      <a:r>
                        <a:rPr lang="en-US" sz="1000" b="0" dirty="0" err="1" smtClean="0"/>
                        <a:t>Rapat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Koordinasi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Penguatan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Lembaga</a:t>
                      </a:r>
                      <a:r>
                        <a:rPr lang="en-US" sz="1000" b="0" dirty="0" smtClean="0"/>
                        <a:t> RBM </a:t>
                      </a:r>
                      <a:r>
                        <a:rPr lang="en-US" sz="1000" b="0" dirty="0" err="1" smtClean="0"/>
                        <a:t>tentang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Korban</a:t>
                      </a:r>
                      <a:r>
                        <a:rPr lang="en-US" sz="1000" b="0" dirty="0" smtClean="0"/>
                        <a:t> </a:t>
                      </a:r>
                      <a:r>
                        <a:rPr lang="en-US" sz="1000" b="0" dirty="0" err="1" smtClean="0"/>
                        <a:t>Napza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59.199.500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100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57.718.305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97.50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0" dirty="0" smtClean="0"/>
                        <a:t>1.481.195</a:t>
                      </a:r>
                      <a:endParaRPr lang="en-US" sz="10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2120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9123</TotalTime>
  <Words>2749</Words>
  <Application>Microsoft Office PowerPoint</Application>
  <PresentationFormat>A4 Paper (210x297 mm)</PresentationFormat>
  <Paragraphs>1216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Angles</vt:lpstr>
      <vt:lpstr>PowerPoint Presentation</vt:lpstr>
      <vt:lpstr>REALISASI BELANJA TAHUN 2019</vt:lpstr>
      <vt:lpstr>RINCIAN Realisasi/ program dan kegiatan  tahun 2019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ALOKASI Belanja tidak langsung DAN  Belanja Langsung TAHUN 2020</vt:lpstr>
      <vt:lpstr>Rincian belanja langsung</vt:lpstr>
      <vt:lpstr>Program/kegiatan  TAHUN 2020</vt:lpstr>
      <vt:lpstr>PowerPoint Presentation</vt:lpstr>
      <vt:lpstr>PowerPoint Presentation</vt:lpstr>
      <vt:lpstr>PowerPoint Presentation</vt:lpstr>
      <vt:lpstr>Dasar hukum standar pelayanan minimal</vt:lpstr>
      <vt:lpstr>Program dan kegiatan tahun 2020 yang mendukung spm</vt:lpstr>
      <vt:lpstr>Lanjutan</vt:lpstr>
      <vt:lpstr>Kendala/ permasalahan pada tahun 2019</vt:lpstr>
      <vt:lpstr>TERIMA KASIH</vt:lpstr>
    </vt:vector>
  </TitlesOfParts>
  <Company>BAPPEDA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KPKP_Sosbud</dc:creator>
  <cp:lastModifiedBy>user</cp:lastModifiedBy>
  <cp:revision>1073</cp:revision>
  <cp:lastPrinted>2020-01-06T05:00:38Z</cp:lastPrinted>
  <dcterms:created xsi:type="dcterms:W3CDTF">2009-04-27T10:03:58Z</dcterms:created>
  <dcterms:modified xsi:type="dcterms:W3CDTF">2020-01-06T05:28:51Z</dcterms:modified>
</cp:coreProperties>
</file>